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534" r:id="rId2"/>
    <p:sldId id="500" r:id="rId3"/>
    <p:sldId id="257" r:id="rId4"/>
    <p:sldId id="503" r:id="rId5"/>
    <p:sldId id="501" r:id="rId6"/>
    <p:sldId id="502" r:id="rId7"/>
    <p:sldId id="504" r:id="rId8"/>
    <p:sldId id="507" r:id="rId9"/>
    <p:sldId id="506" r:id="rId10"/>
    <p:sldId id="508" r:id="rId11"/>
    <p:sldId id="509" r:id="rId12"/>
    <p:sldId id="510" r:id="rId13"/>
    <p:sldId id="511" r:id="rId14"/>
    <p:sldId id="512" r:id="rId15"/>
    <p:sldId id="513" r:id="rId16"/>
    <p:sldId id="524" r:id="rId17"/>
    <p:sldId id="514" r:id="rId18"/>
    <p:sldId id="515" r:id="rId19"/>
    <p:sldId id="516" r:id="rId20"/>
    <p:sldId id="523" r:id="rId21"/>
    <p:sldId id="518" r:id="rId22"/>
    <p:sldId id="519" r:id="rId23"/>
    <p:sldId id="520" r:id="rId24"/>
    <p:sldId id="521" r:id="rId25"/>
    <p:sldId id="522" r:id="rId26"/>
    <p:sldId id="525" r:id="rId27"/>
    <p:sldId id="526" r:id="rId28"/>
    <p:sldId id="517" r:id="rId29"/>
    <p:sldId id="527" r:id="rId30"/>
    <p:sldId id="528" r:id="rId31"/>
    <p:sldId id="529" r:id="rId32"/>
    <p:sldId id="530" r:id="rId33"/>
    <p:sldId id="532" r:id="rId34"/>
    <p:sldId id="481" r:id="rId35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9900"/>
    <a:srgbClr val="FF0000"/>
    <a:srgbClr val="FF00FF"/>
    <a:srgbClr val="3D7355"/>
    <a:srgbClr val="F8CBA6"/>
    <a:srgbClr val="E9B6B5"/>
    <a:srgbClr val="FDC8A1"/>
    <a:srgbClr val="184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png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3.png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0.wmf"/><Relationship Id="rId1" Type="http://schemas.openxmlformats.org/officeDocument/2006/relationships/image" Target="../media/image66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72EBE5-F898-44E9-9435-C1F3CB7FD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0DCB-A113-4455-BC6F-05ACB85D38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77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2EBE5-F898-44E9-9435-C1F3CB7FD7B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2FDF-F328-40A9-97D6-70CF141CC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9848-58CE-4876-B96F-DD1E2CE50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86A2-E142-4B0E-82AB-81C0C8719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9E89-E3F6-416D-8DB1-4BEA369C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7043-E9BF-439C-B241-C0402F99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F8DE2-8267-4514-87D4-EAC1F2F1F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8023-A5BE-47C5-B0FB-9CB9517D6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35AE-5BCD-470F-80C3-76BEC70ED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1B77-68F8-4C71-BF0F-73DAABA21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7FC1-0E1D-43D7-BCF8-FD178222E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51FB-AD77-47C7-B34E-779616A39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D9E3-5C88-4742-8766-FFF3B97B3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71C8-E6F3-4267-AEBC-7E03D5350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0234-5AF3-4B49-8DC7-9EE75C9DA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18EF6E-C729-4AE3-BB22-7F52BFC76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6.wmf"/><Relationship Id="rId5" Type="http://schemas.openxmlformats.org/officeDocument/2006/relationships/image" Target="../media/image33.png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2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5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8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Image result for khajura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75" y="908720"/>
            <a:ext cx="102411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24544" y="-111961"/>
            <a:ext cx="9649072" cy="710185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to NMR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41964"/>
            <a:ext cx="8153844" cy="131117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Konstantin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Ivanov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(Novosibirsk, Russia)</a:t>
            </a: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0" name="AutoShape 2" descr="data:image/jpeg;base64,/9j/4AAQSkZJRgABAQAAAQABAAD/2wCEAAkGBxQTEhQUEhQVFRQXGBcYGBgVFBQWFxgYFxgYFxcXFRcYHCggGB4lHBcWITEhJSkrLi4uGB8zODMsNygtLisBCgoKDg0OGhAQGywkICQsLCwsLCwsLCwsLCwsLCwsLCwsLCwsLCwsLCwsLCwsLCwsLCwsLCwsLCwsLCwsLCwsLP/AABEIALsBDgMBIgACEQEDEQH/xAAbAAABBQEBAAAAAAAAAAAAAAAFAQIDBAYAB//EAEEQAAIBAgQDBgQDBgUEAgMBAAECEQADBBIhMQVBUQYTImFxgTKRobEjQsEHFDNS0fBicoLh8SQ0orKSwhaz0hX/xAAZAQADAQEBAAAAAAAAAAAAAAAAAQIDBAX/xAAiEQACAgIDAAIDAQAAAAAAAAAAAQIRITEDEkFRYQQTMiL/2gAMAwEAAhEDEQA/ANpXU7LSgV2HNQgpwpYpaQzhTgKbNKDQA4CubQbTSio8Y8ITJGq6jzYAf096TGSxTgKU11AHRSgV0UoFIZ0V0U4V0UAMppqWKXLRYEMV2WpglLkosKIO7rslWRbpe7pWFFXu67uqtZaSKLCiv3VdkqfLXZaLCiHJXZaly10U7CiKuipIrqVjoiy1xWpKQ0xEeSkyVLSNQFEPdVxWpKa4pBRCBXRXAUsVRJwFOiuApwFAyMLSlaFcV7RWLBKs4Zx+VPER68l96H4DitzEfiEZLQPhABYkrJLGBrEQIG/tUSmkUoNmqC0B7dY4WcLMwWu2AOpy3UuNH+lGo7ZuZhPPn615z+165bLYYLci+jNKiGyo4U5mHIyqwOYmm3gEsnpZA3GoOx6ilih/ACv7tZyP3gCKM20kDWRyIOkcqIUWB0U4LXUooA4LS5a6upAKBS0ldQA6lmm11IB0100lJQBxNITS0lMBKSlrqAEropa6gBIpDT6aRQA0U6KSadQA3LXFaUmumgCNlpuWpZpJoApA0oNNFOUVZBX4pxBMPae7c+FRtzJ2VR5kwK8p4r2pxWIkPcKIfyW/AseZHib3JFWu3vaIX7wtIZtWyQI/O+zP6DUA+p51lbt0kwsnrAJPppWMpWdEIpK2F+A8Na/eW2shd2I/Ko3P2A8zXpdpRbyhdFECI2EHb5VF2d4GmGw/hOZ7kMzxE/ygdFAJ08z1qLiuNS0M9wkKNNjqYIEafrWLdlsJ8M4j+MVIAD7HbxDaROkgR7CsH+022DxK1Jgdyh2mSDeKDbYuFX/VUfE+1caWV13ztvI2yqOfvWfx/E7uIuG7f8VwgLMCYEwoCjqToOZrRSwH6neT0ns72lw9nDJb1uXmuXctq0suZuvknZV8OXcjTXatZgMXnzhlyXEYq6zMc1IMCQVIM+vSst2K4BbwSLfxZVL10hUDHRM2yj/Gf9h5meNZ7I7+0wuXEXLeDRLW5kMwWNUJJHkzUv2Z+iXBaQaFOBrJWu2X81n3V/0I/WrLdssOqlnF1YExkzfLKTVLmg/Spfi8sdxNJNLNCsBx2zdgBwrFQxVtIJ/LJgEjyog9wBczMAv8xIA+Z0q009GDi1tEs101m+I9tsHa0FzvW5LZBuEnoGHhnymjOBxXeKZUo6mGQkEqYDCSNNVZT70WtDcWlbLc0s0wUopkj5rqbS0gFrqSloA6K6K6loASK6KWuoASkNPimsKBjJpaVYp1ADa6n11AEZppqaaaTQAKDVlO2XaF1DYXDK5vMId4yrbVhyY7sR0211mtSFrH9rLea9cXYm2on1B/rVz1giOzH4fgagjvnkyoyJsM20/Ki2DtoO8VEC5SV05+FTJP+qp/3cSSeqn3UQPvThmltssabzPOayqjVuy/xbtYMPZtpbQ3LjII5IsBR4jzrFYzGvebPeeT0GoHkByqccONwFr1ycq5sicljTTzj6VfwuBQZYGkAgHzGv2HyrLrg0vIBa07kZF+egrV9hOBOMSGdbTsqllV80KZAnw89d4NJiMPmFsKAMrqx9BWj7Jf9wf8h/8AZaJKoj7tsMccVrgtriLK+G4Li93iF1ZNozhJ32rrSqMU+IuW7yl7YtkNaLrAIO9vN96k7W8HfELaCEeB8xzcxEQNDRHjyOcNeFuc+Q5Y0OblBqMiPMuNBMPdKBgbe6MSRCn8rTzG3yNVrOJVhowPmCD9qMdps64fCm+JcC7mz6n4xzPlH0rMXbWHc6qhPkQG+mtc7q2etwyl0TwE7twKJOg/vasxxPFm44n4RMDkJ5+tFsTaHdZQWIXUZjJA2idzQOzhHus+WBkAJJPWdh7GtOJLZP5EmkkbD9nXCUa4cVfKrYsEQXICm6fhEnpIPqVr0nEA27q3C2YP+HcOgglibLEDbUlPPOvShLcIVMEmFbuRbeBrda2WfNn3KnMxInlPTlVl8GGxF5nRyz2hadUe0xWDmDABg4OszHStFLNnmzfZhqaC8f4oyRbtGH0LNAOUbhddJP29Qae3FWSwGuKRdkoARlzsNM8bhfzfTeKygw7d+bpaQUgzMli2YseVbynjBlCHyGLfaq6v8RFddpU5TPnuPtRPC9qMO27NbP8AjUx/8lkD3rI4XCC2rgsDLs2oAAzRodfIVXxFrLry8+XPX668/mBk5yidEeOE8PDPTLOIVxKMrDqpBH0qTNXl9jEPaYMjFG6jn5EHRh5GtRwvtUreG+AjfzCch/8A5+3pVw5lLeDPk/HlHKyafNXZ6gLU3NW9HNZZ7yu7yqpemlqfULLfe1xuVUXWlM0qCyyrxTTfqMWyalS1RgeRO9Nd3pqTu6TuqMAR97SG7UnciuFoUWgyUhWM7UXAMQ5PJFPyWaK8P4ucxzsPIag7kDy11PtWZ7VX5xL9CFHzQD9aUngEslZccCxEaQDPrOn0p1lyTcM+Exl25Lr9aFu2p0/l25Hp96Wxih4gDqBr8vOs7LoIYfCggkn47arHQDNr/wCX0pVWDAOgyihlq+SHEmDbAUSdyGFErYjToFHyUCl4P0svcyozdAT8hNHOwzFrysdzaBPuVMUCWDIO0az9q0XY0RfPkoH1qZ/yOOw32p4y+GNjIFIuPkOafKIg+tXOM8WFi5YQqW758gIIGUyoBIO48VWsUqmMyqekx9JpuLwdu6UZ1DFCGQ6+EyDI+Q+VQMzvbLhuHd7XfveUsSid3lKgkqNQRzJXXyoJjOw6d73CYsG4RmCXbUyN5lTB26cq2vFuFJfa2XLA22DLEbgg6yP8IplzhM4xcVm2XJljyOsz50qKU3R5ze7BYjxC2bFyNCLV3IwIPMECNfOhLdnsXZdm7i7oCrgLmBBGmqSJ2P8AzXpF/gFz/rSMp78oUExGW4zGdOh+lNxAxNuzYWzm7wXcKt7LDEWwoF0tO489+dCL/Y6oucW4eL9mwS4thHS54wRtspmI96r8SX93v3cbIKshVQsFsxyAETpHhJ3op2lx7WMLfvJGa2hYZhI061msTdXEYXDX3t2w1xSxyqImRTUfDO/Qbd4y1xDddSzW0XPlKAAwSxUEjSQT128qyN7tCxvG4obLyVnMapl1AMedGu1eO7uxcQAfilFGg3EkkdPDm+lYlRSV+m0EmEeH8We1MBSDB1UfEs5T6CTUOI4pecQ91yOYnKD6hYFVTVzhHCrmJud1ajORIzGBoRMnpBJ9qodJGx/Z7wwIDicQmZboa3bDH4gAWdoP+QjUj4TvNRcRy23KMcvNSYEqwkEEEg6efKj+GvCzcGDs2kuCwFBzHIxLW87kMpAmGb4t5OtFLtxSieBcnfW7TBofKFcI6HMoIENuCdt6xabdhHkoC9nePd3Fq4fw/wArD8v9V+1a/wBNR5VlbHAcPeNtSoslw5zWsw8S3jZWVkzJK+mvLZ9q5iMB4bym/holbtqGiRI06HT5zprPTxcjjiRhyxUsxNOBT1t0Fw3avCG2jPiLQYqpKhpIJAJBCzsaae2+BU/xif8ALaun/wCsVu5owXHL4LvDeNWLuIvWLb5ntwDppK/GFbnBOvv0NF1UV4v2c4obWMa4SxNw3RACeJrshZkeEZmB8q9gweJzqGiCdCNdCDBGvmDUKSeEU4tbLa0opmauzUxEk101Hmrs1FAPmummBqWgDx/hPEirBvymBqZAiZAJBJiJkaSeUVW4ncDX7hGoJXck721IincFw65MxIkJIAPJthtG8+esUOvn8R8hJUEQdNgqj9DNZSlUbLHMIYk7QQB5mdakvW0XxAkkglvLkBVrjNnKbTqfCygn7UPZtHaZE6DkAJGvXnUccu67APsv4c3Qe4A0+sGrRxngZhvE+mmlDVtkiAd5J35Fh6f2abbt5yBmAXlAJnpOu/2mq8HWS3+/M5XoIPqep/pW47DY1TeOYwxUAD+YiSY86yuE4JMfiRPkP61qOH9ibhgpiQp3H4RMHcEEOKxkpnXGfD06vfyaHtfw98RaRbY8Svm8Uj8pGhjfUU/j/ek4UWC0LdTvMrR4JUNmEiRE0/iFzF2cLcLC3cvplyG2GPeAsAS1uJBidASOelEeG3Xezaa4IdkUsIIgkSRB2qjmYK7TNd73DGyXy54cpMZS6fFHKM31p9zHXf8A/RFmT3JtzBURMHZt+mlT8X4kLNywndlu9YrI2SMup021+lObittcSMN4u9KZx/Ll8XP/AEmgAWe0br++FlSLBWJkSGuMpzHXYCZq5w3iyOygkLcvW1uqkkkqFGaDzjMtOxn7uXNi4FLXVzFCgOdVJPi01ggnWhdhsP3q4i2yv3Vvu7XdsMhVxBWBp+VfSKFYMKcZ4qlt0tEqXcFshE5kXeOVYvjfaBEVjoWBCraTSJ1AgfCOc1b4pZa7fTEn40R0yg+HK3tvQY8OK4l73J1URGxURvOtXokz+ObE4sq3cmBOUAEDWNyTrtSJ2XxDbhVHm36CtNau3e+tgT3ORsx0jN+Xz/4q1exuW7btx/EDQemUTr7UUX3xRmbPY+CM91ATyA19prR9kuALaxSlXJJVxLKpG3MERS3sJN5Lk/CCIjefOi3Av+6t+Ycf+PyqZr/LCMskfDcPdfidzuWtBLayz91AY5QuVVVoPxbyOdaB8JcVXVrZhmZiUKMpJ1JykqyzG2tCexeAW1dayrEqlvIDpJCMg1I01AgxWxZIQ+/1JPOpkgTBWGOHZrLBchOqiCvw3xI0JWTeC6bmaqcZdsLhsSc0r3QReXiZLNlCR6hjpV+zh8MxslHykGVEkEhcQrvo2p/FUL/q8xWO/aIzWbdvDFgZKtofy2rVq2PDylw5A8qPC4K5UedMwBAykjyH9aWaVrmuoAHUss/KlyyJGX3NB0WkEuyVlnxtgLHhYvrGyKW25nQR5xXr2HufiXARlYHUAmJ1kqDy8x9K8z/ZzaVsRcZtCltiscyQVjXcaiRB210r0ayx70iZys66jcA5SQfVRuT7bU4upo5+XKYTily1yb1j+3fHGsX8OqOLbE65hlzCVByuQVIIcjllI89OpujlSNjkrslLYuZlVtswB+YnnTmOhosKGZaUCnCuosDxngFnNh2a4Ytcg21xgIE+Qyj18+UfB+Hd6ByUsZjoentFM7L8Jd/iY91uFndjuf0rc2bCq6W0ERFYSj2aLYL7Ydmjas2XtyyiFYGToSINYu3c8BPxEyOg1PLnO1e2466hUW3ghtIrxvtjwQ4S9lkm02q6mAOn1oSUVSGslQHLbGYEztsOSjrpzpli3rbII0M9J671VUEwo6/Yaz7Qfaj2HwS92GB1mCOlTKaWxk9zBNiAiyFhpkyftXofEsK74RhbbKwCtmlhATxNqoJ2B2rI8Nt5SNa2V3EZcLcYkwEfqPykU/ALd7tHgnRSXkZR8Vq59JXr9app2gtNHdRA/Mz5F+sVhOH4LvArODlGiiTzJY/Mkn3p3DbrreuquYWwBB5D56VhLkaVlUj0i1iLVzKWeyzqdPGjEc9NZGwq2cFbNwXig7wLlDjeNdJ6amvP8KSZfOGzgalFIJHWI+nSuIdXDBLRIBBAzJzGsydf61p2RXQ1vFrFsXkvkHvVUqupjKZkEbc6y3COHrh1NpJyKBGYydSx3qhjrt86jONCBF5mAJ20PSPrVfDYi/uxeYGY5UMkevv03q1JEuDDAwwW894t8SKmXplJ195oTetv+8s+abbKoChtmB1OX9ahvcSvb7rOpZD/APUiqWJ44wjRD10ZY+dUmmS4tBmzjFDJbM5mBI00gTOtSXsYFu27ZEl80HoVEn6VkH4r8LgRcXNlIaQATJkRrNF+F8VuXDZBWRLB2IBghZDDpO3vRYqC+IxZW7bQAQ8ydZEUW4Gf+rs/6/8A1POh5AmYEjnzq7wM/wDV2PV//Rue9Tyfyxx2X+x19WxV7ICADdWD1W4FPtINa9mlSf8AMPkSP0rLdnbQXGXgoA/iHQRqWBJ9a1dxfCY6H+9KTBA63wdPwmRzCnTZgc19LzbcwVIHrWS4pgR+9OLqq5S3ZUE+IALbE5Z5Zs3zrS4bAYe5Dm2q3J8T2s1oyD/OhBJ0HOqfEuzj96z27zaifxENwQoXTOGDSczRvtSWizJcAbvbbNdsIjBiABbKgiBqA2u5NERh0/lX5CrONwl21/FUQTGZGLJOkAkgFTqNCPnUMVSSE2yzwZF/ebYyggrcEQNfAx5elF71gJeARiQNw2hGcSNdm29aF8GMYqwTtLz0/hvRjtPeFoi4qhnJVSM2UkQ0cj51DpSseWqLr5srZPiiR6jlXj3bDi1y9irYd8qLc0AczZzeG8GDJIOhOoYQYBIr0ReMLdss+S74JzraJ723/KwiCymNx+hI8n7acQt38XmtXXvWwtoZj4WIKrMwoIOYtqROvlXQ3awYpU6Z7R2cxIa0iyGMH4SxAVSFBOYBpYydRrJ5Vc4rjFs2bt1zCIjMeegFZDsTjjcI/DFoa3bihHUa5gGuXLhl9R4Y0hZOugP9re8OFdLTKrXClqWBgLddbbbc4Y/3rTWhFzgeOW9h7N1DIZFPuBB+oNXKz/Ylrgwwt3SpNoqgy7BTbt3FXzjPE+VHppiMDgEKhQg2qU8YGdmIAKDSKXD8UTIVtEFoielZrHYQoGuFpJma5eabik0Wgm+Mum8l4vmtN/4nSjPbXhv71g5WC6aifL/asj2NxwuK1kzA2J23O1afEX7lqw6MJzAhSOcCrk+qA884dZZ3CR4gIgDc6f7Vvf8A8JZcOzhpuRmy8qqdjODd2wd9WYnfkAa0uM44DcZF2Agmaz5FFf6kO7ZmsBYhhIgkAkHl1oxi7/fWO6RWUmZkAaLmmCD/AIZ9CKhx+FS+CjyCRoQSPtQDgvBe7a4H5Hc8xTppJDsMYSx4ByVdBPWrHBLg8aECGmetZvtHxFlZFRsqCJg6mSANjtrRPsth3Z82fTaDUyxSihu9sfxLhT4fKV8Vnl5eRqvax2pBEg841+latrihnw7mVYaTymsHxVWw9wowBAmIJBI5bj2pzSWSoy+Qu1+TBmOZ8qa2IGQwYPn/ALfSgL8YRoGRwOfwnpqKtXMQjAFWYg7eBhpyGgIrOyk7LF+9lTKRvGvr/tQHid0FiAek/f3oni8QDlGYALDHUaR669RWe4nBuE7ydwZ9PpFaQJkVDc8JANFOzrXA4yiVLEOegykjz3j50MCCQOv6H+lFeF2SbikNAUyR/MCCPoYNaogPYu9dF2yEEoSe802Eaa8taOcEP/V2PV//ANbe/wAqFK9XeE3IxWHP+Ij5oy+vPlRyfywjtB3s9fzcQxChW8IeWgBZLLAGsn2HI1rJJQyP5uXIEgfSKyfZtsuLvjU6MI9HXX6/StX3sr6jmOo5g1LGkJYkBY6fpNW0EbACvLMT2gNq86986lXYRmYqBJjQ6VmuMftAxtzEeC93aoYUWtFOgEtM5+uugkwKmDtDkqPb+LWFe208gdImdtxz2FZPi/CRYuIFJKOpMHUqQRIB5jXnqPOs9hf2i4lQC62rnqChP/x0+lN4v25XElA9o28qurZHDfHlgiQIiPrVJh1Ye4WVbFWlkGGZTBE6owPpvT/2m2MlrvVJBz2xp5Zo+9YDsXxm2mLLXXCgnVyGJgKUGgGkzJ9Br12HbfjdrEWLot3rdwB7RQKwzRrm8O+/lUS2OPhm8J2hQFWfvUZfzWSZg7q2XxDbYiKzXFryjFZw2JNqZRmhL+VVUtkg6FSRB0kKKM3OH4a7Ytm7eW0y5plrYJGbmG6QPnWOx4t2roFp2uhIBJMKd8wVljwmTqOpquNrQcl7N9wa7bs3PjVM5zsb2PW5dbwkg3LKKMxIMjPoJBO2hD9qfaQkW8PZYZG/EZ1PxZH8IRhyDKZI5iORnzrguNFtxc7qyxBJCMpyCeq5szD/AAk861zcS/ejbe6MMLoy5gFECyJhQGLZTrtpvWylRn1sOfs24qRcNiSUbUTqQwUmZ32WI9K9BuOF1P2J+1ZDs/ZsG4HtpaAVtWa2F2Vv4bEanMUOh2mrvaTGAuttXYMBJyNHp9/tVJ2S40ec9icSF7xTpsd/L/ar1mb18hjFvoemmtZex4Xkco5nUGGEx5UQbiRuZ+RKjLHSuabtFOIdu8QtC4tnDqAq/EwjU+RrZXsNNlCdQp+9eSYNsrgiQQRpO5ETXpuB7Q2mtLbmWJ1HQU5O07BxopdoeOJh7YW2R3pBiOVYvD8UKKhusZcyTtVfGWpuXmkmCRry15VFxG2LtuzOiqDMbk/KsZNTl1ehI9Rw9oXLBdDLBZXz00rJ43tAbltQul3MAfMedWOyPGye7sjTKDnP+EDQa0DsR38jnmI920rSTUVSKWyPjrnu2WBoVafcAgff2o52Y4sEIk6GPnVHG4S4+GvOyEqp0bmOtBsJdhco5nfmBWcJtRsvHpte0OOBxSOraEAGD7frQHiGJZ3i4ZYSJ8gf+KG4ljqF1jKAehq5xFwPxObqD7xqPtTeSqpENyF/Sm8MxOUb+JNQCd9dvoaq3L7N0j+nlVa0SDrzn+opqGCdaCPGuJZ7wAPgKxr1JzD7x71RxAyqzAbR8ydP78qgxNrMJB13/wCKmuHMgGxgHX23q1GkhSywzww2rl0B0XIw8MDKQ0RErHOjQ4ZYBDIWBIkQwOmk/EDWIwF4qSCYjb38/UT86KcLx5tuWYllylRGsagzHtUyi1plKS9Ju0rtbvWgr5oltQPCRG8b+/Q0uB7TXA6MyKSjgiJUMQdidY2ND8Ze7y4znnHtAiqJYgORBgg6fr7VeWqZD3g2eH7Qd5iCz22UO2ZgjHYalZ0Ooo/wvtXZtWWWHBzsVBE6EyOemleb4XHAwQdgVgwCJEe+5+lWWvSwg6aD7UsjWinxDGu83HAzMTO++x+1DcHJuCeZozjUBJA6kVRwNiLhPLlVpqhNZCl8bdKq39RuRHT+9auZpqhiboEjfeddv7FZxsuRTwzkOZLQeg1PQbaUSwpABB06+R9tqFzoPP8AQ9OdEMExiQZJ3kf02qp5RKExF8eJTetqApIz21JaNYD5Znl6UHuySWCjxaQoIBgRIHnE+tXsdioIOVCZqrxLiDXCuioFEKEJ09SSSTtr5CqiSyGy6kwVHnWwxbh7QTBoxjJJCd1my6gjNBYDI5mszw/iz2mk5WLZZzCZyiFnrH3FG73EL5u2HuPbkl8q2yPw1GhDCdMwYbmY6mm9jizf8P40V7hAAqPcZ3fOuVItRkblrm5nlpNU+ItdVQ2HAKkwxLeORI2AOmh56aadBuPxwvLeGgIC6EBsrXGeV110CabfF56R47i4BH7rea2pAJB0B0ADeK241AHwmnFkzRnEQR5gEHpE5h9yPaltWYYa6ETsJjcgj51PgrMuROhnX18Q+5qCD3hg6gH6aVzOWSpOhIaGJgkZj6k6g/Tl+lH+F27fdW70kXHbK2uggEbe9BbuIlZK7Rm21B3P0NTZymS3uC4aeutDfZBLR2PQ2WdQZ1Da8+etW8Rw/Otq6/hQ5iyrsOYpeKEZmPNtPaosTjAMOUBOYwo10jyrPKdozjIp4V8iF1mXaAfKivD8BDG42wAAFDr9mGtrOgA05a7zRfiGNBIRDoBr7VVqm2Urs23ZtkazcR4KMIM+dYvjfZo4a4SssjfCeg5ioLfELqWtCR4ht06Vq+J4xcRgmKnxoJA5z0q7Uo/aKrrLJhMfh81xUTmR5cudPs3s63FXdWydd9o96dbQ2/E7TcYEzOwHIVW4IAuY5tWJ5dNZn3+tRHMb+DV7yQmVzAr4l3g1XFyeVWuK3st1+ecfQjSq7W4HoAfn/ZrVOzNvNEY210+lPRZ5yOVcV1M7cv0pTh2VQ4IgmB5+Yqx0QEiSCNY9q4gnnlPL+lTsoO+/97fSluWQV1+Y3HnQKhiAiIPtNR3VlyBsykacjEifrSOxAM/0k+vWqy4iGEiSNZmCYEwRRQFJ7npI5jT3qZMQd/MHrUOLADkRsfodajDROk1ZAWx7stwjSDDDXqJmr2HukW5bn6UP4pZm8oXUFE8+VW8UIyrUeIv0sAZtKHXs2YBtRy21Go9aL2MN4GPXwr/fyoQ1wkjnBjUajrUweWVLRXacoEdfTeiuFunll85P9NuVUntwM5GgzGZnXpU/D4IML/frVS0THZQ4o2o+H21qjcQgjNz1/wCaJ8URgBMKDO3PymhQI2G/WrjomWyTvyCT18p9aktMJ0J+UQf+arJv/Wp3GvMRz0pkhrgfEFtXi1xWZGUqy6NI1iZHiiT86ocTvBr1x7JIVmJAJ1AJ0n2ruFNJK/LrUHELeUwNRr4up5jyjpS9HZrcHaYFWIgAgb7mB5+o9qdcULiGnaqdi7NwGec/QCrWLT8ZjOmn22rjnkmTyRYi0BEfC0j9RTbyybBG53/v51WxOIAt6H8x0PIjmKiwN8l7YNOMWlZUv5wE+JtD9YqqwylS3wgFqmxp8RJ2FD8S5dFWYzT8ulU3hGUcsv3buchh8IEiqlm6TBHIQakS2UskAz69BUN91W0Cmmb+zWLXwbN5C+FxMhhyOgqxwmwQxlmAO8azFBeB3Zn+96M4PGwJG/L1q5RtYNYv0XHWxKh1HSCOVVSLaklAIXWNfQjfyFXLjsQbh8TMY12A5wPSs5xTFeJlGk7xRC0qI5JO7LGFT94v6Dwj6DlVrilsHLkQAqIYgk59SQxBOhEx6VR4dcNtQV3JEnoJonaHjuZtcgJgyJ1HQdCaqMqlRMc5KFjD5yoOgAJYnkB9twKTiF0XDK6KBCjoB/c1scJxExlZ2LwCdTqOXvG9TDEnUsT7n/etL9NDz9W0pWubVou0uA8HeASy/EB+ZSd9uX6npWYBzbaVazkR1xQ0g/eq+IwxhjoSBoefp9aumyYqu4zKRm16HTlH9+lFksqXMJnt55gqokdQDBPyg1TuDWIOw332FGrUghOiyfMHR/ofpTMNgAHJJnXSaakKrJ8NZLd27ckj5EgVYu2gWDdVqfFNFvTlUWCBi3PMH7ms79LLjAtaAWZSGHzkj1ih3FEBC3lAhozDlnXf571ZZ2VXIHwgg+QOn3qbD2ka3bMeFiSyt1E7eVc/bq7+yW7IFQSy/kcfI7g/pTMLbhJ8zP22qS8AshTKgwp8t6vm3ngjQmZ9evvWjmOLM7xS3Ppv+mgoVasScsa7+1aLi0E5QAAOdV7GAKAsdZgnrBrZTSiTPZXfBq1qIHeKNxzG4+lUhZiARy/uaN2bWVs50DKBHpp9qr3rckt9OppRmLZWwyZCCPiPzAp2NUqZHPfQHbbQ07h0h/FqWn5VfuWZ05ilPk6sGRYW5AkddaN8OXPausf5gQfSgmP8NwhdAVBI86O8C/7a561lWLM2ZDiVwi40gxNGOA4dWceQkU/iFoG3qOdJwI/jj/LTcrgdEo1QvE28RXz19qpXW1U0R4oPH8/vQu5uvrWd2YLDLiywUdQadxLAHLbAExTMUYuaaQo+9E8LcJEk86F4xrJR4Zhu7ImrdpcsDyqxf/WoXGgpttGsS1h7gJHTmJisnifFdb1Io9Z2ahYQZyY501i2PlzQT7pBCjYiZ8xV7AXA7uSYBBB03jkagxFsC0GA8XWq9ofF/fKsYu2EY5oN2cEmjFhJ/wALSNNJh/Qe9M4jiIBMED8vQmday+LxDC6YYjTkSOVW8NxG5cw+IDtmCXgF0AgTyIFdLUut2DwaHGYgBVG86HnM1mr+BCPAOnKeh+/+1WcXdIw2YHxDY+9Cv3hmt5mYkzuTrVRboTYXGGzWpGhHShl3DRv0j50V7NMSSCSQVM/Miq2KHjH+ak206G1ashLg3TmXWBBA6rBB6z/Sk7qBrUuJHiHt96luHWOlTKVInSEvoCsTT+5hAQZioH3PrVyyfw6ns0hReSnjULqImW8LdCQZ+1XDh8iKAdVj20M00D8NvIiPLUVYxFw5B6CsnJvH2V9gxbgBMiQJ0q3gHIBnQxPzqphv4q+oqy4hnjqa0fwZRY2xYUv4pjMatkgqTGh09htVa5/D+X3ondUC0I6U0r2Dk7oA3XFwqBoBIqO6mVzO2lW+GoMtwxsw/Wu4+gAUxrFJvNFyVIq3LfiBGlNkgnzpbDSvtXDf2rO28Mi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2" name="AutoShape 4" descr="data:image/jpeg;base64,/9j/4AAQSkZJRgABAQAAAQABAAD/2wCEAAkGBxQTEhQUEhQVFRQXGBcYGBgVFBQWFxgYFxgYFxcXFRcYHCggGB4lHBcWITEhJSkrLi4uGB8zODMsNygtLisBCgoKDg0OGhAQGywkICQsLCwsLCwsLCwsLCwsLCwsLCwsLCwsLCwsLCwsLCwsLCwsLCwsLCwsLCwsLCwsLCwsLP/AABEIALsBDgMBIgACEQEDEQH/xAAbAAABBQEBAAAAAAAAAAAAAAAFAQIDBAYAB//EAEEQAAIBAgQDBgQDBgUEAgMBAAECEQADBBIhMQVBUQYTImFxgTKRobEjQsEHFDNS0fBicoLh8SQ0orKSwhaz0hX/xAAZAQADAQEBAAAAAAAAAAAAAAAAAQIDBAX/xAAiEQACAgIDAAIDAQAAAAAAAAAAAQIRITEDEkFRYQQTMiL/2gAMAwEAAhEDEQA/ANpXU7LSgV2HNQgpwpYpaQzhTgKbNKDQA4CubQbTSio8Y8ITJGq6jzYAf096TGSxTgKU11AHRSgV0UoFIZ0V0U4V0UAMppqWKXLRYEMV2WpglLkosKIO7rslWRbpe7pWFFXu67uqtZaSKLCiv3VdkqfLXZaLCiHJXZaly10U7CiKuipIrqVjoiy1xWpKQ0xEeSkyVLSNQFEPdVxWpKa4pBRCBXRXAUsVRJwFOiuApwFAyMLSlaFcV7RWLBKs4Zx+VPER68l96H4DitzEfiEZLQPhABYkrJLGBrEQIG/tUSmkUoNmqC0B7dY4WcLMwWu2AOpy3UuNH+lGo7ZuZhPPn615z+165bLYYLci+jNKiGyo4U5mHIyqwOYmm3gEsnpZA3GoOx6ilih/ACv7tZyP3gCKM20kDWRyIOkcqIUWB0U4LXUooA4LS5a6upAKBS0ldQA6lmm11IB0100lJQBxNITS0lMBKSlrqAEropa6gBIpDT6aRQA0U6KSadQA3LXFaUmumgCNlpuWpZpJoApA0oNNFOUVZBX4pxBMPae7c+FRtzJ2VR5kwK8p4r2pxWIkPcKIfyW/AseZHib3JFWu3vaIX7wtIZtWyQI/O+zP6DUA+p51lbt0kwsnrAJPppWMpWdEIpK2F+A8Na/eW2shd2I/Ko3P2A8zXpdpRbyhdFECI2EHb5VF2d4GmGw/hOZ7kMzxE/ygdFAJ08z1qLiuNS0M9wkKNNjqYIEafrWLdlsJ8M4j+MVIAD7HbxDaROkgR7CsH+022DxK1Jgdyh2mSDeKDbYuFX/VUfE+1caWV13ztvI2yqOfvWfx/E7uIuG7f8VwgLMCYEwoCjqToOZrRSwH6neT0ns72lw9nDJb1uXmuXctq0suZuvknZV8OXcjTXatZgMXnzhlyXEYq6zMc1IMCQVIM+vSst2K4BbwSLfxZVL10hUDHRM2yj/Gf9h5meNZ7I7+0wuXEXLeDRLW5kMwWNUJJHkzUv2Z+iXBaQaFOBrJWu2X81n3V/0I/WrLdssOqlnF1YExkzfLKTVLmg/Spfi8sdxNJNLNCsBx2zdgBwrFQxVtIJ/LJgEjyog9wBczMAv8xIA+Z0q009GDi1tEs101m+I9tsHa0FzvW5LZBuEnoGHhnymjOBxXeKZUo6mGQkEqYDCSNNVZT70WtDcWlbLc0s0wUopkj5rqbS0gFrqSloA6K6K6loASK6KWuoASkNPimsKBjJpaVYp1ADa6n11AEZppqaaaTQAKDVlO2XaF1DYXDK5vMId4yrbVhyY7sR0211mtSFrH9rLea9cXYm2on1B/rVz1giOzH4fgagjvnkyoyJsM20/Ki2DtoO8VEC5SV05+FTJP+qp/3cSSeqn3UQPvThmltssabzPOayqjVuy/xbtYMPZtpbQ3LjII5IsBR4jzrFYzGvebPeeT0GoHkByqccONwFr1ycq5sicljTTzj6VfwuBQZYGkAgHzGv2HyrLrg0vIBa07kZF+egrV9hOBOMSGdbTsqllV80KZAnw89d4NJiMPmFsKAMrqx9BWj7Jf9wf8h/8AZaJKoj7tsMccVrgtriLK+G4Li93iF1ZNozhJ32rrSqMU+IuW7yl7YtkNaLrAIO9vN96k7W8HfELaCEeB8xzcxEQNDRHjyOcNeFuc+Q5Y0OblBqMiPMuNBMPdKBgbe6MSRCn8rTzG3yNVrOJVhowPmCD9qMdps64fCm+JcC7mz6n4xzPlH0rMXbWHc6qhPkQG+mtc7q2etwyl0TwE7twKJOg/vasxxPFm44n4RMDkJ5+tFsTaHdZQWIXUZjJA2idzQOzhHus+WBkAJJPWdh7GtOJLZP5EmkkbD9nXCUa4cVfKrYsEQXICm6fhEnpIPqVr0nEA27q3C2YP+HcOgglibLEDbUlPPOvShLcIVMEmFbuRbeBrda2WfNn3KnMxInlPTlVl8GGxF5nRyz2hadUe0xWDmDABg4OszHStFLNnmzfZhqaC8f4oyRbtGH0LNAOUbhddJP29Qae3FWSwGuKRdkoARlzsNM8bhfzfTeKygw7d+bpaQUgzMli2YseVbynjBlCHyGLfaq6v8RFddpU5TPnuPtRPC9qMO27NbP8AjUx/8lkD3rI4XCC2rgsDLs2oAAzRodfIVXxFrLry8+XPX668/mBk5yidEeOE8PDPTLOIVxKMrDqpBH0qTNXl9jEPaYMjFG6jn5EHRh5GtRwvtUreG+AjfzCch/8A5+3pVw5lLeDPk/HlHKyafNXZ6gLU3NW9HNZZ7yu7yqpemlqfULLfe1xuVUXWlM0qCyyrxTTfqMWyalS1RgeRO9Nd3pqTu6TuqMAR97SG7UnciuFoUWgyUhWM7UXAMQ5PJFPyWaK8P4ucxzsPIag7kDy11PtWZ7VX5xL9CFHzQD9aUngEslZccCxEaQDPrOn0p1lyTcM+Exl25Lr9aFu2p0/l25Hp96Wxih4gDqBr8vOs7LoIYfCggkn47arHQDNr/wCX0pVWDAOgyihlq+SHEmDbAUSdyGFErYjToFHyUCl4P0svcyozdAT8hNHOwzFrysdzaBPuVMUCWDIO0az9q0XY0RfPkoH1qZ/yOOw32p4y+GNjIFIuPkOafKIg+tXOM8WFi5YQqW758gIIGUyoBIO48VWsUqmMyqekx9JpuLwdu6UZ1DFCGQ6+EyDI+Q+VQMzvbLhuHd7XfveUsSid3lKgkqNQRzJXXyoJjOw6d73CYsG4RmCXbUyN5lTB26cq2vFuFJfa2XLA22DLEbgg6yP8IplzhM4xcVm2XJljyOsz50qKU3R5ze7BYjxC2bFyNCLV3IwIPMECNfOhLdnsXZdm7i7oCrgLmBBGmqSJ2P8AzXpF/gFz/rSMp78oUExGW4zGdOh+lNxAxNuzYWzm7wXcKt7LDEWwoF0tO489+dCL/Y6oucW4eL9mwS4thHS54wRtspmI96r8SX93v3cbIKshVQsFsxyAETpHhJ3op2lx7WMLfvJGa2hYZhI061msTdXEYXDX3t2w1xSxyqImRTUfDO/Qbd4y1xDddSzW0XPlKAAwSxUEjSQT128qyN7tCxvG4obLyVnMapl1AMedGu1eO7uxcQAfilFGg3EkkdPDm+lYlRSV+m0EmEeH8We1MBSDB1UfEs5T6CTUOI4pecQ91yOYnKD6hYFVTVzhHCrmJud1ajORIzGBoRMnpBJ9qodJGx/Z7wwIDicQmZboa3bDH4gAWdoP+QjUj4TvNRcRy23KMcvNSYEqwkEEEg6efKj+GvCzcGDs2kuCwFBzHIxLW87kMpAmGb4t5OtFLtxSieBcnfW7TBofKFcI6HMoIENuCdt6xabdhHkoC9nePd3Fq4fw/wArD8v9V+1a/wBNR5VlbHAcPeNtSoslw5zWsw8S3jZWVkzJK+mvLZ9q5iMB4bym/holbtqGiRI06HT5zprPTxcjjiRhyxUsxNOBT1t0Fw3avCG2jPiLQYqpKhpIJAJBCzsaae2+BU/xif8ALaun/wCsVu5owXHL4LvDeNWLuIvWLb5ntwDppK/GFbnBOvv0NF1UV4v2c4obWMa4SxNw3RACeJrshZkeEZmB8q9gweJzqGiCdCNdCDBGvmDUKSeEU4tbLa0opmauzUxEk101Hmrs1FAPmummBqWgDx/hPEirBvymBqZAiZAJBJiJkaSeUVW4ncDX7hGoJXck721IincFw65MxIkJIAPJthtG8+esUOvn8R8hJUEQdNgqj9DNZSlUbLHMIYk7QQB5mdakvW0XxAkkglvLkBVrjNnKbTqfCygn7UPZtHaZE6DkAJGvXnUccu67APsv4c3Qe4A0+sGrRxngZhvE+mmlDVtkiAd5J35Fh6f2abbt5yBmAXlAJnpOu/2mq8HWS3+/M5XoIPqep/pW47DY1TeOYwxUAD+YiSY86yuE4JMfiRPkP61qOH9ibhgpiQp3H4RMHcEEOKxkpnXGfD06vfyaHtfw98RaRbY8Svm8Uj8pGhjfUU/j/ek4UWC0LdTvMrR4JUNmEiRE0/iFzF2cLcLC3cvplyG2GPeAsAS1uJBidASOelEeG3Xezaa4IdkUsIIgkSRB2qjmYK7TNd73DGyXy54cpMZS6fFHKM31p9zHXf8A/RFmT3JtzBURMHZt+mlT8X4kLNywndlu9YrI2SMup021+lObittcSMN4u9KZx/Ll8XP/AEmgAWe0br++FlSLBWJkSGuMpzHXYCZq5w3iyOygkLcvW1uqkkkqFGaDzjMtOxn7uXNi4FLXVzFCgOdVJPi01ggnWhdhsP3q4i2yv3Vvu7XdsMhVxBWBp+VfSKFYMKcZ4qlt0tEqXcFshE5kXeOVYvjfaBEVjoWBCraTSJ1AgfCOc1b4pZa7fTEn40R0yg+HK3tvQY8OK4l73J1URGxURvOtXokz+ObE4sq3cmBOUAEDWNyTrtSJ2XxDbhVHm36CtNau3e+tgT3ORsx0jN+Xz/4q1exuW7btx/EDQemUTr7UUX3xRmbPY+CM91ATyA19prR9kuALaxSlXJJVxLKpG3MERS3sJN5Lk/CCIjefOi3Av+6t+Ycf+PyqZr/LCMskfDcPdfidzuWtBLayz91AY5QuVVVoPxbyOdaB8JcVXVrZhmZiUKMpJ1JykqyzG2tCexeAW1dayrEqlvIDpJCMg1I01AgxWxZIQ+/1JPOpkgTBWGOHZrLBchOqiCvw3xI0JWTeC6bmaqcZdsLhsSc0r3QReXiZLNlCR6hjpV+zh8MxslHykGVEkEhcQrvo2p/FUL/q8xWO/aIzWbdvDFgZKtofy2rVq2PDylw5A8qPC4K5UedMwBAykjyH9aWaVrmuoAHUss/KlyyJGX3NB0WkEuyVlnxtgLHhYvrGyKW25nQR5xXr2HufiXARlYHUAmJ1kqDy8x9K8z/ZzaVsRcZtCltiscyQVjXcaiRB210r0ayx70iZys66jcA5SQfVRuT7bU4upo5+XKYTily1yb1j+3fHGsX8OqOLbE65hlzCVByuQVIIcjllI89OpujlSNjkrslLYuZlVtswB+YnnTmOhosKGZaUCnCuosDxngFnNh2a4Ytcg21xgIE+Qyj18+UfB+Hd6ByUsZjoentFM7L8Jd/iY91uFndjuf0rc2bCq6W0ERFYSj2aLYL7Ydmjas2XtyyiFYGToSINYu3c8BPxEyOg1PLnO1e2466hUW3ghtIrxvtjwQ4S9lkm02q6mAOn1oSUVSGslQHLbGYEztsOSjrpzpli3rbII0M9J671VUEwo6/Yaz7Qfaj2HwS92GB1mCOlTKaWxk9zBNiAiyFhpkyftXofEsK74RhbbKwCtmlhATxNqoJ2B2rI8Nt5SNa2V3EZcLcYkwEfqPykU/ALd7tHgnRSXkZR8Vq59JXr9app2gtNHdRA/Mz5F+sVhOH4LvArODlGiiTzJY/Mkn3p3DbrreuquYWwBB5D56VhLkaVlUj0i1iLVzKWeyzqdPGjEc9NZGwq2cFbNwXig7wLlDjeNdJ6amvP8KSZfOGzgalFIJHWI+nSuIdXDBLRIBBAzJzGsydf61p2RXQ1vFrFsXkvkHvVUqupjKZkEbc6y3COHrh1NpJyKBGYydSx3qhjrt86jONCBF5mAJ20PSPrVfDYi/uxeYGY5UMkevv03q1JEuDDAwwW894t8SKmXplJ195oTetv+8s+abbKoChtmB1OX9ahvcSvb7rOpZD/APUiqWJ44wjRD10ZY+dUmmS4tBmzjFDJbM5mBI00gTOtSXsYFu27ZEl80HoVEn6VkH4r8LgRcXNlIaQATJkRrNF+F8VuXDZBWRLB2IBghZDDpO3vRYqC+IxZW7bQAQ8ydZEUW4Gf+rs/6/8A1POh5AmYEjnzq7wM/wDV2PV//Rue9Tyfyxx2X+x19WxV7ICADdWD1W4FPtINa9mlSf8AMPkSP0rLdnbQXGXgoA/iHQRqWBJ9a1dxfCY6H+9KTBA63wdPwmRzCnTZgc19LzbcwVIHrWS4pgR+9OLqq5S3ZUE+IALbE5Z5Zs3zrS4bAYe5Dm2q3J8T2s1oyD/OhBJ0HOqfEuzj96z27zaifxENwQoXTOGDSczRvtSWizJcAbvbbNdsIjBiABbKgiBqA2u5NERh0/lX5CrONwl21/FUQTGZGLJOkAkgFTqNCPnUMVSSE2yzwZF/ebYyggrcEQNfAx5elF71gJeARiQNw2hGcSNdm29aF8GMYqwTtLz0/hvRjtPeFoi4qhnJVSM2UkQ0cj51DpSseWqLr5srZPiiR6jlXj3bDi1y9irYd8qLc0AczZzeG8GDJIOhOoYQYBIr0ReMLdss+S74JzraJ723/KwiCymNx+hI8n7acQt38XmtXXvWwtoZj4WIKrMwoIOYtqROvlXQ3awYpU6Z7R2cxIa0iyGMH4SxAVSFBOYBpYydRrJ5Vc4rjFs2bt1zCIjMeegFZDsTjjcI/DFoa3bihHUa5gGuXLhl9R4Y0hZOugP9re8OFdLTKrXClqWBgLddbbbc4Y/3rTWhFzgeOW9h7N1DIZFPuBB+oNXKz/Ylrgwwt3SpNoqgy7BTbt3FXzjPE+VHppiMDgEKhQg2qU8YGdmIAKDSKXD8UTIVtEFoielZrHYQoGuFpJma5eabik0Wgm+Mum8l4vmtN/4nSjPbXhv71g5WC6aifL/asj2NxwuK1kzA2J23O1afEX7lqw6MJzAhSOcCrk+qA884dZZ3CR4gIgDc6f7Vvf8A8JZcOzhpuRmy8qqdjODd2wd9WYnfkAa0uM44DcZF2Agmaz5FFf6kO7ZmsBYhhIgkAkHl1oxi7/fWO6RWUmZkAaLmmCD/AIZ9CKhx+FS+CjyCRoQSPtQDgvBe7a4H5Hc8xTppJDsMYSx4ByVdBPWrHBLg8aECGmetZvtHxFlZFRsqCJg6mSANjtrRPsth3Z82fTaDUyxSihu9sfxLhT4fKV8Vnl5eRqvax2pBEg841+latrihnw7mVYaTymsHxVWw9wowBAmIJBI5bj2pzSWSoy+Qu1+TBmOZ8qa2IGQwYPn/ALfSgL8YRoGRwOfwnpqKtXMQjAFWYg7eBhpyGgIrOyk7LF+9lTKRvGvr/tQHid0FiAek/f3oni8QDlGYALDHUaR669RWe4nBuE7ydwZ9PpFaQJkVDc8JANFOzrXA4yiVLEOegykjz3j50MCCQOv6H+lFeF2SbikNAUyR/MCCPoYNaogPYu9dF2yEEoSe802Eaa8taOcEP/V2PV//ANbe/wAqFK9XeE3IxWHP+Ij5oy+vPlRyfywjtB3s9fzcQxChW8IeWgBZLLAGsn2HI1rJJQyP5uXIEgfSKyfZtsuLvjU6MI9HXX6/StX3sr6jmOo5g1LGkJYkBY6fpNW0EbACvLMT2gNq86986lXYRmYqBJjQ6VmuMftAxtzEeC93aoYUWtFOgEtM5+uugkwKmDtDkqPb+LWFe208gdImdtxz2FZPi/CRYuIFJKOpMHUqQRIB5jXnqPOs9hf2i4lQC62rnqChP/x0+lN4v25XElA9o28qurZHDfHlgiQIiPrVJh1Ye4WVbFWlkGGZTBE6owPpvT/2m2MlrvVJBz2xp5Zo+9YDsXxm2mLLXXCgnVyGJgKUGgGkzJ9Br12HbfjdrEWLot3rdwB7RQKwzRrm8O+/lUS2OPhm8J2hQFWfvUZfzWSZg7q2XxDbYiKzXFryjFZw2JNqZRmhL+VVUtkg6FSRB0kKKM3OH4a7Ytm7eW0y5plrYJGbmG6QPnWOx4t2roFp2uhIBJMKd8wVljwmTqOpquNrQcl7N9wa7bs3PjVM5zsb2PW5dbwkg3LKKMxIMjPoJBO2hD9qfaQkW8PZYZG/EZ1PxZH8IRhyDKZI5iORnzrguNFtxc7qyxBJCMpyCeq5szD/AAk861zcS/ejbe6MMLoy5gFECyJhQGLZTrtpvWylRn1sOfs24qRcNiSUbUTqQwUmZ32WI9K9BuOF1P2J+1ZDs/ZsG4HtpaAVtWa2F2Vv4bEanMUOh2mrvaTGAuttXYMBJyNHp9/tVJ2S40ec9icSF7xTpsd/L/ar1mb18hjFvoemmtZex4Xkco5nUGGEx5UQbiRuZ+RKjLHSuabtFOIdu8QtC4tnDqAq/EwjU+RrZXsNNlCdQp+9eSYNsrgiQQRpO5ETXpuB7Q2mtLbmWJ1HQU5O07BxopdoeOJh7YW2R3pBiOVYvD8UKKhusZcyTtVfGWpuXmkmCRry15VFxG2LtuzOiqDMbk/KsZNTl1ehI9Rw9oXLBdDLBZXz00rJ43tAbltQul3MAfMedWOyPGye7sjTKDnP+EDQa0DsR38jnmI920rSTUVSKWyPjrnu2WBoVafcAgff2o52Y4sEIk6GPnVHG4S4+GvOyEqp0bmOtBsJdhco5nfmBWcJtRsvHpte0OOBxSOraEAGD7frQHiGJZ3i4ZYSJ8gf+KG4ljqF1jKAehq5xFwPxObqD7xqPtTeSqpENyF/Sm8MxOUb+JNQCd9dvoaq3L7N0j+nlVa0SDrzn+opqGCdaCPGuJZ7wAPgKxr1JzD7x71RxAyqzAbR8ydP78qgxNrMJB13/wCKmuHMgGxgHX23q1GkhSywzww2rl0B0XIw8MDKQ0RErHOjQ4ZYBDIWBIkQwOmk/EDWIwF4qSCYjb38/UT86KcLx5tuWYllylRGsagzHtUyi1plKS9Ju0rtbvWgr5oltQPCRG8b+/Q0uB7TXA6MyKSjgiJUMQdidY2ND8Ze7y4znnHtAiqJYgORBgg6fr7VeWqZD3g2eH7Qd5iCz22UO2ZgjHYalZ0Ooo/wvtXZtWWWHBzsVBE6EyOemleb4XHAwQdgVgwCJEe+5+lWWvSwg6aD7UsjWinxDGu83HAzMTO++x+1DcHJuCeZozjUBJA6kVRwNiLhPLlVpqhNZCl8bdKq39RuRHT+9auZpqhiboEjfeddv7FZxsuRTwzkOZLQeg1PQbaUSwpABB06+R9tqFzoPP8AQ9OdEMExiQZJ3kf02qp5RKExF8eJTetqApIz21JaNYD5Znl6UHuySWCjxaQoIBgRIHnE+tXsdioIOVCZqrxLiDXCuioFEKEJ09SSSTtr5CqiSyGy6kwVHnWwxbh7QTBoxjJJCd1my6gjNBYDI5mszw/iz2mk5WLZZzCZyiFnrH3FG73EL5u2HuPbkl8q2yPw1GhDCdMwYbmY6mm9jizf8P40V7hAAqPcZ3fOuVItRkblrm5nlpNU+ItdVQ2HAKkwxLeORI2AOmh56aadBuPxwvLeGgIC6EBsrXGeV110CabfF56R47i4BH7rea2pAJB0B0ADeK241AHwmnFkzRnEQR5gEHpE5h9yPaltWYYa6ETsJjcgj51PgrMuROhnX18Q+5qCD3hg6gH6aVzOWSpOhIaGJgkZj6k6g/Tl+lH+F27fdW70kXHbK2uggEbe9BbuIlZK7Rm21B3P0NTZymS3uC4aeutDfZBLR2PQ2WdQZ1Da8+etW8Rw/Otq6/hQ5iyrsOYpeKEZmPNtPaosTjAMOUBOYwo10jyrPKdozjIp4V8iF1mXaAfKivD8BDG42wAAFDr9mGtrOgA05a7zRfiGNBIRDoBr7VVqm2Urs23ZtkazcR4KMIM+dYvjfZo4a4SssjfCeg5ioLfELqWtCR4ht06Vq+J4xcRgmKnxoJA5z0q7Uo/aKrrLJhMfh81xUTmR5cudPs3s63FXdWydd9o96dbQ2/E7TcYEzOwHIVW4IAuY5tWJ5dNZn3+tRHMb+DV7yQmVzAr4l3g1XFyeVWuK3st1+ecfQjSq7W4HoAfn/ZrVOzNvNEY210+lPRZ5yOVcV1M7cv0pTh2VQ4IgmB5+Yqx0QEiSCNY9q4gnnlPL+lTsoO+/97fSluWQV1+Y3HnQKhiAiIPtNR3VlyBsykacjEifrSOxAM/0k+vWqy4iGEiSNZmCYEwRRQFJ7npI5jT3qZMQd/MHrUOLADkRsfodajDROk1ZAWx7stwjSDDDXqJmr2HukW5bn6UP4pZm8oXUFE8+VW8UIyrUeIv0sAZtKHXs2YBtRy21Go9aL2MN4GPXwr/fyoQ1wkjnBjUajrUweWVLRXacoEdfTeiuFunll85P9NuVUntwM5GgzGZnXpU/D4IML/frVS0THZQ4o2o+H21qjcQgjNz1/wCaJ8URgBMKDO3PymhQI2G/WrjomWyTvyCT18p9aktMJ0J+UQf+arJv/Wp3GvMRz0pkhrgfEFtXi1xWZGUqy6NI1iZHiiT86ocTvBr1x7JIVmJAJ1AJ0n2ruFNJK/LrUHELeUwNRr4up5jyjpS9HZrcHaYFWIgAgb7mB5+o9qdcULiGnaqdi7NwGec/QCrWLT8ZjOmn22rjnkmTyRYi0BEfC0j9RTbyybBG53/v51WxOIAt6H8x0PIjmKiwN8l7YNOMWlZUv5wE+JtD9YqqwylS3wgFqmxp8RJ2FD8S5dFWYzT8ulU3hGUcsv3buchh8IEiqlm6TBHIQakS2UskAz69BUN91W0Cmmb+zWLXwbN5C+FxMhhyOgqxwmwQxlmAO8azFBeB3Zn+96M4PGwJG/L1q5RtYNYv0XHWxKh1HSCOVVSLaklAIXWNfQjfyFXLjsQbh8TMY12A5wPSs5xTFeJlGk7xRC0qI5JO7LGFT94v6Dwj6DlVrilsHLkQAqIYgk59SQxBOhEx6VR4dcNtQV3JEnoJonaHjuZtcgJgyJ1HQdCaqMqlRMc5KFjD5yoOgAJYnkB9twKTiF0XDK6KBCjoB/c1scJxExlZ2LwCdTqOXvG9TDEnUsT7n/etL9NDz9W0pWubVou0uA8HeASy/EB+ZSd9uX6npWYBzbaVazkR1xQ0g/eq+IwxhjoSBoefp9aumyYqu4zKRm16HTlH9+lFksqXMJnt55gqokdQDBPyg1TuDWIOw332FGrUghOiyfMHR/ofpTMNgAHJJnXSaakKrJ8NZLd27ckj5EgVYu2gWDdVqfFNFvTlUWCBi3PMH7ms79LLjAtaAWZSGHzkj1ih3FEBC3lAhozDlnXf571ZZ2VXIHwgg+QOn3qbD2ka3bMeFiSyt1E7eVc/bq7+yW7IFQSy/kcfI7g/pTMLbhJ8zP22qS8AshTKgwp8t6vm3ngjQmZ9evvWjmOLM7xS3Ppv+mgoVasScsa7+1aLi0E5QAAOdV7GAKAsdZgnrBrZTSiTPZXfBq1qIHeKNxzG4+lUhZiARy/uaN2bWVs50DKBHpp9qr3rckt9OppRmLZWwyZCCPiPzAp2NUqZHPfQHbbQ07h0h/FqWn5VfuWZ05ilPk6sGRYW5AkddaN8OXPausf5gQfSgmP8NwhdAVBI86O8C/7a561lWLM2ZDiVwi40gxNGOA4dWceQkU/iFoG3qOdJwI/jj/LTcrgdEo1QvE28RXz19qpXW1U0R4oPH8/vQu5uvrWd2YLDLiywUdQadxLAHLbAExTMUYuaaQo+9E8LcJEk86F4xrJR4Zhu7ImrdpcsDyqxf/WoXGgpttGsS1h7gJHTmJisnifFdb1Io9Z2ahYQZyY501i2PlzQT7pBCjYiZ8xV7AXA7uSYBBB03jkagxFsC0GA8XWq9ofF/fKsYu2EY5oN2cEmjFhJ/wALSNNJh/Qe9M4jiIBMED8vQmday+LxDC6YYjTkSOVW8NxG5cw+IDtmCXgF0AgTyIFdLUut2DwaHGYgBVG86HnM1mr+BCPAOnKeh+/+1WcXdIw2YHxDY+9Cv3hmt5mYkzuTrVRboTYXGGzWpGhHShl3DRv0j50V7NMSSCSQVM/Miq2KHjH+ak206G1ashLg3TmXWBBA6rBB6z/Sk7qBrUuJHiHt96luHWOlTKVInSEvoCsTT+5hAQZioH3PrVyyfw6ns0hReSnjULqImW8LdCQZ+1XDh8iKAdVj20M00D8NvIiPLUVYxFw5B6CsnJvH2V9gxbgBMiQJ0q3gHIBnQxPzqphv4q+oqy4hnjqa0fwZRY2xYUv4pjMatkgqTGh09htVa5/D+X3ondUC0I6U0r2Dk7oA3XFwqBoBIqO6mVzO2lW+GoMtwxsw/Wu4+gAUxrFJvNFyVIq3LfiBGlNkgnzpbDSvtXDf2rO28Mi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3999" cy="9087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sz="3200" b="1" dirty="0" smtClean="0"/>
              <a:t>4th </a:t>
            </a:r>
            <a:r>
              <a:rPr lang="en-US" sz="3200" b="1" dirty="0"/>
              <a:t>NMR Meets Biology </a:t>
            </a:r>
            <a:r>
              <a:rPr lang="en-US" sz="3200" b="1" dirty="0" smtClean="0"/>
              <a:t>Meeting</a:t>
            </a:r>
            <a:endParaRPr lang="en-US" sz="3200" b="1" dirty="0"/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343228"/>
            <a:ext cx="9143999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sz="2400" b="1" dirty="0" err="1" smtClean="0"/>
              <a:t>Khajuraho</a:t>
            </a:r>
            <a:r>
              <a:rPr lang="en-US" sz="2400" b="1" dirty="0" smtClean="0"/>
              <a:t>, India, 16-21 December 2018</a:t>
            </a:r>
            <a:endParaRPr lang="en-US" sz="2400" b="1" dirty="0"/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7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016"/>
            <a:ext cx="8724007" cy="5113288"/>
          </a:xfrm>
        </p:spPr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effective field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following vector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Precession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precession axis is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-axis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variation of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reaches its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This variation rapidly decays with 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going to zero at |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|&gt;&gt;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Resonance condition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latin typeface="Symbol" pitchFamily="18" charset="2"/>
                <a:cs typeface="Times New Roman" pitchFamily="18" charset="0"/>
              </a:rPr>
              <a:t>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(free precession frequency).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Weak B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important!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range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(given by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radio-frequency, i.e., 300 MHz for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 @ 7 Tesla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Resonance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width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given by condition |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|≈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If 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&gt;&gt;|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| the effective field is nearly parallel to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-axis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 are at resonance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resonance the precession frequency is 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If we switch on the resonant oscillating field for time period of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flip angle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magnetization is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21" name="Object 29"/>
          <p:cNvGraphicFramePr>
            <a:graphicFrameLocks noChangeAspect="1"/>
          </p:cNvGraphicFramePr>
          <p:nvPr/>
        </p:nvGraphicFramePr>
        <p:xfrm>
          <a:off x="5260975" y="1065213"/>
          <a:ext cx="27289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3" name="Формула" r:id="rId3" imgW="1587240" imgH="241200" progId="Equation.3">
                  <p:embed/>
                </p:oleObj>
              </mc:Choice>
              <mc:Fallback>
                <p:oleObj name="Формула" r:id="rId3" imgW="15872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1065213"/>
                        <a:ext cx="2728913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0" name="Object 28"/>
          <p:cNvGraphicFramePr>
            <a:graphicFrameLocks noChangeAspect="1"/>
          </p:cNvGraphicFramePr>
          <p:nvPr/>
        </p:nvGraphicFramePr>
        <p:xfrm>
          <a:off x="933450" y="2286000"/>
          <a:ext cx="28130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4" name="Формула" r:id="rId5" imgW="1841400" imgH="279360" progId="Equation.3">
                  <p:embed/>
                </p:oleObj>
              </mc:Choice>
              <mc:Fallback>
                <p:oleObj name="Формула" r:id="rId5" imgW="184140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2286000"/>
                        <a:ext cx="281305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819932"/>
              </p:ext>
            </p:extLst>
          </p:nvPr>
        </p:nvGraphicFramePr>
        <p:xfrm>
          <a:off x="3457575" y="5877272"/>
          <a:ext cx="20843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5" name="Формула" r:id="rId7" imgW="1155600" imgH="241200" progId="Equation.3">
                  <p:embed/>
                </p:oleObj>
              </mc:Choice>
              <mc:Fallback>
                <p:oleObj name="Формула" r:id="rId7" imgW="11556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5877272"/>
                        <a:ext cx="20843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571701" y="1550740"/>
            <a:ext cx="3106738" cy="1446212"/>
            <a:chOff x="3014" y="659"/>
            <a:chExt cx="1957" cy="911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515" y="799"/>
              <a:ext cx="1225" cy="771"/>
              <a:chOff x="2426" y="799"/>
              <a:chExt cx="1225" cy="771"/>
            </a:xfrm>
          </p:grpSpPr>
          <p:sp>
            <p:nvSpPr>
              <p:cNvPr id="8226" name="Line 34"/>
              <p:cNvSpPr>
                <a:spLocks noChangeShapeType="1"/>
              </p:cNvSpPr>
              <p:nvPr/>
            </p:nvSpPr>
            <p:spPr bwMode="auto">
              <a:xfrm>
                <a:off x="2608" y="799"/>
                <a:ext cx="0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/>
            </p:nvSpPr>
            <p:spPr bwMode="auto">
              <a:xfrm>
                <a:off x="2426" y="1298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Line 36"/>
              <p:cNvSpPr>
                <a:spLocks noChangeShapeType="1"/>
              </p:cNvSpPr>
              <p:nvPr/>
            </p:nvSpPr>
            <p:spPr bwMode="auto">
              <a:xfrm>
                <a:off x="2608" y="1298"/>
                <a:ext cx="771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Line 37"/>
              <p:cNvSpPr>
                <a:spLocks noChangeShapeType="1"/>
              </p:cNvSpPr>
              <p:nvPr/>
            </p:nvSpPr>
            <p:spPr bwMode="auto">
              <a:xfrm flipV="1">
                <a:off x="2608" y="935"/>
                <a:ext cx="771" cy="363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Line 38"/>
              <p:cNvSpPr>
                <a:spLocks noChangeShapeType="1"/>
              </p:cNvSpPr>
              <p:nvPr/>
            </p:nvSpPr>
            <p:spPr bwMode="auto">
              <a:xfrm flipV="1">
                <a:off x="2608" y="928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Line 40"/>
              <p:cNvSpPr>
                <a:spLocks noChangeShapeType="1"/>
              </p:cNvSpPr>
              <p:nvPr/>
            </p:nvSpPr>
            <p:spPr bwMode="auto">
              <a:xfrm>
                <a:off x="2608" y="935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Line 41"/>
              <p:cNvSpPr>
                <a:spLocks noChangeShapeType="1"/>
              </p:cNvSpPr>
              <p:nvPr/>
            </p:nvSpPr>
            <p:spPr bwMode="auto">
              <a:xfrm>
                <a:off x="3379" y="935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35" name="Text Box 43"/>
            <p:cNvSpPr txBox="1">
              <a:spLocks noChangeArrowheads="1"/>
            </p:cNvSpPr>
            <p:nvPr/>
          </p:nvSpPr>
          <p:spPr bwMode="auto">
            <a:xfrm>
              <a:off x="3014" y="946"/>
              <a:ext cx="67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i="1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/|</a:t>
              </a:r>
              <a:r>
                <a:rPr lang="en-US" i="1" dirty="0" err="1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g</a:t>
              </a:r>
              <a:r>
                <a:rPr lang="en-US" i="1" baseline="-25000" dirty="0" err="1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|</a:t>
              </a:r>
              <a:endParaRPr lang="ru-RU" i="1" baseline="-250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8236" name="Text Box 44"/>
            <p:cNvSpPr txBox="1">
              <a:spLocks noChangeArrowheads="1"/>
            </p:cNvSpPr>
            <p:nvPr/>
          </p:nvSpPr>
          <p:spPr bwMode="auto">
            <a:xfrm>
              <a:off x="4035" y="1294"/>
              <a:ext cx="25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i="1" dirty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8237" name="Text Box 45"/>
            <p:cNvSpPr txBox="1">
              <a:spLocks noChangeArrowheads="1"/>
            </p:cNvSpPr>
            <p:nvPr/>
          </p:nvSpPr>
          <p:spPr bwMode="auto">
            <a:xfrm>
              <a:off x="4468" y="802"/>
              <a:ext cx="30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i="1" baseline="-25000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eff</a:t>
              </a:r>
              <a:endParaRPr lang="ru-RU" i="1" baseline="-25000" dirty="0">
                <a:solidFill>
                  <a:srgbClr val="FF00FF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8238" name="Text Box 46"/>
            <p:cNvSpPr txBox="1">
              <a:spLocks noChangeArrowheads="1"/>
            </p:cNvSpPr>
            <p:nvPr/>
          </p:nvSpPr>
          <p:spPr bwMode="auto">
            <a:xfrm>
              <a:off x="4742" y="1176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´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9" name="Text Box 47"/>
            <p:cNvSpPr txBox="1">
              <a:spLocks noChangeArrowheads="1"/>
            </p:cNvSpPr>
            <p:nvPr/>
          </p:nvSpPr>
          <p:spPr bwMode="auto">
            <a:xfrm>
              <a:off x="3502" y="659"/>
              <a:ext cx="17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Magnetic resonance: classical viewpoint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016"/>
            <a:ext cx="8435975" cy="5689352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energy of interaction of the spin with an external field is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parallel to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-axis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degeneracy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spin levels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lifted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Fermi’ golden rule tells us that there is a resonance when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Magnetic resonance: simplified quantum viewpoint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2559050" y="1484313"/>
          <a:ext cx="33258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5" name="Формула" r:id="rId3" imgW="1854000" imgH="253800" progId="Equation.3">
                  <p:embed/>
                </p:oleObj>
              </mc:Choice>
              <mc:Fallback>
                <p:oleObj name="Формула" r:id="rId3" imgW="185400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1484313"/>
                        <a:ext cx="3325813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3840658" y="2167360"/>
          <a:ext cx="15954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6" name="Формула" r:id="rId5" imgW="888840" imgH="228600" progId="Equation.3">
                  <p:embed/>
                </p:oleObj>
              </mc:Choice>
              <mc:Fallback>
                <p:oleObj name="Формула" r:id="rId5" imgW="8888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658" y="2167360"/>
                        <a:ext cx="159543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108521" y="3844925"/>
            <a:ext cx="3671887" cy="1079500"/>
            <a:chOff x="839" y="3294"/>
            <a:chExt cx="2313" cy="680"/>
          </a:xfrm>
        </p:grpSpPr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839" y="3612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839" y="3657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V="1">
              <a:off x="1837" y="3294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1837" y="3656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2154" y="3294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2154" y="3974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35496" y="398145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Absence of MF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196083" y="49164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Presence of MF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20"/>
          <p:cNvGraphicFramePr>
            <a:graphicFrameLocks noChangeAspect="1"/>
          </p:cNvGraphicFramePr>
          <p:nvPr/>
        </p:nvGraphicFramePr>
        <p:xfrm>
          <a:off x="4069333" y="4766101"/>
          <a:ext cx="862707" cy="319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7" name="Formel" r:id="rId7" imgW="698197" imgH="253890" progId="Equation.3">
                  <p:embed/>
                </p:oleObj>
              </mc:Choice>
              <mc:Fallback>
                <p:oleObj name="Formel" r:id="rId7" imgW="698197" imgH="25389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333" y="4766101"/>
                        <a:ext cx="862707" cy="319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9"/>
          <p:cNvGraphicFramePr>
            <a:graphicFrameLocks noChangeAspect="1"/>
          </p:cNvGraphicFramePr>
          <p:nvPr/>
        </p:nvGraphicFramePr>
        <p:xfrm>
          <a:off x="4069333" y="3699843"/>
          <a:ext cx="960881" cy="30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8" name="Formel" r:id="rId9" imgW="812447" imgH="253890" progId="Equation.3">
                  <p:embed/>
                </p:oleObj>
              </mc:Choice>
              <mc:Fallback>
                <p:oleObj name="Formel" r:id="rId9" imgW="812447" imgH="25389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333" y="3699843"/>
                        <a:ext cx="960881" cy="305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2464371" y="3429000"/>
            <a:ext cx="1239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=|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|B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2485008" y="4564063"/>
            <a:ext cx="1374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–|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|B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5593" name="Object 9"/>
          <p:cNvGraphicFramePr>
            <a:graphicFrameLocks noChangeAspect="1"/>
          </p:cNvGraphicFramePr>
          <p:nvPr/>
        </p:nvGraphicFramePr>
        <p:xfrm>
          <a:off x="5220072" y="4265786"/>
          <a:ext cx="36210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9" name="Формула" r:id="rId11" imgW="2222280" imgH="241200" progId="Equation.3">
                  <p:embed/>
                </p:oleObj>
              </mc:Choice>
              <mc:Fallback>
                <p:oleObj name="Формула" r:id="rId11" imgW="22222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265786"/>
                        <a:ext cx="3621088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704557" y="3833217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Periodic perturbation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5594" name="Object 10"/>
          <p:cNvGraphicFramePr>
            <a:graphicFrameLocks noChangeAspect="1"/>
          </p:cNvGraphicFramePr>
          <p:nvPr/>
        </p:nvGraphicFramePr>
        <p:xfrm>
          <a:off x="1142082" y="5733256"/>
          <a:ext cx="55181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0" name="Формула" r:id="rId13" imgW="3314520" imgH="393480" progId="Equation.3">
                  <p:embed/>
                </p:oleObj>
              </mc:Choice>
              <mc:Fallback>
                <p:oleObj name="Формула" r:id="rId13" imgW="331452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082" y="5733256"/>
                        <a:ext cx="551815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113288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Up to now we discussed a single spin ½, which is never the case in NMR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thermal equilibrium we have almost the same amount of spins pointing up and down: the energy gap between the spin levels is much smaller than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kT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work with net magnetization of all spins; at equilibrium this is a vector parallel 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(longitudinal magnetization)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However, we do not measure the longitudinal component, but rotate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RF pulses to obtain transverse magnetization and measure the signal from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┴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Macroscopic spin magnetization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971600" y="2636912"/>
            <a:ext cx="0" cy="187220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4782" y="256490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374402" y="3354123"/>
            <a:ext cx="360040" cy="432048"/>
            <a:chOff x="2483768" y="3212976"/>
            <a:chExt cx="360040" cy="432048"/>
          </a:xfrm>
        </p:grpSpPr>
        <p:cxnSp>
          <p:nvCxnSpPr>
            <p:cNvPr id="25" name="Прямая со стрелкой 24"/>
            <p:cNvCxnSpPr/>
            <p:nvPr/>
          </p:nvCxnSpPr>
          <p:spPr>
            <a:xfrm flipV="1">
              <a:off x="2483768" y="3212976"/>
              <a:ext cx="36004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2538524" y="333974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 rot="6591533">
            <a:off x="1602730" y="2804733"/>
            <a:ext cx="360040" cy="432048"/>
            <a:chOff x="2483768" y="3212976"/>
            <a:chExt cx="360040" cy="432048"/>
          </a:xfrm>
        </p:grpSpPr>
        <p:cxnSp>
          <p:nvCxnSpPr>
            <p:cNvPr id="29" name="Прямая со стрелкой 28"/>
            <p:cNvCxnSpPr/>
            <p:nvPr/>
          </p:nvCxnSpPr>
          <p:spPr>
            <a:xfrm flipV="1">
              <a:off x="2483768" y="3212976"/>
              <a:ext cx="36004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>
              <a:off x="2538524" y="333974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2688937">
            <a:off x="2756862" y="3272322"/>
            <a:ext cx="360040" cy="432048"/>
            <a:chOff x="2483768" y="3212976"/>
            <a:chExt cx="360040" cy="432048"/>
          </a:xfrm>
        </p:grpSpPr>
        <p:cxnSp>
          <p:nvCxnSpPr>
            <p:cNvPr id="32" name="Прямая со стрелкой 31"/>
            <p:cNvCxnSpPr/>
            <p:nvPr/>
          </p:nvCxnSpPr>
          <p:spPr>
            <a:xfrm flipV="1">
              <a:off x="2483768" y="3212976"/>
              <a:ext cx="36004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2538524" y="333974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22474" y="3354123"/>
            <a:ext cx="360040" cy="432048"/>
            <a:chOff x="2483768" y="3212976"/>
            <a:chExt cx="360040" cy="432048"/>
          </a:xfrm>
        </p:grpSpPr>
        <p:cxnSp>
          <p:nvCxnSpPr>
            <p:cNvPr id="35" name="Прямая со стрелкой 34"/>
            <p:cNvCxnSpPr/>
            <p:nvPr/>
          </p:nvCxnSpPr>
          <p:spPr>
            <a:xfrm flipV="1">
              <a:off x="2483768" y="3212976"/>
              <a:ext cx="36004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2538524" y="333974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 rot="5400000">
            <a:off x="1482414" y="3894183"/>
            <a:ext cx="360040" cy="432048"/>
            <a:chOff x="2483768" y="3212976"/>
            <a:chExt cx="360040" cy="432048"/>
          </a:xfrm>
        </p:grpSpPr>
        <p:cxnSp>
          <p:nvCxnSpPr>
            <p:cNvPr id="38" name="Прямая со стрелкой 37"/>
            <p:cNvCxnSpPr/>
            <p:nvPr/>
          </p:nvCxnSpPr>
          <p:spPr>
            <a:xfrm flipV="1">
              <a:off x="2483768" y="3212976"/>
              <a:ext cx="36004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2538524" y="333974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70546" y="3786171"/>
            <a:ext cx="360040" cy="432048"/>
            <a:chOff x="2483768" y="3212976"/>
            <a:chExt cx="360040" cy="432048"/>
          </a:xfrm>
        </p:grpSpPr>
        <p:cxnSp>
          <p:nvCxnSpPr>
            <p:cNvPr id="41" name="Прямая со стрелкой 40"/>
            <p:cNvCxnSpPr/>
            <p:nvPr/>
          </p:nvCxnSpPr>
          <p:spPr>
            <a:xfrm flipV="1">
              <a:off x="2483768" y="3212976"/>
              <a:ext cx="36004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2538524" y="333974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 rot="13941762">
            <a:off x="2051446" y="3844621"/>
            <a:ext cx="360040" cy="432048"/>
            <a:chOff x="2483768" y="3212976"/>
            <a:chExt cx="360040" cy="432048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V="1">
              <a:off x="2483768" y="3212976"/>
              <a:ext cx="36004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2538524" y="333974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 rot="3744199">
            <a:off x="2405326" y="2893656"/>
            <a:ext cx="360040" cy="432048"/>
            <a:chOff x="2483768" y="3212976"/>
            <a:chExt cx="360040" cy="432048"/>
          </a:xfrm>
        </p:grpSpPr>
        <p:cxnSp>
          <p:nvCxnSpPr>
            <p:cNvPr id="47" name="Прямая со стрелкой 46"/>
            <p:cNvCxnSpPr/>
            <p:nvPr/>
          </p:nvCxnSpPr>
          <p:spPr>
            <a:xfrm flipV="1">
              <a:off x="2483768" y="3212976"/>
              <a:ext cx="36004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/>
            <p:cNvSpPr/>
            <p:nvPr/>
          </p:nvSpPr>
          <p:spPr>
            <a:xfrm>
              <a:off x="2538524" y="333974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Полилиния 49"/>
          <p:cNvSpPr/>
          <p:nvPr/>
        </p:nvSpPr>
        <p:spPr>
          <a:xfrm>
            <a:off x="1086370" y="2562035"/>
            <a:ext cx="2286000" cy="2019093"/>
          </a:xfrm>
          <a:custGeom>
            <a:avLst/>
            <a:gdLst>
              <a:gd name="connsiteX0" fmla="*/ 707366 w 2286000"/>
              <a:gd name="connsiteY0" fmla="*/ 17765 h 2019093"/>
              <a:gd name="connsiteX1" fmla="*/ 577969 w 2286000"/>
              <a:gd name="connsiteY1" fmla="*/ 26391 h 2019093"/>
              <a:gd name="connsiteX2" fmla="*/ 526211 w 2286000"/>
              <a:gd name="connsiteY2" fmla="*/ 43644 h 2019093"/>
              <a:gd name="connsiteX3" fmla="*/ 500332 w 2286000"/>
              <a:gd name="connsiteY3" fmla="*/ 52270 h 2019093"/>
              <a:gd name="connsiteX4" fmla="*/ 474452 w 2286000"/>
              <a:gd name="connsiteY4" fmla="*/ 78150 h 2019093"/>
              <a:gd name="connsiteX5" fmla="*/ 448573 w 2286000"/>
              <a:gd name="connsiteY5" fmla="*/ 95403 h 2019093"/>
              <a:gd name="connsiteX6" fmla="*/ 431320 w 2286000"/>
              <a:gd name="connsiteY6" fmla="*/ 121282 h 2019093"/>
              <a:gd name="connsiteX7" fmla="*/ 379562 w 2286000"/>
              <a:gd name="connsiteY7" fmla="*/ 173040 h 2019093"/>
              <a:gd name="connsiteX8" fmla="*/ 327803 w 2286000"/>
              <a:gd name="connsiteY8" fmla="*/ 233425 h 2019093"/>
              <a:gd name="connsiteX9" fmla="*/ 301924 w 2286000"/>
              <a:gd name="connsiteY9" fmla="*/ 293810 h 2019093"/>
              <a:gd name="connsiteX10" fmla="*/ 284671 w 2286000"/>
              <a:gd name="connsiteY10" fmla="*/ 371448 h 2019093"/>
              <a:gd name="connsiteX11" fmla="*/ 267418 w 2286000"/>
              <a:gd name="connsiteY11" fmla="*/ 405953 h 2019093"/>
              <a:gd name="connsiteX12" fmla="*/ 250166 w 2286000"/>
              <a:gd name="connsiteY12" fmla="*/ 466338 h 2019093"/>
              <a:gd name="connsiteX13" fmla="*/ 232913 w 2286000"/>
              <a:gd name="connsiteY13" fmla="*/ 500844 h 2019093"/>
              <a:gd name="connsiteX14" fmla="*/ 224286 w 2286000"/>
              <a:gd name="connsiteY14" fmla="*/ 535350 h 2019093"/>
              <a:gd name="connsiteX15" fmla="*/ 207033 w 2286000"/>
              <a:gd name="connsiteY15" fmla="*/ 578482 h 2019093"/>
              <a:gd name="connsiteX16" fmla="*/ 189781 w 2286000"/>
              <a:gd name="connsiteY16" fmla="*/ 638867 h 2019093"/>
              <a:gd name="connsiteX17" fmla="*/ 172528 w 2286000"/>
              <a:gd name="connsiteY17" fmla="*/ 690625 h 2019093"/>
              <a:gd name="connsiteX18" fmla="*/ 120769 w 2286000"/>
              <a:gd name="connsiteY18" fmla="*/ 768263 h 2019093"/>
              <a:gd name="connsiteX19" fmla="*/ 103516 w 2286000"/>
              <a:gd name="connsiteY19" fmla="*/ 794142 h 2019093"/>
              <a:gd name="connsiteX20" fmla="*/ 86264 w 2286000"/>
              <a:gd name="connsiteY20" fmla="*/ 820021 h 2019093"/>
              <a:gd name="connsiteX21" fmla="*/ 60384 w 2286000"/>
              <a:gd name="connsiteY21" fmla="*/ 845901 h 2019093"/>
              <a:gd name="connsiteX22" fmla="*/ 51758 w 2286000"/>
              <a:gd name="connsiteY22" fmla="*/ 906286 h 2019093"/>
              <a:gd name="connsiteX23" fmla="*/ 34505 w 2286000"/>
              <a:gd name="connsiteY23" fmla="*/ 940791 h 2019093"/>
              <a:gd name="connsiteX24" fmla="*/ 17252 w 2286000"/>
              <a:gd name="connsiteY24" fmla="*/ 1001176 h 2019093"/>
              <a:gd name="connsiteX25" fmla="*/ 0 w 2286000"/>
              <a:gd name="connsiteY25" fmla="*/ 1139199 h 2019093"/>
              <a:gd name="connsiteX26" fmla="*/ 8626 w 2286000"/>
              <a:gd name="connsiteY26" fmla="*/ 1277221 h 2019093"/>
              <a:gd name="connsiteX27" fmla="*/ 17252 w 2286000"/>
              <a:gd name="connsiteY27" fmla="*/ 1303101 h 2019093"/>
              <a:gd name="connsiteX28" fmla="*/ 25879 w 2286000"/>
              <a:gd name="connsiteY28" fmla="*/ 1346233 h 2019093"/>
              <a:gd name="connsiteX29" fmla="*/ 43132 w 2286000"/>
              <a:gd name="connsiteY29" fmla="*/ 1406618 h 2019093"/>
              <a:gd name="connsiteX30" fmla="*/ 51758 w 2286000"/>
              <a:gd name="connsiteY30" fmla="*/ 1458376 h 2019093"/>
              <a:gd name="connsiteX31" fmla="*/ 69011 w 2286000"/>
              <a:gd name="connsiteY31" fmla="*/ 1553267 h 2019093"/>
              <a:gd name="connsiteX32" fmla="*/ 86264 w 2286000"/>
              <a:gd name="connsiteY32" fmla="*/ 1579146 h 2019093"/>
              <a:gd name="connsiteX33" fmla="*/ 103516 w 2286000"/>
              <a:gd name="connsiteY33" fmla="*/ 1613652 h 2019093"/>
              <a:gd name="connsiteX34" fmla="*/ 112143 w 2286000"/>
              <a:gd name="connsiteY34" fmla="*/ 1639531 h 2019093"/>
              <a:gd name="connsiteX35" fmla="*/ 138022 w 2286000"/>
              <a:gd name="connsiteY35" fmla="*/ 1674037 h 2019093"/>
              <a:gd name="connsiteX36" fmla="*/ 146649 w 2286000"/>
              <a:gd name="connsiteY36" fmla="*/ 1708542 h 2019093"/>
              <a:gd name="connsiteX37" fmla="*/ 172528 w 2286000"/>
              <a:gd name="connsiteY37" fmla="*/ 1734421 h 2019093"/>
              <a:gd name="connsiteX38" fmla="*/ 224286 w 2286000"/>
              <a:gd name="connsiteY38" fmla="*/ 1760301 h 2019093"/>
              <a:gd name="connsiteX39" fmla="*/ 241539 w 2286000"/>
              <a:gd name="connsiteY39" fmla="*/ 1786180 h 2019093"/>
              <a:gd name="connsiteX40" fmla="*/ 276045 w 2286000"/>
              <a:gd name="connsiteY40" fmla="*/ 1820686 h 2019093"/>
              <a:gd name="connsiteX41" fmla="*/ 284671 w 2286000"/>
              <a:gd name="connsiteY41" fmla="*/ 1863818 h 2019093"/>
              <a:gd name="connsiteX42" fmla="*/ 310550 w 2286000"/>
              <a:gd name="connsiteY42" fmla="*/ 1872444 h 2019093"/>
              <a:gd name="connsiteX43" fmla="*/ 345056 w 2286000"/>
              <a:gd name="connsiteY43" fmla="*/ 1881070 h 2019093"/>
              <a:gd name="connsiteX44" fmla="*/ 405441 w 2286000"/>
              <a:gd name="connsiteY44" fmla="*/ 1898323 h 2019093"/>
              <a:gd name="connsiteX45" fmla="*/ 526211 w 2286000"/>
              <a:gd name="connsiteY45" fmla="*/ 1906950 h 2019093"/>
              <a:gd name="connsiteX46" fmla="*/ 664233 w 2286000"/>
              <a:gd name="connsiteY46" fmla="*/ 1924203 h 2019093"/>
              <a:gd name="connsiteX47" fmla="*/ 733245 w 2286000"/>
              <a:gd name="connsiteY47" fmla="*/ 1932829 h 2019093"/>
              <a:gd name="connsiteX48" fmla="*/ 966158 w 2286000"/>
              <a:gd name="connsiteY48" fmla="*/ 1950082 h 2019093"/>
              <a:gd name="connsiteX49" fmla="*/ 1000664 w 2286000"/>
              <a:gd name="connsiteY49" fmla="*/ 1958708 h 2019093"/>
              <a:gd name="connsiteX50" fmla="*/ 1345720 w 2286000"/>
              <a:gd name="connsiteY50" fmla="*/ 1984587 h 2019093"/>
              <a:gd name="connsiteX51" fmla="*/ 1371600 w 2286000"/>
              <a:gd name="connsiteY51" fmla="*/ 2001840 h 2019093"/>
              <a:gd name="connsiteX52" fmla="*/ 1406105 w 2286000"/>
              <a:gd name="connsiteY52" fmla="*/ 2010467 h 2019093"/>
              <a:gd name="connsiteX53" fmla="*/ 1431984 w 2286000"/>
              <a:gd name="connsiteY53" fmla="*/ 2019093 h 2019093"/>
              <a:gd name="connsiteX54" fmla="*/ 1604513 w 2286000"/>
              <a:gd name="connsiteY54" fmla="*/ 2010467 h 2019093"/>
              <a:gd name="connsiteX55" fmla="*/ 1682150 w 2286000"/>
              <a:gd name="connsiteY55" fmla="*/ 1984587 h 2019093"/>
              <a:gd name="connsiteX56" fmla="*/ 1716656 w 2286000"/>
              <a:gd name="connsiteY56" fmla="*/ 1958708 h 2019093"/>
              <a:gd name="connsiteX57" fmla="*/ 1742535 w 2286000"/>
              <a:gd name="connsiteY57" fmla="*/ 1950082 h 2019093"/>
              <a:gd name="connsiteX58" fmla="*/ 1777041 w 2286000"/>
              <a:gd name="connsiteY58" fmla="*/ 1932829 h 2019093"/>
              <a:gd name="connsiteX59" fmla="*/ 1863305 w 2286000"/>
              <a:gd name="connsiteY59" fmla="*/ 1829312 h 2019093"/>
              <a:gd name="connsiteX60" fmla="*/ 1889184 w 2286000"/>
              <a:gd name="connsiteY60" fmla="*/ 1803433 h 2019093"/>
              <a:gd name="connsiteX61" fmla="*/ 1932316 w 2286000"/>
              <a:gd name="connsiteY61" fmla="*/ 1760301 h 2019093"/>
              <a:gd name="connsiteX62" fmla="*/ 1984075 w 2286000"/>
              <a:gd name="connsiteY62" fmla="*/ 1725795 h 2019093"/>
              <a:gd name="connsiteX63" fmla="*/ 2044460 w 2286000"/>
              <a:gd name="connsiteY63" fmla="*/ 1665410 h 2019093"/>
              <a:gd name="connsiteX64" fmla="*/ 2078966 w 2286000"/>
              <a:gd name="connsiteY64" fmla="*/ 1639531 h 2019093"/>
              <a:gd name="connsiteX65" fmla="*/ 2113471 w 2286000"/>
              <a:gd name="connsiteY65" fmla="*/ 1605025 h 2019093"/>
              <a:gd name="connsiteX66" fmla="*/ 2156603 w 2286000"/>
              <a:gd name="connsiteY66" fmla="*/ 1587772 h 2019093"/>
              <a:gd name="connsiteX67" fmla="*/ 2182483 w 2286000"/>
              <a:gd name="connsiteY67" fmla="*/ 1570520 h 2019093"/>
              <a:gd name="connsiteX68" fmla="*/ 2234241 w 2286000"/>
              <a:gd name="connsiteY68" fmla="*/ 1553267 h 2019093"/>
              <a:gd name="connsiteX69" fmla="*/ 2277373 w 2286000"/>
              <a:gd name="connsiteY69" fmla="*/ 1475629 h 2019093"/>
              <a:gd name="connsiteX70" fmla="*/ 2286000 w 2286000"/>
              <a:gd name="connsiteY70" fmla="*/ 1449750 h 2019093"/>
              <a:gd name="connsiteX71" fmla="*/ 2286000 w 2286000"/>
              <a:gd name="connsiteY71" fmla="*/ 983923 h 2019093"/>
              <a:gd name="connsiteX72" fmla="*/ 2277373 w 2286000"/>
              <a:gd name="connsiteY72" fmla="*/ 949418 h 2019093"/>
              <a:gd name="connsiteX73" fmla="*/ 2268747 w 2286000"/>
              <a:gd name="connsiteY73" fmla="*/ 906286 h 2019093"/>
              <a:gd name="connsiteX74" fmla="*/ 2260120 w 2286000"/>
              <a:gd name="connsiteY74" fmla="*/ 820021 h 2019093"/>
              <a:gd name="connsiteX75" fmla="*/ 2251494 w 2286000"/>
              <a:gd name="connsiteY75" fmla="*/ 794142 h 2019093"/>
              <a:gd name="connsiteX76" fmla="*/ 2234241 w 2286000"/>
              <a:gd name="connsiteY76" fmla="*/ 699252 h 2019093"/>
              <a:gd name="connsiteX77" fmla="*/ 2216988 w 2286000"/>
              <a:gd name="connsiteY77" fmla="*/ 664746 h 2019093"/>
              <a:gd name="connsiteX78" fmla="*/ 2208362 w 2286000"/>
              <a:gd name="connsiteY78" fmla="*/ 612987 h 2019093"/>
              <a:gd name="connsiteX79" fmla="*/ 2191109 w 2286000"/>
              <a:gd name="connsiteY79" fmla="*/ 587108 h 2019093"/>
              <a:gd name="connsiteX80" fmla="*/ 2139350 w 2286000"/>
              <a:gd name="connsiteY80" fmla="*/ 518097 h 2019093"/>
              <a:gd name="connsiteX81" fmla="*/ 2113471 w 2286000"/>
              <a:gd name="connsiteY81" fmla="*/ 483591 h 2019093"/>
              <a:gd name="connsiteX82" fmla="*/ 2061713 w 2286000"/>
              <a:gd name="connsiteY82" fmla="*/ 440459 h 2019093"/>
              <a:gd name="connsiteX83" fmla="*/ 2035833 w 2286000"/>
              <a:gd name="connsiteY83" fmla="*/ 431833 h 2019093"/>
              <a:gd name="connsiteX84" fmla="*/ 1932316 w 2286000"/>
              <a:gd name="connsiteY84" fmla="*/ 362821 h 2019093"/>
              <a:gd name="connsiteX85" fmla="*/ 1906437 w 2286000"/>
              <a:gd name="connsiteY85" fmla="*/ 345569 h 2019093"/>
              <a:gd name="connsiteX86" fmla="*/ 1880558 w 2286000"/>
              <a:gd name="connsiteY86" fmla="*/ 328316 h 2019093"/>
              <a:gd name="connsiteX87" fmla="*/ 1854679 w 2286000"/>
              <a:gd name="connsiteY87" fmla="*/ 319689 h 2019093"/>
              <a:gd name="connsiteX88" fmla="*/ 1828800 w 2286000"/>
              <a:gd name="connsiteY88" fmla="*/ 302437 h 2019093"/>
              <a:gd name="connsiteX89" fmla="*/ 1777041 w 2286000"/>
              <a:gd name="connsiteY89" fmla="*/ 293810 h 2019093"/>
              <a:gd name="connsiteX90" fmla="*/ 1639018 w 2286000"/>
              <a:gd name="connsiteY90" fmla="*/ 267931 h 2019093"/>
              <a:gd name="connsiteX91" fmla="*/ 1526875 w 2286000"/>
              <a:gd name="connsiteY91" fmla="*/ 242052 h 2019093"/>
              <a:gd name="connsiteX92" fmla="*/ 1500996 w 2286000"/>
              <a:gd name="connsiteY92" fmla="*/ 233425 h 2019093"/>
              <a:gd name="connsiteX93" fmla="*/ 1475116 w 2286000"/>
              <a:gd name="connsiteY93" fmla="*/ 207546 h 2019093"/>
              <a:gd name="connsiteX94" fmla="*/ 1423358 w 2286000"/>
              <a:gd name="connsiteY94" fmla="*/ 190293 h 2019093"/>
              <a:gd name="connsiteX95" fmla="*/ 1397479 w 2286000"/>
              <a:gd name="connsiteY95" fmla="*/ 155787 h 2019093"/>
              <a:gd name="connsiteX96" fmla="*/ 1371600 w 2286000"/>
              <a:gd name="connsiteY96" fmla="*/ 138535 h 2019093"/>
              <a:gd name="connsiteX97" fmla="*/ 1362973 w 2286000"/>
              <a:gd name="connsiteY97" fmla="*/ 112655 h 2019093"/>
              <a:gd name="connsiteX98" fmla="*/ 1302588 w 2286000"/>
              <a:gd name="connsiteY98" fmla="*/ 95403 h 2019093"/>
              <a:gd name="connsiteX99" fmla="*/ 1276709 w 2286000"/>
              <a:gd name="connsiteY99" fmla="*/ 86776 h 2019093"/>
              <a:gd name="connsiteX100" fmla="*/ 1250830 w 2286000"/>
              <a:gd name="connsiteY100" fmla="*/ 69523 h 2019093"/>
              <a:gd name="connsiteX101" fmla="*/ 1199071 w 2286000"/>
              <a:gd name="connsiteY101" fmla="*/ 60897 h 2019093"/>
              <a:gd name="connsiteX102" fmla="*/ 1138686 w 2286000"/>
              <a:gd name="connsiteY102" fmla="*/ 43644 h 2019093"/>
              <a:gd name="connsiteX103" fmla="*/ 923026 w 2286000"/>
              <a:gd name="connsiteY103" fmla="*/ 26391 h 2019093"/>
              <a:gd name="connsiteX104" fmla="*/ 785003 w 2286000"/>
              <a:gd name="connsiteY104" fmla="*/ 512 h 2019093"/>
              <a:gd name="connsiteX105" fmla="*/ 707366 w 2286000"/>
              <a:gd name="connsiteY105" fmla="*/ 17765 h 201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286000" h="2019093">
                <a:moveTo>
                  <a:pt x="707366" y="17765"/>
                </a:moveTo>
                <a:cubicBezTo>
                  <a:pt x="672860" y="22078"/>
                  <a:pt x="620763" y="20278"/>
                  <a:pt x="577969" y="26391"/>
                </a:cubicBezTo>
                <a:cubicBezTo>
                  <a:pt x="559966" y="28963"/>
                  <a:pt x="543464" y="37893"/>
                  <a:pt x="526211" y="43644"/>
                </a:cubicBezTo>
                <a:lnTo>
                  <a:pt x="500332" y="52270"/>
                </a:lnTo>
                <a:cubicBezTo>
                  <a:pt x="491705" y="60897"/>
                  <a:pt x="483824" y="70340"/>
                  <a:pt x="474452" y="78150"/>
                </a:cubicBezTo>
                <a:cubicBezTo>
                  <a:pt x="466487" y="84787"/>
                  <a:pt x="455904" y="88072"/>
                  <a:pt x="448573" y="95403"/>
                </a:cubicBezTo>
                <a:cubicBezTo>
                  <a:pt x="441242" y="102734"/>
                  <a:pt x="438208" y="113533"/>
                  <a:pt x="431320" y="121282"/>
                </a:cubicBezTo>
                <a:cubicBezTo>
                  <a:pt x="415110" y="139518"/>
                  <a:pt x="390474" y="151217"/>
                  <a:pt x="379562" y="173040"/>
                </a:cubicBezTo>
                <a:cubicBezTo>
                  <a:pt x="355879" y="220406"/>
                  <a:pt x="372597" y="199830"/>
                  <a:pt x="327803" y="233425"/>
                </a:cubicBezTo>
                <a:cubicBezTo>
                  <a:pt x="315458" y="258114"/>
                  <a:pt x="308270" y="268423"/>
                  <a:pt x="301924" y="293810"/>
                </a:cubicBezTo>
                <a:cubicBezTo>
                  <a:pt x="297823" y="310215"/>
                  <a:pt x="291315" y="353731"/>
                  <a:pt x="284671" y="371448"/>
                </a:cubicBezTo>
                <a:cubicBezTo>
                  <a:pt x="280156" y="383489"/>
                  <a:pt x="273169" y="394451"/>
                  <a:pt x="267418" y="405953"/>
                </a:cubicBezTo>
                <a:cubicBezTo>
                  <a:pt x="263041" y="423462"/>
                  <a:pt x="257591" y="449013"/>
                  <a:pt x="250166" y="466338"/>
                </a:cubicBezTo>
                <a:cubicBezTo>
                  <a:pt x="245100" y="478158"/>
                  <a:pt x="237428" y="488803"/>
                  <a:pt x="232913" y="500844"/>
                </a:cubicBezTo>
                <a:cubicBezTo>
                  <a:pt x="228750" y="511945"/>
                  <a:pt x="228035" y="524102"/>
                  <a:pt x="224286" y="535350"/>
                </a:cubicBezTo>
                <a:cubicBezTo>
                  <a:pt x="219389" y="550040"/>
                  <a:pt x="212470" y="563983"/>
                  <a:pt x="207033" y="578482"/>
                </a:cubicBezTo>
                <a:cubicBezTo>
                  <a:pt x="192538" y="617136"/>
                  <a:pt x="203377" y="593548"/>
                  <a:pt x="189781" y="638867"/>
                </a:cubicBezTo>
                <a:cubicBezTo>
                  <a:pt x="184555" y="656286"/>
                  <a:pt x="182616" y="675493"/>
                  <a:pt x="172528" y="690625"/>
                </a:cubicBezTo>
                <a:lnTo>
                  <a:pt x="120769" y="768263"/>
                </a:lnTo>
                <a:lnTo>
                  <a:pt x="103516" y="794142"/>
                </a:lnTo>
                <a:cubicBezTo>
                  <a:pt x="97765" y="802768"/>
                  <a:pt x="93595" y="812690"/>
                  <a:pt x="86264" y="820021"/>
                </a:cubicBezTo>
                <a:lnTo>
                  <a:pt x="60384" y="845901"/>
                </a:lnTo>
                <a:cubicBezTo>
                  <a:pt x="57509" y="866029"/>
                  <a:pt x="57108" y="886670"/>
                  <a:pt x="51758" y="906286"/>
                </a:cubicBezTo>
                <a:cubicBezTo>
                  <a:pt x="48374" y="918692"/>
                  <a:pt x="39571" y="928971"/>
                  <a:pt x="34505" y="940791"/>
                </a:cubicBezTo>
                <a:cubicBezTo>
                  <a:pt x="28672" y="954402"/>
                  <a:pt x="19555" y="988510"/>
                  <a:pt x="17252" y="1001176"/>
                </a:cubicBezTo>
                <a:cubicBezTo>
                  <a:pt x="10219" y="1039856"/>
                  <a:pt x="4115" y="1102160"/>
                  <a:pt x="0" y="1139199"/>
                </a:cubicBezTo>
                <a:cubicBezTo>
                  <a:pt x="2875" y="1185206"/>
                  <a:pt x="3801" y="1231377"/>
                  <a:pt x="8626" y="1277221"/>
                </a:cubicBezTo>
                <a:cubicBezTo>
                  <a:pt x="9578" y="1286264"/>
                  <a:pt x="15047" y="1294279"/>
                  <a:pt x="17252" y="1303101"/>
                </a:cubicBezTo>
                <a:cubicBezTo>
                  <a:pt x="20808" y="1317325"/>
                  <a:pt x="22698" y="1331920"/>
                  <a:pt x="25879" y="1346233"/>
                </a:cubicBezTo>
                <a:cubicBezTo>
                  <a:pt x="33101" y="1378733"/>
                  <a:pt x="33524" y="1377795"/>
                  <a:pt x="43132" y="1406618"/>
                </a:cubicBezTo>
                <a:cubicBezTo>
                  <a:pt x="46007" y="1423871"/>
                  <a:pt x="49099" y="1441089"/>
                  <a:pt x="51758" y="1458376"/>
                </a:cubicBezTo>
                <a:cubicBezTo>
                  <a:pt x="53998" y="1472934"/>
                  <a:pt x="60154" y="1532601"/>
                  <a:pt x="69011" y="1553267"/>
                </a:cubicBezTo>
                <a:cubicBezTo>
                  <a:pt x="73095" y="1562796"/>
                  <a:pt x="81120" y="1570144"/>
                  <a:pt x="86264" y="1579146"/>
                </a:cubicBezTo>
                <a:cubicBezTo>
                  <a:pt x="92644" y="1590311"/>
                  <a:pt x="98450" y="1601832"/>
                  <a:pt x="103516" y="1613652"/>
                </a:cubicBezTo>
                <a:cubicBezTo>
                  <a:pt x="107098" y="1622010"/>
                  <a:pt x="107632" y="1631636"/>
                  <a:pt x="112143" y="1639531"/>
                </a:cubicBezTo>
                <a:cubicBezTo>
                  <a:pt x="119276" y="1652014"/>
                  <a:pt x="129396" y="1662535"/>
                  <a:pt x="138022" y="1674037"/>
                </a:cubicBezTo>
                <a:cubicBezTo>
                  <a:pt x="140898" y="1685539"/>
                  <a:pt x="140767" y="1698248"/>
                  <a:pt x="146649" y="1708542"/>
                </a:cubicBezTo>
                <a:cubicBezTo>
                  <a:pt x="152702" y="1719134"/>
                  <a:pt x="163156" y="1726611"/>
                  <a:pt x="172528" y="1734421"/>
                </a:cubicBezTo>
                <a:cubicBezTo>
                  <a:pt x="194825" y="1753002"/>
                  <a:pt x="198349" y="1751655"/>
                  <a:pt x="224286" y="1760301"/>
                </a:cubicBezTo>
                <a:cubicBezTo>
                  <a:pt x="230037" y="1768927"/>
                  <a:pt x="234792" y="1778308"/>
                  <a:pt x="241539" y="1786180"/>
                </a:cubicBezTo>
                <a:cubicBezTo>
                  <a:pt x="252125" y="1798530"/>
                  <a:pt x="268145" y="1806467"/>
                  <a:pt x="276045" y="1820686"/>
                </a:cubicBezTo>
                <a:cubicBezTo>
                  <a:pt x="283165" y="1833503"/>
                  <a:pt x="276538" y="1851618"/>
                  <a:pt x="284671" y="1863818"/>
                </a:cubicBezTo>
                <a:cubicBezTo>
                  <a:pt x="289715" y="1871384"/>
                  <a:pt x="301807" y="1869946"/>
                  <a:pt x="310550" y="1872444"/>
                </a:cubicBezTo>
                <a:cubicBezTo>
                  <a:pt x="321950" y="1875701"/>
                  <a:pt x="333656" y="1877813"/>
                  <a:pt x="345056" y="1881070"/>
                </a:cubicBezTo>
                <a:cubicBezTo>
                  <a:pt x="365883" y="1887020"/>
                  <a:pt x="383366" y="1895870"/>
                  <a:pt x="405441" y="1898323"/>
                </a:cubicBezTo>
                <a:cubicBezTo>
                  <a:pt x="445553" y="1902780"/>
                  <a:pt x="485954" y="1904074"/>
                  <a:pt x="526211" y="1906950"/>
                </a:cubicBezTo>
                <a:cubicBezTo>
                  <a:pt x="608143" y="1923336"/>
                  <a:pt x="538156" y="1910932"/>
                  <a:pt x="664233" y="1924203"/>
                </a:cubicBezTo>
                <a:cubicBezTo>
                  <a:pt x="687289" y="1926630"/>
                  <a:pt x="710147" y="1930849"/>
                  <a:pt x="733245" y="1932829"/>
                </a:cubicBezTo>
                <a:cubicBezTo>
                  <a:pt x="810811" y="1939477"/>
                  <a:pt x="966158" y="1950082"/>
                  <a:pt x="966158" y="1950082"/>
                </a:cubicBezTo>
                <a:cubicBezTo>
                  <a:pt x="977660" y="1952957"/>
                  <a:pt x="988841" y="1957821"/>
                  <a:pt x="1000664" y="1958708"/>
                </a:cubicBezTo>
                <a:cubicBezTo>
                  <a:pt x="1358872" y="1985573"/>
                  <a:pt x="1206538" y="1949792"/>
                  <a:pt x="1345720" y="1984587"/>
                </a:cubicBezTo>
                <a:cubicBezTo>
                  <a:pt x="1354347" y="1990338"/>
                  <a:pt x="1362070" y="1997756"/>
                  <a:pt x="1371600" y="2001840"/>
                </a:cubicBezTo>
                <a:cubicBezTo>
                  <a:pt x="1382497" y="2006510"/>
                  <a:pt x="1394705" y="2007210"/>
                  <a:pt x="1406105" y="2010467"/>
                </a:cubicBezTo>
                <a:cubicBezTo>
                  <a:pt x="1414848" y="2012965"/>
                  <a:pt x="1423358" y="2016218"/>
                  <a:pt x="1431984" y="2019093"/>
                </a:cubicBezTo>
                <a:cubicBezTo>
                  <a:pt x="1489494" y="2016218"/>
                  <a:pt x="1547472" y="2018335"/>
                  <a:pt x="1604513" y="2010467"/>
                </a:cubicBezTo>
                <a:cubicBezTo>
                  <a:pt x="1631536" y="2006740"/>
                  <a:pt x="1682150" y="1984587"/>
                  <a:pt x="1682150" y="1984587"/>
                </a:cubicBezTo>
                <a:cubicBezTo>
                  <a:pt x="1693652" y="1975961"/>
                  <a:pt x="1704173" y="1965841"/>
                  <a:pt x="1716656" y="1958708"/>
                </a:cubicBezTo>
                <a:cubicBezTo>
                  <a:pt x="1724551" y="1954197"/>
                  <a:pt x="1734177" y="1953664"/>
                  <a:pt x="1742535" y="1950082"/>
                </a:cubicBezTo>
                <a:cubicBezTo>
                  <a:pt x="1754355" y="1945016"/>
                  <a:pt x="1765539" y="1938580"/>
                  <a:pt x="1777041" y="1932829"/>
                </a:cubicBezTo>
                <a:cubicBezTo>
                  <a:pt x="1825081" y="1860769"/>
                  <a:pt x="1796885" y="1895732"/>
                  <a:pt x="1863305" y="1829312"/>
                </a:cubicBezTo>
                <a:lnTo>
                  <a:pt x="1889184" y="1803433"/>
                </a:lnTo>
                <a:cubicBezTo>
                  <a:pt x="1906517" y="1751436"/>
                  <a:pt x="1883117" y="1801300"/>
                  <a:pt x="1932316" y="1760301"/>
                </a:cubicBezTo>
                <a:cubicBezTo>
                  <a:pt x="1983379" y="1717748"/>
                  <a:pt x="1908368" y="1744721"/>
                  <a:pt x="1984075" y="1725795"/>
                </a:cubicBezTo>
                <a:cubicBezTo>
                  <a:pt x="2010903" y="1672139"/>
                  <a:pt x="1987593" y="1703321"/>
                  <a:pt x="2044460" y="1665410"/>
                </a:cubicBezTo>
                <a:cubicBezTo>
                  <a:pt x="2056423" y="1657435"/>
                  <a:pt x="2068146" y="1648999"/>
                  <a:pt x="2078966" y="1639531"/>
                </a:cubicBezTo>
                <a:cubicBezTo>
                  <a:pt x="2091207" y="1628820"/>
                  <a:pt x="2099937" y="1614048"/>
                  <a:pt x="2113471" y="1605025"/>
                </a:cubicBezTo>
                <a:cubicBezTo>
                  <a:pt x="2126355" y="1596435"/>
                  <a:pt x="2142753" y="1594697"/>
                  <a:pt x="2156603" y="1587772"/>
                </a:cubicBezTo>
                <a:cubicBezTo>
                  <a:pt x="2165876" y="1583136"/>
                  <a:pt x="2173009" y="1574731"/>
                  <a:pt x="2182483" y="1570520"/>
                </a:cubicBezTo>
                <a:cubicBezTo>
                  <a:pt x="2199102" y="1563134"/>
                  <a:pt x="2234241" y="1553267"/>
                  <a:pt x="2234241" y="1553267"/>
                </a:cubicBezTo>
                <a:cubicBezTo>
                  <a:pt x="2272980" y="1514527"/>
                  <a:pt x="2256261" y="1538961"/>
                  <a:pt x="2277373" y="1475629"/>
                </a:cubicBezTo>
                <a:lnTo>
                  <a:pt x="2286000" y="1449750"/>
                </a:lnTo>
                <a:cubicBezTo>
                  <a:pt x="2256892" y="1246008"/>
                  <a:pt x="2286000" y="1473106"/>
                  <a:pt x="2286000" y="983923"/>
                </a:cubicBezTo>
                <a:cubicBezTo>
                  <a:pt x="2286000" y="972067"/>
                  <a:pt x="2279945" y="960991"/>
                  <a:pt x="2277373" y="949418"/>
                </a:cubicBezTo>
                <a:cubicBezTo>
                  <a:pt x="2274192" y="935105"/>
                  <a:pt x="2270685" y="920819"/>
                  <a:pt x="2268747" y="906286"/>
                </a:cubicBezTo>
                <a:cubicBezTo>
                  <a:pt x="2264928" y="877641"/>
                  <a:pt x="2264514" y="848583"/>
                  <a:pt x="2260120" y="820021"/>
                </a:cubicBezTo>
                <a:cubicBezTo>
                  <a:pt x="2258737" y="811034"/>
                  <a:pt x="2253467" y="803018"/>
                  <a:pt x="2251494" y="794142"/>
                </a:cubicBezTo>
                <a:cubicBezTo>
                  <a:pt x="2248600" y="781119"/>
                  <a:pt x="2239470" y="714941"/>
                  <a:pt x="2234241" y="699252"/>
                </a:cubicBezTo>
                <a:cubicBezTo>
                  <a:pt x="2230174" y="687052"/>
                  <a:pt x="2222739" y="676248"/>
                  <a:pt x="2216988" y="664746"/>
                </a:cubicBezTo>
                <a:cubicBezTo>
                  <a:pt x="2214113" y="647493"/>
                  <a:pt x="2213893" y="629580"/>
                  <a:pt x="2208362" y="612987"/>
                </a:cubicBezTo>
                <a:cubicBezTo>
                  <a:pt x="2205084" y="603151"/>
                  <a:pt x="2196253" y="596110"/>
                  <a:pt x="2191109" y="587108"/>
                </a:cubicBezTo>
                <a:cubicBezTo>
                  <a:pt x="2148370" y="512317"/>
                  <a:pt x="2205985" y="594252"/>
                  <a:pt x="2139350" y="518097"/>
                </a:cubicBezTo>
                <a:cubicBezTo>
                  <a:pt x="2129882" y="507277"/>
                  <a:pt x="2122828" y="494507"/>
                  <a:pt x="2113471" y="483591"/>
                </a:cubicBezTo>
                <a:cubicBezTo>
                  <a:pt x="2099164" y="466899"/>
                  <a:pt x="2081678" y="450441"/>
                  <a:pt x="2061713" y="440459"/>
                </a:cubicBezTo>
                <a:cubicBezTo>
                  <a:pt x="2053580" y="436392"/>
                  <a:pt x="2044460" y="434708"/>
                  <a:pt x="2035833" y="431833"/>
                </a:cubicBezTo>
                <a:lnTo>
                  <a:pt x="1932316" y="362821"/>
                </a:lnTo>
                <a:lnTo>
                  <a:pt x="1906437" y="345569"/>
                </a:lnTo>
                <a:cubicBezTo>
                  <a:pt x="1897811" y="339818"/>
                  <a:pt x="1890394" y="331595"/>
                  <a:pt x="1880558" y="328316"/>
                </a:cubicBezTo>
                <a:cubicBezTo>
                  <a:pt x="1871932" y="325440"/>
                  <a:pt x="1862812" y="323756"/>
                  <a:pt x="1854679" y="319689"/>
                </a:cubicBezTo>
                <a:cubicBezTo>
                  <a:pt x="1845406" y="315053"/>
                  <a:pt x="1838635" y="305715"/>
                  <a:pt x="1828800" y="302437"/>
                </a:cubicBezTo>
                <a:cubicBezTo>
                  <a:pt x="1812207" y="296906"/>
                  <a:pt x="1794010" y="298052"/>
                  <a:pt x="1777041" y="293810"/>
                </a:cubicBezTo>
                <a:cubicBezTo>
                  <a:pt x="1653887" y="263021"/>
                  <a:pt x="1813267" y="285355"/>
                  <a:pt x="1639018" y="267931"/>
                </a:cubicBezTo>
                <a:cubicBezTo>
                  <a:pt x="1604814" y="261090"/>
                  <a:pt x="1558070" y="252451"/>
                  <a:pt x="1526875" y="242052"/>
                </a:cubicBezTo>
                <a:lnTo>
                  <a:pt x="1500996" y="233425"/>
                </a:lnTo>
                <a:cubicBezTo>
                  <a:pt x="1492369" y="224799"/>
                  <a:pt x="1485780" y="213471"/>
                  <a:pt x="1475116" y="207546"/>
                </a:cubicBezTo>
                <a:cubicBezTo>
                  <a:pt x="1459219" y="198714"/>
                  <a:pt x="1423358" y="190293"/>
                  <a:pt x="1423358" y="190293"/>
                </a:cubicBezTo>
                <a:cubicBezTo>
                  <a:pt x="1414732" y="178791"/>
                  <a:pt x="1407645" y="165953"/>
                  <a:pt x="1397479" y="155787"/>
                </a:cubicBezTo>
                <a:cubicBezTo>
                  <a:pt x="1390148" y="148456"/>
                  <a:pt x="1378077" y="146631"/>
                  <a:pt x="1371600" y="138535"/>
                </a:cubicBezTo>
                <a:cubicBezTo>
                  <a:pt x="1365919" y="131434"/>
                  <a:pt x="1369403" y="119085"/>
                  <a:pt x="1362973" y="112655"/>
                </a:cubicBezTo>
                <a:cubicBezTo>
                  <a:pt x="1358836" y="108518"/>
                  <a:pt x="1302901" y="95492"/>
                  <a:pt x="1302588" y="95403"/>
                </a:cubicBezTo>
                <a:cubicBezTo>
                  <a:pt x="1293845" y="92905"/>
                  <a:pt x="1284842" y="90843"/>
                  <a:pt x="1276709" y="86776"/>
                </a:cubicBezTo>
                <a:cubicBezTo>
                  <a:pt x="1267436" y="82139"/>
                  <a:pt x="1260666" y="72801"/>
                  <a:pt x="1250830" y="69523"/>
                </a:cubicBezTo>
                <a:cubicBezTo>
                  <a:pt x="1234237" y="63992"/>
                  <a:pt x="1216324" y="63772"/>
                  <a:pt x="1199071" y="60897"/>
                </a:cubicBezTo>
                <a:cubicBezTo>
                  <a:pt x="1176894" y="53504"/>
                  <a:pt x="1162522" y="47978"/>
                  <a:pt x="1138686" y="43644"/>
                </a:cubicBezTo>
                <a:cubicBezTo>
                  <a:pt x="1061453" y="29602"/>
                  <a:pt x="1010722" y="31263"/>
                  <a:pt x="923026" y="26391"/>
                </a:cubicBezTo>
                <a:cubicBezTo>
                  <a:pt x="843852" y="0"/>
                  <a:pt x="889363" y="10948"/>
                  <a:pt x="785003" y="512"/>
                </a:cubicBezTo>
                <a:cubicBezTo>
                  <a:pt x="700975" y="9848"/>
                  <a:pt x="741872" y="13452"/>
                  <a:pt x="707366" y="1776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Стрелка вправо с вырезом 50"/>
          <p:cNvSpPr/>
          <p:nvPr/>
        </p:nvSpPr>
        <p:spPr>
          <a:xfrm rot="16200000">
            <a:off x="3102594" y="3282115"/>
            <a:ext cx="1296144" cy="432048"/>
          </a:xfrm>
          <a:prstGeom prst="notchedRightArrow">
            <a:avLst>
              <a:gd name="adj1" fmla="val 50000"/>
              <a:gd name="adj2" fmla="val 119483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4254722" y="2994083"/>
          <a:ext cx="2119313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9" name="Формула" r:id="rId3" imgW="1180800" imgH="761760" progId="Equation.3">
                  <p:embed/>
                </p:oleObj>
              </mc:Choice>
              <mc:Fallback>
                <p:oleObj name="Формула" r:id="rId3" imgW="1180800" imgH="7617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722" y="2994083"/>
                        <a:ext cx="2119313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732240" y="2996952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Nuclear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paramagnetism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induced field is parallel 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Relaxation is a process, which brings a system to thermal equilibrium. Physical reason: fluctuating interaction of spins with molecular surrounding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spins this means that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are two processes, which are responsible for relaxation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Longitudinal,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relaxation: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reached at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Transverse,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relaxation: magnetization decays to zero at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Generally,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Taking all that into account we can write down equations describing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precession+relaxation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and T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relaxation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1835696" y="3570660"/>
          <a:ext cx="4568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7" name="Формула" r:id="rId3" imgW="2171520" imgH="241200" progId="Equation.3">
                  <p:embed/>
                </p:oleObj>
              </mc:Choice>
              <mc:Fallback>
                <p:oleObj name="Формула" r:id="rId3" imgW="21715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570660"/>
                        <a:ext cx="456882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2627784" y="4725144"/>
          <a:ext cx="28067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8" name="Формула" r:id="rId5" imgW="1333440" imgH="228600" progId="Equation.3">
                  <p:embed/>
                </p:oleObj>
              </mc:Choice>
              <mc:Fallback>
                <p:oleObj name="Формула" r:id="rId5" imgW="1333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725144"/>
                        <a:ext cx="28067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write down equations describing precession and add relaxation terms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Now we can describe simplest NMR experiments. Example: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flipped by 90 degrees by a resonant RF-pulse: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/2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It starts rotating about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-axis and decaying with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detect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collect the Free Induction Decay (FID)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Bloch equations and FID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AutoShape 22"/>
          <p:cNvSpPr>
            <a:spLocks/>
          </p:cNvSpPr>
          <p:nvPr/>
        </p:nvSpPr>
        <p:spPr bwMode="auto">
          <a:xfrm>
            <a:off x="1113757" y="1412776"/>
            <a:ext cx="214883" cy="1440160"/>
          </a:xfrm>
          <a:prstGeom prst="leftBrace">
            <a:avLst>
              <a:gd name="adj1" fmla="val 713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1390650" y="1500188"/>
          <a:ext cx="4462463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2" name="Формула" r:id="rId3" imgW="2501640" imgH="736560" progId="Equation.3">
                  <p:embed/>
                </p:oleObj>
              </mc:Choice>
              <mc:Fallback>
                <p:oleObj name="Формула" r:id="rId3" imgW="250164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500188"/>
                        <a:ext cx="4462463" cy="1309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611561" y="4714700"/>
            <a:ext cx="1728788" cy="2101850"/>
            <a:chOff x="2699" y="1264"/>
            <a:chExt cx="1089" cy="1324"/>
          </a:xfrm>
        </p:grpSpPr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2744" y="2355"/>
              <a:ext cx="18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2699" y="1264"/>
              <a:ext cx="1089" cy="1213"/>
              <a:chOff x="2699" y="1264"/>
              <a:chExt cx="1089" cy="1213"/>
            </a:xfrm>
          </p:grpSpPr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2699" y="1271"/>
                <a:ext cx="1089" cy="1206"/>
                <a:chOff x="2699" y="1271"/>
                <a:chExt cx="1089" cy="1206"/>
              </a:xfrm>
            </p:grpSpPr>
            <p:grpSp>
              <p:nvGrpSpPr>
                <p:cNvPr id="20" name="Group 27"/>
                <p:cNvGrpSpPr>
                  <a:grpSpLocks/>
                </p:cNvGrpSpPr>
                <p:nvPr/>
              </p:nvGrpSpPr>
              <p:grpSpPr bwMode="auto">
                <a:xfrm>
                  <a:off x="3152" y="1271"/>
                  <a:ext cx="636" cy="665"/>
                  <a:chOff x="3152" y="1271"/>
                  <a:chExt cx="636" cy="665"/>
                </a:xfrm>
              </p:grpSpPr>
              <p:sp>
                <p:nvSpPr>
                  <p:cNvPr id="24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52" y="1271"/>
                    <a:ext cx="0" cy="6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53" y="1936"/>
                    <a:ext cx="6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699" y="1933"/>
                  <a:ext cx="453" cy="5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36"/>
              <p:cNvSpPr txBox="1">
                <a:spLocks noChangeArrowheads="1"/>
              </p:cNvSpPr>
              <p:nvPr/>
            </p:nvSpPr>
            <p:spPr bwMode="auto">
              <a:xfrm>
                <a:off x="3561" y="1679"/>
                <a:ext cx="181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39"/>
              <p:cNvSpPr txBox="1">
                <a:spLocks noChangeArrowheads="1"/>
              </p:cNvSpPr>
              <p:nvPr/>
            </p:nvSpPr>
            <p:spPr bwMode="auto">
              <a:xfrm>
                <a:off x="3220" y="1264"/>
                <a:ext cx="17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7" name="Стрелка вправо с вырезом 26"/>
          <p:cNvSpPr/>
          <p:nvPr/>
        </p:nvSpPr>
        <p:spPr>
          <a:xfrm rot="16200000">
            <a:off x="895279" y="5224887"/>
            <a:ext cx="864096" cy="152642"/>
          </a:xfrm>
          <a:prstGeom prst="notchedRightArrow">
            <a:avLst>
              <a:gd name="adj1" fmla="val 50000"/>
              <a:gd name="adj2" fmla="val 119483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Выгнутая вниз стрелка 28"/>
          <p:cNvSpPr/>
          <p:nvPr/>
        </p:nvSpPr>
        <p:spPr>
          <a:xfrm rot="8516404">
            <a:off x="728962" y="5354562"/>
            <a:ext cx="537880" cy="25710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003829" y="6153287"/>
            <a:ext cx="3016443" cy="3642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3200" rIns="90000" bIns="43200">
            <a:spAutoFit/>
          </a:bodyPr>
          <a:lstStyle/>
          <a:p>
            <a:pPr algn="l" defTabSz="762000"/>
            <a:r>
              <a:rPr lang="de-DE" dirty="0"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Induction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Decay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3802431" y="5035938"/>
            <a:ext cx="2575584" cy="1248246"/>
          </a:xfrm>
          <a:custGeom>
            <a:avLst/>
            <a:gdLst>
              <a:gd name="T0" fmla="*/ 2147483647 w 21258"/>
              <a:gd name="T1" fmla="*/ 2147483647 h 16629"/>
              <a:gd name="T2" fmla="*/ 2147483647 w 21258"/>
              <a:gd name="T3" fmla="*/ 2147483647 h 16629"/>
              <a:gd name="T4" fmla="*/ 2147483647 w 21258"/>
              <a:gd name="T5" fmla="*/ 2147483647 h 16629"/>
              <a:gd name="T6" fmla="*/ 2147483647 w 21258"/>
              <a:gd name="T7" fmla="*/ 2147483647 h 16629"/>
              <a:gd name="T8" fmla="*/ 2147483647 w 21258"/>
              <a:gd name="T9" fmla="*/ 2147483647 h 16629"/>
              <a:gd name="T10" fmla="*/ 2147483647 w 21258"/>
              <a:gd name="T11" fmla="*/ 2147483647 h 16629"/>
              <a:gd name="T12" fmla="*/ 2147483647 w 21258"/>
              <a:gd name="T13" fmla="*/ 2147483647 h 16629"/>
              <a:gd name="T14" fmla="*/ 2147483647 w 21258"/>
              <a:gd name="T15" fmla="*/ 2147483647 h 16629"/>
              <a:gd name="T16" fmla="*/ 2147483647 w 21258"/>
              <a:gd name="T17" fmla="*/ 2147483647 h 16629"/>
              <a:gd name="T18" fmla="*/ 2147483647 w 21258"/>
              <a:gd name="T19" fmla="*/ 2147483647 h 16629"/>
              <a:gd name="T20" fmla="*/ 2147483647 w 21258"/>
              <a:gd name="T21" fmla="*/ 2147483647 h 16629"/>
              <a:gd name="T22" fmla="*/ 2147483647 w 21258"/>
              <a:gd name="T23" fmla="*/ 2147483647 h 16629"/>
              <a:gd name="T24" fmla="*/ 2147483647 w 21258"/>
              <a:gd name="T25" fmla="*/ 2147483647 h 16629"/>
              <a:gd name="T26" fmla="*/ 2147483647 w 21258"/>
              <a:gd name="T27" fmla="*/ 2147483647 h 16629"/>
              <a:gd name="T28" fmla="*/ 2147483647 w 21258"/>
              <a:gd name="T29" fmla="*/ 2147483647 h 16629"/>
              <a:gd name="T30" fmla="*/ 2147483647 w 21258"/>
              <a:gd name="T31" fmla="*/ 2147483647 h 16629"/>
              <a:gd name="T32" fmla="*/ 2147483647 w 21258"/>
              <a:gd name="T33" fmla="*/ 2147483647 h 16629"/>
              <a:gd name="T34" fmla="*/ 2147483647 w 21258"/>
              <a:gd name="T35" fmla="*/ 2147483647 h 16629"/>
              <a:gd name="T36" fmla="*/ 2147483647 w 21258"/>
              <a:gd name="T37" fmla="*/ 2147483647 h 16629"/>
              <a:gd name="T38" fmla="*/ 2147483647 w 21258"/>
              <a:gd name="T39" fmla="*/ 2147483647 h 16629"/>
              <a:gd name="T40" fmla="*/ 2147483647 w 21258"/>
              <a:gd name="T41" fmla="*/ 2147483647 h 16629"/>
              <a:gd name="T42" fmla="*/ 2147483647 w 21258"/>
              <a:gd name="T43" fmla="*/ 2147483647 h 16629"/>
              <a:gd name="T44" fmla="*/ 2147483647 w 21258"/>
              <a:gd name="T45" fmla="*/ 2147483647 h 16629"/>
              <a:gd name="T46" fmla="*/ 2147483647 w 21258"/>
              <a:gd name="T47" fmla="*/ 2147483647 h 16629"/>
              <a:gd name="T48" fmla="*/ 2147483647 w 21258"/>
              <a:gd name="T49" fmla="*/ 2147483647 h 16629"/>
              <a:gd name="T50" fmla="*/ 2147483647 w 21258"/>
              <a:gd name="T51" fmla="*/ 2147483647 h 16629"/>
              <a:gd name="T52" fmla="*/ 2147483647 w 21258"/>
              <a:gd name="T53" fmla="*/ 2147483647 h 16629"/>
              <a:gd name="T54" fmla="*/ 2147483647 w 21258"/>
              <a:gd name="T55" fmla="*/ 2147483647 h 16629"/>
              <a:gd name="T56" fmla="*/ 2147483647 w 21258"/>
              <a:gd name="T57" fmla="*/ 2147483647 h 16629"/>
              <a:gd name="T58" fmla="*/ 2147483647 w 21258"/>
              <a:gd name="T59" fmla="*/ 2147483647 h 16629"/>
              <a:gd name="T60" fmla="*/ 2147483647 w 21258"/>
              <a:gd name="T61" fmla="*/ 2147483647 h 16629"/>
              <a:gd name="T62" fmla="*/ 2147483647 w 21258"/>
              <a:gd name="T63" fmla="*/ 2147483647 h 16629"/>
              <a:gd name="T64" fmla="*/ 2147483647 w 21258"/>
              <a:gd name="T65" fmla="*/ 2147483647 h 16629"/>
              <a:gd name="T66" fmla="*/ 2147483647 w 21258"/>
              <a:gd name="T67" fmla="*/ 2147483647 h 16629"/>
              <a:gd name="T68" fmla="*/ 2147483647 w 21258"/>
              <a:gd name="T69" fmla="*/ 2147483647 h 16629"/>
              <a:gd name="T70" fmla="*/ 2147483647 w 21258"/>
              <a:gd name="T71" fmla="*/ 2147483647 h 16629"/>
              <a:gd name="T72" fmla="*/ 2147483647 w 21258"/>
              <a:gd name="T73" fmla="*/ 2147483647 h 16629"/>
              <a:gd name="T74" fmla="*/ 2147483647 w 21258"/>
              <a:gd name="T75" fmla="*/ 2147483647 h 16629"/>
              <a:gd name="T76" fmla="*/ 2147483647 w 21258"/>
              <a:gd name="T77" fmla="*/ 2147483647 h 16629"/>
              <a:gd name="T78" fmla="*/ 2147483647 w 21258"/>
              <a:gd name="T79" fmla="*/ 2147483647 h 16629"/>
              <a:gd name="T80" fmla="*/ 2147483647 w 21258"/>
              <a:gd name="T81" fmla="*/ 2147483647 h 16629"/>
              <a:gd name="T82" fmla="*/ 2147483647 w 21258"/>
              <a:gd name="T83" fmla="*/ 2147483647 h 16629"/>
              <a:gd name="T84" fmla="*/ 2147483647 w 21258"/>
              <a:gd name="T85" fmla="*/ 2147483647 h 16629"/>
              <a:gd name="T86" fmla="*/ 2147483647 w 21258"/>
              <a:gd name="T87" fmla="*/ 2147483647 h 16629"/>
              <a:gd name="T88" fmla="*/ 2147483647 w 21258"/>
              <a:gd name="T89" fmla="*/ 2147483647 h 16629"/>
              <a:gd name="T90" fmla="*/ 2147483647 w 21258"/>
              <a:gd name="T91" fmla="*/ 2147483647 h 16629"/>
              <a:gd name="T92" fmla="*/ 2147483647 w 21258"/>
              <a:gd name="T93" fmla="*/ 2147483647 h 16629"/>
              <a:gd name="T94" fmla="*/ 2147483647 w 21258"/>
              <a:gd name="T95" fmla="*/ 2147483647 h 16629"/>
              <a:gd name="T96" fmla="*/ 2147483647 w 21258"/>
              <a:gd name="T97" fmla="*/ 2147483647 h 16629"/>
              <a:gd name="T98" fmla="*/ 2147483647 w 21258"/>
              <a:gd name="T99" fmla="*/ 2147483647 h 16629"/>
              <a:gd name="T100" fmla="*/ 2147483647 w 21258"/>
              <a:gd name="T101" fmla="*/ 2147483647 h 16629"/>
              <a:gd name="T102" fmla="*/ 2147483647 w 21258"/>
              <a:gd name="T103" fmla="*/ 2147483647 h 16629"/>
              <a:gd name="T104" fmla="*/ 2147483647 w 21258"/>
              <a:gd name="T105" fmla="*/ 2147483647 h 16629"/>
              <a:gd name="T106" fmla="*/ 2147483647 w 21258"/>
              <a:gd name="T107" fmla="*/ 2147483647 h 16629"/>
              <a:gd name="T108" fmla="*/ 2147483647 w 21258"/>
              <a:gd name="T109" fmla="*/ 2147483647 h 16629"/>
              <a:gd name="T110" fmla="*/ 2147483647 w 21258"/>
              <a:gd name="T111" fmla="*/ 2147483647 h 16629"/>
              <a:gd name="T112" fmla="*/ 2147483647 w 21258"/>
              <a:gd name="T113" fmla="*/ 2147483647 h 16629"/>
              <a:gd name="T114" fmla="*/ 2147483647 w 21258"/>
              <a:gd name="T115" fmla="*/ 2147483647 h 16629"/>
              <a:gd name="T116" fmla="*/ 2147483647 w 21258"/>
              <a:gd name="T117" fmla="*/ 2147483647 h 16629"/>
              <a:gd name="T118" fmla="*/ 2147483647 w 21258"/>
              <a:gd name="T119" fmla="*/ 2147483647 h 166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258"/>
              <a:gd name="T181" fmla="*/ 0 h 16629"/>
              <a:gd name="T182" fmla="*/ 21258 w 21258"/>
              <a:gd name="T183" fmla="*/ 16629 h 166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258" h="16629">
                <a:moveTo>
                  <a:pt x="0" y="0"/>
                </a:moveTo>
                <a:lnTo>
                  <a:pt x="0" y="0"/>
                </a:lnTo>
                <a:lnTo>
                  <a:pt x="119" y="812"/>
                </a:lnTo>
                <a:lnTo>
                  <a:pt x="238" y="2600"/>
                </a:lnTo>
                <a:lnTo>
                  <a:pt x="356" y="5097"/>
                </a:lnTo>
                <a:lnTo>
                  <a:pt x="475" y="7967"/>
                </a:lnTo>
                <a:lnTo>
                  <a:pt x="594" y="10845"/>
                </a:lnTo>
                <a:lnTo>
                  <a:pt x="713" y="13390"/>
                </a:lnTo>
                <a:lnTo>
                  <a:pt x="831" y="15316"/>
                </a:lnTo>
                <a:lnTo>
                  <a:pt x="950" y="16424"/>
                </a:lnTo>
                <a:lnTo>
                  <a:pt x="1069" y="16629"/>
                </a:lnTo>
                <a:lnTo>
                  <a:pt x="1188" y="15954"/>
                </a:lnTo>
                <a:lnTo>
                  <a:pt x="1306" y="14530"/>
                </a:lnTo>
                <a:lnTo>
                  <a:pt x="1425" y="12563"/>
                </a:lnTo>
                <a:lnTo>
                  <a:pt x="1544" y="10322"/>
                </a:lnTo>
                <a:lnTo>
                  <a:pt x="1663" y="8087"/>
                </a:lnTo>
                <a:lnTo>
                  <a:pt x="1781" y="6125"/>
                </a:lnTo>
                <a:lnTo>
                  <a:pt x="1900" y="4654"/>
                </a:lnTo>
                <a:lnTo>
                  <a:pt x="2019" y="3825"/>
                </a:lnTo>
                <a:lnTo>
                  <a:pt x="2138" y="3700"/>
                </a:lnTo>
                <a:lnTo>
                  <a:pt x="2256" y="4258"/>
                </a:lnTo>
                <a:lnTo>
                  <a:pt x="2375" y="5394"/>
                </a:lnTo>
                <a:lnTo>
                  <a:pt x="2494" y="6940"/>
                </a:lnTo>
                <a:lnTo>
                  <a:pt x="2614" y="8692"/>
                </a:lnTo>
                <a:lnTo>
                  <a:pt x="2731" y="10425"/>
                </a:lnTo>
                <a:lnTo>
                  <a:pt x="2851" y="11938"/>
                </a:lnTo>
                <a:lnTo>
                  <a:pt x="2970" y="13060"/>
                </a:lnTo>
                <a:lnTo>
                  <a:pt x="3089" y="13680"/>
                </a:lnTo>
                <a:lnTo>
                  <a:pt x="3207" y="13749"/>
                </a:lnTo>
                <a:lnTo>
                  <a:pt x="3326" y="13290"/>
                </a:lnTo>
                <a:lnTo>
                  <a:pt x="3445" y="12387"/>
                </a:lnTo>
                <a:lnTo>
                  <a:pt x="3564" y="11169"/>
                </a:lnTo>
                <a:lnTo>
                  <a:pt x="3682" y="9802"/>
                </a:lnTo>
                <a:lnTo>
                  <a:pt x="3801" y="8457"/>
                </a:lnTo>
                <a:lnTo>
                  <a:pt x="3920" y="7291"/>
                </a:lnTo>
                <a:lnTo>
                  <a:pt x="4039" y="6434"/>
                </a:lnTo>
                <a:lnTo>
                  <a:pt x="4157" y="5974"/>
                </a:lnTo>
                <a:lnTo>
                  <a:pt x="4276" y="5942"/>
                </a:lnTo>
                <a:lnTo>
                  <a:pt x="4395" y="6318"/>
                </a:lnTo>
                <a:lnTo>
                  <a:pt x="4514" y="7037"/>
                </a:lnTo>
                <a:lnTo>
                  <a:pt x="4632" y="7994"/>
                </a:lnTo>
                <a:lnTo>
                  <a:pt x="4751" y="9060"/>
                </a:lnTo>
                <a:lnTo>
                  <a:pt x="4870" y="10104"/>
                </a:lnTo>
                <a:lnTo>
                  <a:pt x="4989" y="11002"/>
                </a:lnTo>
                <a:lnTo>
                  <a:pt x="5107" y="11655"/>
                </a:lnTo>
                <a:lnTo>
                  <a:pt x="5226" y="11997"/>
                </a:lnTo>
                <a:lnTo>
                  <a:pt x="5345" y="12006"/>
                </a:lnTo>
                <a:lnTo>
                  <a:pt x="5464" y="11698"/>
                </a:lnTo>
                <a:lnTo>
                  <a:pt x="5582" y="11127"/>
                </a:lnTo>
                <a:lnTo>
                  <a:pt x="5701" y="10375"/>
                </a:lnTo>
                <a:lnTo>
                  <a:pt x="5820" y="9542"/>
                </a:lnTo>
                <a:lnTo>
                  <a:pt x="5939" y="8733"/>
                </a:lnTo>
                <a:lnTo>
                  <a:pt x="6057" y="8042"/>
                </a:lnTo>
                <a:lnTo>
                  <a:pt x="6176" y="7545"/>
                </a:lnTo>
                <a:lnTo>
                  <a:pt x="6295" y="7290"/>
                </a:lnTo>
                <a:lnTo>
                  <a:pt x="6414" y="7297"/>
                </a:lnTo>
                <a:lnTo>
                  <a:pt x="6532" y="7548"/>
                </a:lnTo>
                <a:lnTo>
                  <a:pt x="6651" y="8002"/>
                </a:lnTo>
                <a:lnTo>
                  <a:pt x="6770" y="8592"/>
                </a:lnTo>
                <a:lnTo>
                  <a:pt x="6889" y="9241"/>
                </a:lnTo>
                <a:lnTo>
                  <a:pt x="7007" y="9868"/>
                </a:lnTo>
                <a:lnTo>
                  <a:pt x="7126" y="10401"/>
                </a:lnTo>
                <a:lnTo>
                  <a:pt x="7245" y="10779"/>
                </a:lnTo>
                <a:lnTo>
                  <a:pt x="7364" y="10967"/>
                </a:lnTo>
                <a:lnTo>
                  <a:pt x="7483" y="10952"/>
                </a:lnTo>
                <a:lnTo>
                  <a:pt x="7601" y="10747"/>
                </a:lnTo>
                <a:lnTo>
                  <a:pt x="7720" y="10387"/>
                </a:lnTo>
                <a:lnTo>
                  <a:pt x="7839" y="9924"/>
                </a:lnTo>
                <a:lnTo>
                  <a:pt x="7958" y="9417"/>
                </a:lnTo>
                <a:lnTo>
                  <a:pt x="8076" y="8931"/>
                </a:lnTo>
                <a:lnTo>
                  <a:pt x="8195" y="8522"/>
                </a:lnTo>
                <a:lnTo>
                  <a:pt x="8314" y="8235"/>
                </a:lnTo>
                <a:lnTo>
                  <a:pt x="8433" y="8096"/>
                </a:lnTo>
                <a:lnTo>
                  <a:pt x="8551" y="8115"/>
                </a:lnTo>
                <a:lnTo>
                  <a:pt x="8670" y="8282"/>
                </a:lnTo>
                <a:lnTo>
                  <a:pt x="8789" y="8567"/>
                </a:lnTo>
                <a:lnTo>
                  <a:pt x="8908" y="8930"/>
                </a:lnTo>
                <a:lnTo>
                  <a:pt x="9026" y="9325"/>
                </a:lnTo>
                <a:lnTo>
                  <a:pt x="9145" y="9702"/>
                </a:lnTo>
                <a:lnTo>
                  <a:pt x="9264" y="10017"/>
                </a:lnTo>
                <a:lnTo>
                  <a:pt x="9383" y="10235"/>
                </a:lnTo>
                <a:lnTo>
                  <a:pt x="9501" y="10337"/>
                </a:lnTo>
                <a:lnTo>
                  <a:pt x="9620" y="10316"/>
                </a:lnTo>
                <a:lnTo>
                  <a:pt x="9739" y="10181"/>
                </a:lnTo>
                <a:lnTo>
                  <a:pt x="9858" y="9955"/>
                </a:lnTo>
                <a:lnTo>
                  <a:pt x="9975" y="9669"/>
                </a:lnTo>
                <a:lnTo>
                  <a:pt x="10094" y="9362"/>
                </a:lnTo>
                <a:lnTo>
                  <a:pt x="10213" y="9070"/>
                </a:lnTo>
                <a:lnTo>
                  <a:pt x="10332" y="8829"/>
                </a:lnTo>
                <a:lnTo>
                  <a:pt x="10450" y="8663"/>
                </a:lnTo>
                <a:lnTo>
                  <a:pt x="10569" y="8589"/>
                </a:lnTo>
                <a:lnTo>
                  <a:pt x="10688" y="8610"/>
                </a:lnTo>
                <a:lnTo>
                  <a:pt x="10807" y="8719"/>
                </a:lnTo>
                <a:lnTo>
                  <a:pt x="10925" y="8897"/>
                </a:lnTo>
                <a:lnTo>
                  <a:pt x="11044" y="9120"/>
                </a:lnTo>
                <a:lnTo>
                  <a:pt x="11163" y="9360"/>
                </a:lnTo>
                <a:lnTo>
                  <a:pt x="11282" y="9587"/>
                </a:lnTo>
                <a:lnTo>
                  <a:pt x="11400" y="9772"/>
                </a:lnTo>
                <a:lnTo>
                  <a:pt x="11519" y="9899"/>
                </a:lnTo>
                <a:lnTo>
                  <a:pt x="11638" y="9953"/>
                </a:lnTo>
                <a:lnTo>
                  <a:pt x="11757" y="9933"/>
                </a:lnTo>
                <a:lnTo>
                  <a:pt x="11875" y="9845"/>
                </a:lnTo>
                <a:lnTo>
                  <a:pt x="11994" y="9703"/>
                </a:lnTo>
                <a:lnTo>
                  <a:pt x="12113" y="9527"/>
                </a:lnTo>
                <a:lnTo>
                  <a:pt x="12232" y="9340"/>
                </a:lnTo>
                <a:lnTo>
                  <a:pt x="12350" y="9166"/>
                </a:lnTo>
                <a:lnTo>
                  <a:pt x="12469" y="9023"/>
                </a:lnTo>
                <a:lnTo>
                  <a:pt x="12588" y="8928"/>
                </a:lnTo>
                <a:lnTo>
                  <a:pt x="12707" y="8888"/>
                </a:lnTo>
                <a:lnTo>
                  <a:pt x="12825" y="8906"/>
                </a:lnTo>
                <a:lnTo>
                  <a:pt x="12944" y="8977"/>
                </a:lnTo>
                <a:lnTo>
                  <a:pt x="13063" y="9089"/>
                </a:lnTo>
                <a:lnTo>
                  <a:pt x="13182" y="9227"/>
                </a:lnTo>
                <a:lnTo>
                  <a:pt x="13300" y="9372"/>
                </a:lnTo>
                <a:lnTo>
                  <a:pt x="13419" y="9507"/>
                </a:lnTo>
                <a:lnTo>
                  <a:pt x="13538" y="9617"/>
                </a:lnTo>
                <a:lnTo>
                  <a:pt x="13657" y="9689"/>
                </a:lnTo>
                <a:lnTo>
                  <a:pt x="13775" y="9718"/>
                </a:lnTo>
                <a:lnTo>
                  <a:pt x="13894" y="9701"/>
                </a:lnTo>
                <a:lnTo>
                  <a:pt x="14013" y="9645"/>
                </a:lnTo>
                <a:lnTo>
                  <a:pt x="14132" y="9556"/>
                </a:lnTo>
                <a:lnTo>
                  <a:pt x="14251" y="9448"/>
                </a:lnTo>
                <a:lnTo>
                  <a:pt x="14369" y="9335"/>
                </a:lnTo>
                <a:lnTo>
                  <a:pt x="14488" y="9230"/>
                </a:lnTo>
                <a:lnTo>
                  <a:pt x="14607" y="9147"/>
                </a:lnTo>
                <a:lnTo>
                  <a:pt x="14726" y="9092"/>
                </a:lnTo>
                <a:lnTo>
                  <a:pt x="14844" y="9071"/>
                </a:lnTo>
                <a:lnTo>
                  <a:pt x="14963" y="9085"/>
                </a:lnTo>
                <a:lnTo>
                  <a:pt x="15082" y="9132"/>
                </a:lnTo>
                <a:lnTo>
                  <a:pt x="15201" y="9202"/>
                </a:lnTo>
                <a:lnTo>
                  <a:pt x="15319" y="9286"/>
                </a:lnTo>
                <a:lnTo>
                  <a:pt x="15439" y="9374"/>
                </a:lnTo>
                <a:lnTo>
                  <a:pt x="15558" y="9454"/>
                </a:lnTo>
                <a:lnTo>
                  <a:pt x="15677" y="9519"/>
                </a:lnTo>
                <a:lnTo>
                  <a:pt x="15795" y="9560"/>
                </a:lnTo>
                <a:lnTo>
                  <a:pt x="15914" y="9575"/>
                </a:lnTo>
                <a:lnTo>
                  <a:pt x="16033" y="9562"/>
                </a:lnTo>
                <a:lnTo>
                  <a:pt x="16152" y="9525"/>
                </a:lnTo>
                <a:lnTo>
                  <a:pt x="16270" y="9470"/>
                </a:lnTo>
                <a:lnTo>
                  <a:pt x="16389" y="9405"/>
                </a:lnTo>
                <a:lnTo>
                  <a:pt x="16508" y="9336"/>
                </a:lnTo>
                <a:lnTo>
                  <a:pt x="16627" y="9274"/>
                </a:lnTo>
                <a:lnTo>
                  <a:pt x="16745" y="9224"/>
                </a:lnTo>
                <a:lnTo>
                  <a:pt x="16864" y="9193"/>
                </a:lnTo>
                <a:lnTo>
                  <a:pt x="16983" y="9183"/>
                </a:lnTo>
                <a:lnTo>
                  <a:pt x="17102" y="9193"/>
                </a:lnTo>
                <a:lnTo>
                  <a:pt x="17220" y="9223"/>
                </a:lnTo>
                <a:lnTo>
                  <a:pt x="17339" y="9266"/>
                </a:lnTo>
                <a:lnTo>
                  <a:pt x="17458" y="9318"/>
                </a:lnTo>
                <a:lnTo>
                  <a:pt x="17577" y="9372"/>
                </a:lnTo>
                <a:lnTo>
                  <a:pt x="17695" y="9419"/>
                </a:lnTo>
                <a:lnTo>
                  <a:pt x="17814" y="9458"/>
                </a:lnTo>
                <a:lnTo>
                  <a:pt x="17933" y="9481"/>
                </a:lnTo>
                <a:lnTo>
                  <a:pt x="18052" y="9488"/>
                </a:lnTo>
                <a:lnTo>
                  <a:pt x="18170" y="9479"/>
                </a:lnTo>
                <a:lnTo>
                  <a:pt x="18289" y="9455"/>
                </a:lnTo>
                <a:lnTo>
                  <a:pt x="18408" y="9421"/>
                </a:lnTo>
                <a:lnTo>
                  <a:pt x="18527" y="9380"/>
                </a:lnTo>
                <a:lnTo>
                  <a:pt x="18645" y="9339"/>
                </a:lnTo>
                <a:lnTo>
                  <a:pt x="18764" y="9302"/>
                </a:lnTo>
                <a:lnTo>
                  <a:pt x="18883" y="9272"/>
                </a:lnTo>
                <a:lnTo>
                  <a:pt x="19002" y="9256"/>
                </a:lnTo>
                <a:lnTo>
                  <a:pt x="19120" y="9250"/>
                </a:lnTo>
                <a:lnTo>
                  <a:pt x="19239" y="9258"/>
                </a:lnTo>
                <a:lnTo>
                  <a:pt x="19358" y="9277"/>
                </a:lnTo>
                <a:lnTo>
                  <a:pt x="19477" y="9304"/>
                </a:lnTo>
                <a:lnTo>
                  <a:pt x="19595" y="9336"/>
                </a:lnTo>
                <a:lnTo>
                  <a:pt x="19714" y="9368"/>
                </a:lnTo>
                <a:lnTo>
                  <a:pt x="19833" y="9396"/>
                </a:lnTo>
                <a:lnTo>
                  <a:pt x="19952" y="9418"/>
                </a:lnTo>
                <a:lnTo>
                  <a:pt x="20070" y="9432"/>
                </a:lnTo>
                <a:lnTo>
                  <a:pt x="20189" y="9435"/>
                </a:lnTo>
                <a:lnTo>
                  <a:pt x="20308" y="9429"/>
                </a:lnTo>
                <a:lnTo>
                  <a:pt x="20427" y="9414"/>
                </a:lnTo>
                <a:lnTo>
                  <a:pt x="20545" y="9392"/>
                </a:lnTo>
                <a:lnTo>
                  <a:pt x="20664" y="9368"/>
                </a:lnTo>
                <a:lnTo>
                  <a:pt x="20783" y="9342"/>
                </a:lnTo>
                <a:lnTo>
                  <a:pt x="20902" y="9320"/>
                </a:lnTo>
                <a:lnTo>
                  <a:pt x="21020" y="9303"/>
                </a:lnTo>
                <a:lnTo>
                  <a:pt x="21139" y="9294"/>
                </a:lnTo>
                <a:lnTo>
                  <a:pt x="21258" y="9291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3427795" y="5013176"/>
            <a:ext cx="3157871" cy="1417478"/>
            <a:chOff x="140" y="303"/>
            <a:chExt cx="2896" cy="1181"/>
          </a:xfrm>
        </p:grpSpPr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480" y="326"/>
              <a:ext cx="2496" cy="1127"/>
              <a:chOff x="480" y="326"/>
              <a:chExt cx="2496" cy="1127"/>
            </a:xfrm>
          </p:grpSpPr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480" y="326"/>
                <a:ext cx="0" cy="11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lIns="90000" tIns="43200" rIns="90000" bIns="432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20"/>
              <p:cNvSpPr>
                <a:spLocks noChangeShapeType="1"/>
              </p:cNvSpPr>
              <p:nvPr/>
            </p:nvSpPr>
            <p:spPr bwMode="auto">
              <a:xfrm>
                <a:off x="481" y="912"/>
                <a:ext cx="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3200" rIns="90000" bIns="432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2832" y="895"/>
              <a:ext cx="204" cy="28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/>
                <a:t>t</a:t>
              </a:r>
              <a:endParaRPr lang="en-US"/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196" y="819"/>
              <a:ext cx="202" cy="2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 sz="1800"/>
                <a:t>0</a:t>
              </a:r>
              <a:endParaRPr lang="en-US" sz="1800"/>
            </a:p>
          </p:txBody>
        </p:sp>
        <p:sp>
          <p:nvSpPr>
            <p:cNvPr id="48" name="Text Box 23"/>
            <p:cNvSpPr txBox="1">
              <a:spLocks noChangeArrowheads="1"/>
            </p:cNvSpPr>
            <p:nvPr/>
          </p:nvSpPr>
          <p:spPr bwMode="auto">
            <a:xfrm>
              <a:off x="206" y="303"/>
              <a:ext cx="179" cy="2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 sz="1800" dirty="0"/>
                <a:t>1</a:t>
              </a:r>
              <a:endParaRPr lang="en-US" sz="1800" dirty="0"/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140" y="1257"/>
              <a:ext cx="239" cy="2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 sz="1800"/>
                <a:t>-1</a:t>
              </a:r>
              <a:endParaRPr lang="en-US" sz="1800"/>
            </a:p>
          </p:txBody>
        </p:sp>
      </p:grpSp>
      <p:sp>
        <p:nvSpPr>
          <p:cNvPr id="52" name="Штриховая стрелка вправо 51"/>
          <p:cNvSpPr/>
          <p:nvPr/>
        </p:nvSpPr>
        <p:spPr>
          <a:xfrm>
            <a:off x="2699792" y="5589240"/>
            <a:ext cx="648072" cy="360040"/>
          </a:xfrm>
          <a:prstGeom prst="stripedRightArrow">
            <a:avLst>
              <a:gd name="adj1" fmla="val 50000"/>
              <a:gd name="adj2" fmla="val 7635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Штриховая стрелка вправо 52"/>
          <p:cNvSpPr/>
          <p:nvPr/>
        </p:nvSpPr>
        <p:spPr>
          <a:xfrm>
            <a:off x="6948264" y="5589240"/>
            <a:ext cx="648072" cy="360040"/>
          </a:xfrm>
          <a:prstGeom prst="stripedRightArrow">
            <a:avLst>
              <a:gd name="adj1" fmla="val 50000"/>
              <a:gd name="adj2" fmla="val 7635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6372200" y="4929542"/>
            <a:ext cx="1656184" cy="641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3200" rIns="90000" bIns="43200">
            <a:spAutoFit/>
          </a:bodyPr>
          <a:lstStyle/>
          <a:p>
            <a:pPr algn="ctr" defTabSz="762000"/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obtain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spectrum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3482975" y="4560888"/>
          <a:ext cx="31146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3" name="Формула" r:id="rId5" imgW="2006280" imgH="228600" progId="Equation.3">
                  <p:embed/>
                </p:oleObj>
              </mc:Choice>
              <mc:Fallback>
                <p:oleObj name="Формула" r:id="rId5" imgW="20062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4560888"/>
                        <a:ext cx="311467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Выгнутая влево стрелка 54"/>
          <p:cNvSpPr/>
          <p:nvPr/>
        </p:nvSpPr>
        <p:spPr>
          <a:xfrm flipH="1">
            <a:off x="1115616" y="4437112"/>
            <a:ext cx="387896" cy="3082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8983531">
            <a:off x="500585" y="5010224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dirty="0"/>
          </a:p>
        </p:txBody>
      </p:sp>
      <p:sp>
        <p:nvSpPr>
          <p:cNvPr id="36" name="Стрелка вправо с вырезом 35"/>
          <p:cNvSpPr/>
          <p:nvPr/>
        </p:nvSpPr>
        <p:spPr>
          <a:xfrm rot="10800000">
            <a:off x="415788" y="5695752"/>
            <a:ext cx="864096" cy="152642"/>
          </a:xfrm>
          <a:prstGeom prst="notchedRightArrow">
            <a:avLst>
              <a:gd name="adj1" fmla="val 50000"/>
              <a:gd name="adj2" fmla="val 119483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do we obtain the spectrum – by performing the Fourier transform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examples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Fourier Transform NMR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1202220" y="2266652"/>
            <a:ext cx="2575584" cy="1248246"/>
          </a:xfrm>
          <a:custGeom>
            <a:avLst/>
            <a:gdLst>
              <a:gd name="T0" fmla="*/ 2147483647 w 21258"/>
              <a:gd name="T1" fmla="*/ 2147483647 h 16629"/>
              <a:gd name="T2" fmla="*/ 2147483647 w 21258"/>
              <a:gd name="T3" fmla="*/ 2147483647 h 16629"/>
              <a:gd name="T4" fmla="*/ 2147483647 w 21258"/>
              <a:gd name="T5" fmla="*/ 2147483647 h 16629"/>
              <a:gd name="T6" fmla="*/ 2147483647 w 21258"/>
              <a:gd name="T7" fmla="*/ 2147483647 h 16629"/>
              <a:gd name="T8" fmla="*/ 2147483647 w 21258"/>
              <a:gd name="T9" fmla="*/ 2147483647 h 16629"/>
              <a:gd name="T10" fmla="*/ 2147483647 w 21258"/>
              <a:gd name="T11" fmla="*/ 2147483647 h 16629"/>
              <a:gd name="T12" fmla="*/ 2147483647 w 21258"/>
              <a:gd name="T13" fmla="*/ 2147483647 h 16629"/>
              <a:gd name="T14" fmla="*/ 2147483647 w 21258"/>
              <a:gd name="T15" fmla="*/ 2147483647 h 16629"/>
              <a:gd name="T16" fmla="*/ 2147483647 w 21258"/>
              <a:gd name="T17" fmla="*/ 2147483647 h 16629"/>
              <a:gd name="T18" fmla="*/ 2147483647 w 21258"/>
              <a:gd name="T19" fmla="*/ 2147483647 h 16629"/>
              <a:gd name="T20" fmla="*/ 2147483647 w 21258"/>
              <a:gd name="T21" fmla="*/ 2147483647 h 16629"/>
              <a:gd name="T22" fmla="*/ 2147483647 w 21258"/>
              <a:gd name="T23" fmla="*/ 2147483647 h 16629"/>
              <a:gd name="T24" fmla="*/ 2147483647 w 21258"/>
              <a:gd name="T25" fmla="*/ 2147483647 h 16629"/>
              <a:gd name="T26" fmla="*/ 2147483647 w 21258"/>
              <a:gd name="T27" fmla="*/ 2147483647 h 16629"/>
              <a:gd name="T28" fmla="*/ 2147483647 w 21258"/>
              <a:gd name="T29" fmla="*/ 2147483647 h 16629"/>
              <a:gd name="T30" fmla="*/ 2147483647 w 21258"/>
              <a:gd name="T31" fmla="*/ 2147483647 h 16629"/>
              <a:gd name="T32" fmla="*/ 2147483647 w 21258"/>
              <a:gd name="T33" fmla="*/ 2147483647 h 16629"/>
              <a:gd name="T34" fmla="*/ 2147483647 w 21258"/>
              <a:gd name="T35" fmla="*/ 2147483647 h 16629"/>
              <a:gd name="T36" fmla="*/ 2147483647 w 21258"/>
              <a:gd name="T37" fmla="*/ 2147483647 h 16629"/>
              <a:gd name="T38" fmla="*/ 2147483647 w 21258"/>
              <a:gd name="T39" fmla="*/ 2147483647 h 16629"/>
              <a:gd name="T40" fmla="*/ 2147483647 w 21258"/>
              <a:gd name="T41" fmla="*/ 2147483647 h 16629"/>
              <a:gd name="T42" fmla="*/ 2147483647 w 21258"/>
              <a:gd name="T43" fmla="*/ 2147483647 h 16629"/>
              <a:gd name="T44" fmla="*/ 2147483647 w 21258"/>
              <a:gd name="T45" fmla="*/ 2147483647 h 16629"/>
              <a:gd name="T46" fmla="*/ 2147483647 w 21258"/>
              <a:gd name="T47" fmla="*/ 2147483647 h 16629"/>
              <a:gd name="T48" fmla="*/ 2147483647 w 21258"/>
              <a:gd name="T49" fmla="*/ 2147483647 h 16629"/>
              <a:gd name="T50" fmla="*/ 2147483647 w 21258"/>
              <a:gd name="T51" fmla="*/ 2147483647 h 16629"/>
              <a:gd name="T52" fmla="*/ 2147483647 w 21258"/>
              <a:gd name="T53" fmla="*/ 2147483647 h 16629"/>
              <a:gd name="T54" fmla="*/ 2147483647 w 21258"/>
              <a:gd name="T55" fmla="*/ 2147483647 h 16629"/>
              <a:gd name="T56" fmla="*/ 2147483647 w 21258"/>
              <a:gd name="T57" fmla="*/ 2147483647 h 16629"/>
              <a:gd name="T58" fmla="*/ 2147483647 w 21258"/>
              <a:gd name="T59" fmla="*/ 2147483647 h 16629"/>
              <a:gd name="T60" fmla="*/ 2147483647 w 21258"/>
              <a:gd name="T61" fmla="*/ 2147483647 h 16629"/>
              <a:gd name="T62" fmla="*/ 2147483647 w 21258"/>
              <a:gd name="T63" fmla="*/ 2147483647 h 16629"/>
              <a:gd name="T64" fmla="*/ 2147483647 w 21258"/>
              <a:gd name="T65" fmla="*/ 2147483647 h 16629"/>
              <a:gd name="T66" fmla="*/ 2147483647 w 21258"/>
              <a:gd name="T67" fmla="*/ 2147483647 h 16629"/>
              <a:gd name="T68" fmla="*/ 2147483647 w 21258"/>
              <a:gd name="T69" fmla="*/ 2147483647 h 16629"/>
              <a:gd name="T70" fmla="*/ 2147483647 w 21258"/>
              <a:gd name="T71" fmla="*/ 2147483647 h 16629"/>
              <a:gd name="T72" fmla="*/ 2147483647 w 21258"/>
              <a:gd name="T73" fmla="*/ 2147483647 h 16629"/>
              <a:gd name="T74" fmla="*/ 2147483647 w 21258"/>
              <a:gd name="T75" fmla="*/ 2147483647 h 16629"/>
              <a:gd name="T76" fmla="*/ 2147483647 w 21258"/>
              <a:gd name="T77" fmla="*/ 2147483647 h 16629"/>
              <a:gd name="T78" fmla="*/ 2147483647 w 21258"/>
              <a:gd name="T79" fmla="*/ 2147483647 h 16629"/>
              <a:gd name="T80" fmla="*/ 2147483647 w 21258"/>
              <a:gd name="T81" fmla="*/ 2147483647 h 16629"/>
              <a:gd name="T82" fmla="*/ 2147483647 w 21258"/>
              <a:gd name="T83" fmla="*/ 2147483647 h 16629"/>
              <a:gd name="T84" fmla="*/ 2147483647 w 21258"/>
              <a:gd name="T85" fmla="*/ 2147483647 h 16629"/>
              <a:gd name="T86" fmla="*/ 2147483647 w 21258"/>
              <a:gd name="T87" fmla="*/ 2147483647 h 16629"/>
              <a:gd name="T88" fmla="*/ 2147483647 w 21258"/>
              <a:gd name="T89" fmla="*/ 2147483647 h 16629"/>
              <a:gd name="T90" fmla="*/ 2147483647 w 21258"/>
              <a:gd name="T91" fmla="*/ 2147483647 h 16629"/>
              <a:gd name="T92" fmla="*/ 2147483647 w 21258"/>
              <a:gd name="T93" fmla="*/ 2147483647 h 16629"/>
              <a:gd name="T94" fmla="*/ 2147483647 w 21258"/>
              <a:gd name="T95" fmla="*/ 2147483647 h 16629"/>
              <a:gd name="T96" fmla="*/ 2147483647 w 21258"/>
              <a:gd name="T97" fmla="*/ 2147483647 h 16629"/>
              <a:gd name="T98" fmla="*/ 2147483647 w 21258"/>
              <a:gd name="T99" fmla="*/ 2147483647 h 16629"/>
              <a:gd name="T100" fmla="*/ 2147483647 w 21258"/>
              <a:gd name="T101" fmla="*/ 2147483647 h 16629"/>
              <a:gd name="T102" fmla="*/ 2147483647 w 21258"/>
              <a:gd name="T103" fmla="*/ 2147483647 h 16629"/>
              <a:gd name="T104" fmla="*/ 2147483647 w 21258"/>
              <a:gd name="T105" fmla="*/ 2147483647 h 16629"/>
              <a:gd name="T106" fmla="*/ 2147483647 w 21258"/>
              <a:gd name="T107" fmla="*/ 2147483647 h 16629"/>
              <a:gd name="T108" fmla="*/ 2147483647 w 21258"/>
              <a:gd name="T109" fmla="*/ 2147483647 h 16629"/>
              <a:gd name="T110" fmla="*/ 2147483647 w 21258"/>
              <a:gd name="T111" fmla="*/ 2147483647 h 16629"/>
              <a:gd name="T112" fmla="*/ 2147483647 w 21258"/>
              <a:gd name="T113" fmla="*/ 2147483647 h 16629"/>
              <a:gd name="T114" fmla="*/ 2147483647 w 21258"/>
              <a:gd name="T115" fmla="*/ 2147483647 h 16629"/>
              <a:gd name="T116" fmla="*/ 2147483647 w 21258"/>
              <a:gd name="T117" fmla="*/ 2147483647 h 16629"/>
              <a:gd name="T118" fmla="*/ 2147483647 w 21258"/>
              <a:gd name="T119" fmla="*/ 2147483647 h 166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258"/>
              <a:gd name="T181" fmla="*/ 0 h 16629"/>
              <a:gd name="T182" fmla="*/ 21258 w 21258"/>
              <a:gd name="T183" fmla="*/ 16629 h 166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258" h="16629">
                <a:moveTo>
                  <a:pt x="0" y="0"/>
                </a:moveTo>
                <a:lnTo>
                  <a:pt x="0" y="0"/>
                </a:lnTo>
                <a:lnTo>
                  <a:pt x="119" y="812"/>
                </a:lnTo>
                <a:lnTo>
                  <a:pt x="238" y="2600"/>
                </a:lnTo>
                <a:lnTo>
                  <a:pt x="356" y="5097"/>
                </a:lnTo>
                <a:lnTo>
                  <a:pt x="475" y="7967"/>
                </a:lnTo>
                <a:lnTo>
                  <a:pt x="594" y="10845"/>
                </a:lnTo>
                <a:lnTo>
                  <a:pt x="713" y="13390"/>
                </a:lnTo>
                <a:lnTo>
                  <a:pt x="831" y="15316"/>
                </a:lnTo>
                <a:lnTo>
                  <a:pt x="950" y="16424"/>
                </a:lnTo>
                <a:lnTo>
                  <a:pt x="1069" y="16629"/>
                </a:lnTo>
                <a:lnTo>
                  <a:pt x="1188" y="15954"/>
                </a:lnTo>
                <a:lnTo>
                  <a:pt x="1306" y="14530"/>
                </a:lnTo>
                <a:lnTo>
                  <a:pt x="1425" y="12563"/>
                </a:lnTo>
                <a:lnTo>
                  <a:pt x="1544" y="10322"/>
                </a:lnTo>
                <a:lnTo>
                  <a:pt x="1663" y="8087"/>
                </a:lnTo>
                <a:lnTo>
                  <a:pt x="1781" y="6125"/>
                </a:lnTo>
                <a:lnTo>
                  <a:pt x="1900" y="4654"/>
                </a:lnTo>
                <a:lnTo>
                  <a:pt x="2019" y="3825"/>
                </a:lnTo>
                <a:lnTo>
                  <a:pt x="2138" y="3700"/>
                </a:lnTo>
                <a:lnTo>
                  <a:pt x="2256" y="4258"/>
                </a:lnTo>
                <a:lnTo>
                  <a:pt x="2375" y="5394"/>
                </a:lnTo>
                <a:lnTo>
                  <a:pt x="2494" y="6940"/>
                </a:lnTo>
                <a:lnTo>
                  <a:pt x="2614" y="8692"/>
                </a:lnTo>
                <a:lnTo>
                  <a:pt x="2731" y="10425"/>
                </a:lnTo>
                <a:lnTo>
                  <a:pt x="2851" y="11938"/>
                </a:lnTo>
                <a:lnTo>
                  <a:pt x="2970" y="13060"/>
                </a:lnTo>
                <a:lnTo>
                  <a:pt x="3089" y="13680"/>
                </a:lnTo>
                <a:lnTo>
                  <a:pt x="3207" y="13749"/>
                </a:lnTo>
                <a:lnTo>
                  <a:pt x="3326" y="13290"/>
                </a:lnTo>
                <a:lnTo>
                  <a:pt x="3445" y="12387"/>
                </a:lnTo>
                <a:lnTo>
                  <a:pt x="3564" y="11169"/>
                </a:lnTo>
                <a:lnTo>
                  <a:pt x="3682" y="9802"/>
                </a:lnTo>
                <a:lnTo>
                  <a:pt x="3801" y="8457"/>
                </a:lnTo>
                <a:lnTo>
                  <a:pt x="3920" y="7291"/>
                </a:lnTo>
                <a:lnTo>
                  <a:pt x="4039" y="6434"/>
                </a:lnTo>
                <a:lnTo>
                  <a:pt x="4157" y="5974"/>
                </a:lnTo>
                <a:lnTo>
                  <a:pt x="4276" y="5942"/>
                </a:lnTo>
                <a:lnTo>
                  <a:pt x="4395" y="6318"/>
                </a:lnTo>
                <a:lnTo>
                  <a:pt x="4514" y="7037"/>
                </a:lnTo>
                <a:lnTo>
                  <a:pt x="4632" y="7994"/>
                </a:lnTo>
                <a:lnTo>
                  <a:pt x="4751" y="9060"/>
                </a:lnTo>
                <a:lnTo>
                  <a:pt x="4870" y="10104"/>
                </a:lnTo>
                <a:lnTo>
                  <a:pt x="4989" y="11002"/>
                </a:lnTo>
                <a:lnTo>
                  <a:pt x="5107" y="11655"/>
                </a:lnTo>
                <a:lnTo>
                  <a:pt x="5226" y="11997"/>
                </a:lnTo>
                <a:lnTo>
                  <a:pt x="5345" y="12006"/>
                </a:lnTo>
                <a:lnTo>
                  <a:pt x="5464" y="11698"/>
                </a:lnTo>
                <a:lnTo>
                  <a:pt x="5582" y="11127"/>
                </a:lnTo>
                <a:lnTo>
                  <a:pt x="5701" y="10375"/>
                </a:lnTo>
                <a:lnTo>
                  <a:pt x="5820" y="9542"/>
                </a:lnTo>
                <a:lnTo>
                  <a:pt x="5939" y="8733"/>
                </a:lnTo>
                <a:lnTo>
                  <a:pt x="6057" y="8042"/>
                </a:lnTo>
                <a:lnTo>
                  <a:pt x="6176" y="7545"/>
                </a:lnTo>
                <a:lnTo>
                  <a:pt x="6295" y="7290"/>
                </a:lnTo>
                <a:lnTo>
                  <a:pt x="6414" y="7297"/>
                </a:lnTo>
                <a:lnTo>
                  <a:pt x="6532" y="7548"/>
                </a:lnTo>
                <a:lnTo>
                  <a:pt x="6651" y="8002"/>
                </a:lnTo>
                <a:lnTo>
                  <a:pt x="6770" y="8592"/>
                </a:lnTo>
                <a:lnTo>
                  <a:pt x="6889" y="9241"/>
                </a:lnTo>
                <a:lnTo>
                  <a:pt x="7007" y="9868"/>
                </a:lnTo>
                <a:lnTo>
                  <a:pt x="7126" y="10401"/>
                </a:lnTo>
                <a:lnTo>
                  <a:pt x="7245" y="10779"/>
                </a:lnTo>
                <a:lnTo>
                  <a:pt x="7364" y="10967"/>
                </a:lnTo>
                <a:lnTo>
                  <a:pt x="7483" y="10952"/>
                </a:lnTo>
                <a:lnTo>
                  <a:pt x="7601" y="10747"/>
                </a:lnTo>
                <a:lnTo>
                  <a:pt x="7720" y="10387"/>
                </a:lnTo>
                <a:lnTo>
                  <a:pt x="7839" y="9924"/>
                </a:lnTo>
                <a:lnTo>
                  <a:pt x="7958" y="9417"/>
                </a:lnTo>
                <a:lnTo>
                  <a:pt x="8076" y="8931"/>
                </a:lnTo>
                <a:lnTo>
                  <a:pt x="8195" y="8522"/>
                </a:lnTo>
                <a:lnTo>
                  <a:pt x="8314" y="8235"/>
                </a:lnTo>
                <a:lnTo>
                  <a:pt x="8433" y="8096"/>
                </a:lnTo>
                <a:lnTo>
                  <a:pt x="8551" y="8115"/>
                </a:lnTo>
                <a:lnTo>
                  <a:pt x="8670" y="8282"/>
                </a:lnTo>
                <a:lnTo>
                  <a:pt x="8789" y="8567"/>
                </a:lnTo>
                <a:lnTo>
                  <a:pt x="8908" y="8930"/>
                </a:lnTo>
                <a:lnTo>
                  <a:pt x="9026" y="9325"/>
                </a:lnTo>
                <a:lnTo>
                  <a:pt x="9145" y="9702"/>
                </a:lnTo>
                <a:lnTo>
                  <a:pt x="9264" y="10017"/>
                </a:lnTo>
                <a:lnTo>
                  <a:pt x="9383" y="10235"/>
                </a:lnTo>
                <a:lnTo>
                  <a:pt x="9501" y="10337"/>
                </a:lnTo>
                <a:lnTo>
                  <a:pt x="9620" y="10316"/>
                </a:lnTo>
                <a:lnTo>
                  <a:pt x="9739" y="10181"/>
                </a:lnTo>
                <a:lnTo>
                  <a:pt x="9858" y="9955"/>
                </a:lnTo>
                <a:lnTo>
                  <a:pt x="9975" y="9669"/>
                </a:lnTo>
                <a:lnTo>
                  <a:pt x="10094" y="9362"/>
                </a:lnTo>
                <a:lnTo>
                  <a:pt x="10213" y="9070"/>
                </a:lnTo>
                <a:lnTo>
                  <a:pt x="10332" y="8829"/>
                </a:lnTo>
                <a:lnTo>
                  <a:pt x="10450" y="8663"/>
                </a:lnTo>
                <a:lnTo>
                  <a:pt x="10569" y="8589"/>
                </a:lnTo>
                <a:lnTo>
                  <a:pt x="10688" y="8610"/>
                </a:lnTo>
                <a:lnTo>
                  <a:pt x="10807" y="8719"/>
                </a:lnTo>
                <a:lnTo>
                  <a:pt x="10925" y="8897"/>
                </a:lnTo>
                <a:lnTo>
                  <a:pt x="11044" y="9120"/>
                </a:lnTo>
                <a:lnTo>
                  <a:pt x="11163" y="9360"/>
                </a:lnTo>
                <a:lnTo>
                  <a:pt x="11282" y="9587"/>
                </a:lnTo>
                <a:lnTo>
                  <a:pt x="11400" y="9772"/>
                </a:lnTo>
                <a:lnTo>
                  <a:pt x="11519" y="9899"/>
                </a:lnTo>
                <a:lnTo>
                  <a:pt x="11638" y="9953"/>
                </a:lnTo>
                <a:lnTo>
                  <a:pt x="11757" y="9933"/>
                </a:lnTo>
                <a:lnTo>
                  <a:pt x="11875" y="9845"/>
                </a:lnTo>
                <a:lnTo>
                  <a:pt x="11994" y="9703"/>
                </a:lnTo>
                <a:lnTo>
                  <a:pt x="12113" y="9527"/>
                </a:lnTo>
                <a:lnTo>
                  <a:pt x="12232" y="9340"/>
                </a:lnTo>
                <a:lnTo>
                  <a:pt x="12350" y="9166"/>
                </a:lnTo>
                <a:lnTo>
                  <a:pt x="12469" y="9023"/>
                </a:lnTo>
                <a:lnTo>
                  <a:pt x="12588" y="8928"/>
                </a:lnTo>
                <a:lnTo>
                  <a:pt x="12707" y="8888"/>
                </a:lnTo>
                <a:lnTo>
                  <a:pt x="12825" y="8906"/>
                </a:lnTo>
                <a:lnTo>
                  <a:pt x="12944" y="8977"/>
                </a:lnTo>
                <a:lnTo>
                  <a:pt x="13063" y="9089"/>
                </a:lnTo>
                <a:lnTo>
                  <a:pt x="13182" y="9227"/>
                </a:lnTo>
                <a:lnTo>
                  <a:pt x="13300" y="9372"/>
                </a:lnTo>
                <a:lnTo>
                  <a:pt x="13419" y="9507"/>
                </a:lnTo>
                <a:lnTo>
                  <a:pt x="13538" y="9617"/>
                </a:lnTo>
                <a:lnTo>
                  <a:pt x="13657" y="9689"/>
                </a:lnTo>
                <a:lnTo>
                  <a:pt x="13775" y="9718"/>
                </a:lnTo>
                <a:lnTo>
                  <a:pt x="13894" y="9701"/>
                </a:lnTo>
                <a:lnTo>
                  <a:pt x="14013" y="9645"/>
                </a:lnTo>
                <a:lnTo>
                  <a:pt x="14132" y="9556"/>
                </a:lnTo>
                <a:lnTo>
                  <a:pt x="14251" y="9448"/>
                </a:lnTo>
                <a:lnTo>
                  <a:pt x="14369" y="9335"/>
                </a:lnTo>
                <a:lnTo>
                  <a:pt x="14488" y="9230"/>
                </a:lnTo>
                <a:lnTo>
                  <a:pt x="14607" y="9147"/>
                </a:lnTo>
                <a:lnTo>
                  <a:pt x="14726" y="9092"/>
                </a:lnTo>
                <a:lnTo>
                  <a:pt x="14844" y="9071"/>
                </a:lnTo>
                <a:lnTo>
                  <a:pt x="14963" y="9085"/>
                </a:lnTo>
                <a:lnTo>
                  <a:pt x="15082" y="9132"/>
                </a:lnTo>
                <a:lnTo>
                  <a:pt x="15201" y="9202"/>
                </a:lnTo>
                <a:lnTo>
                  <a:pt x="15319" y="9286"/>
                </a:lnTo>
                <a:lnTo>
                  <a:pt x="15439" y="9374"/>
                </a:lnTo>
                <a:lnTo>
                  <a:pt x="15558" y="9454"/>
                </a:lnTo>
                <a:lnTo>
                  <a:pt x="15677" y="9519"/>
                </a:lnTo>
                <a:lnTo>
                  <a:pt x="15795" y="9560"/>
                </a:lnTo>
                <a:lnTo>
                  <a:pt x="15914" y="9575"/>
                </a:lnTo>
                <a:lnTo>
                  <a:pt x="16033" y="9562"/>
                </a:lnTo>
                <a:lnTo>
                  <a:pt x="16152" y="9525"/>
                </a:lnTo>
                <a:lnTo>
                  <a:pt x="16270" y="9470"/>
                </a:lnTo>
                <a:lnTo>
                  <a:pt x="16389" y="9405"/>
                </a:lnTo>
                <a:lnTo>
                  <a:pt x="16508" y="9336"/>
                </a:lnTo>
                <a:lnTo>
                  <a:pt x="16627" y="9274"/>
                </a:lnTo>
                <a:lnTo>
                  <a:pt x="16745" y="9224"/>
                </a:lnTo>
                <a:lnTo>
                  <a:pt x="16864" y="9193"/>
                </a:lnTo>
                <a:lnTo>
                  <a:pt x="16983" y="9183"/>
                </a:lnTo>
                <a:lnTo>
                  <a:pt x="17102" y="9193"/>
                </a:lnTo>
                <a:lnTo>
                  <a:pt x="17220" y="9223"/>
                </a:lnTo>
                <a:lnTo>
                  <a:pt x="17339" y="9266"/>
                </a:lnTo>
                <a:lnTo>
                  <a:pt x="17458" y="9318"/>
                </a:lnTo>
                <a:lnTo>
                  <a:pt x="17577" y="9372"/>
                </a:lnTo>
                <a:lnTo>
                  <a:pt x="17695" y="9419"/>
                </a:lnTo>
                <a:lnTo>
                  <a:pt x="17814" y="9458"/>
                </a:lnTo>
                <a:lnTo>
                  <a:pt x="17933" y="9481"/>
                </a:lnTo>
                <a:lnTo>
                  <a:pt x="18052" y="9488"/>
                </a:lnTo>
                <a:lnTo>
                  <a:pt x="18170" y="9479"/>
                </a:lnTo>
                <a:lnTo>
                  <a:pt x="18289" y="9455"/>
                </a:lnTo>
                <a:lnTo>
                  <a:pt x="18408" y="9421"/>
                </a:lnTo>
                <a:lnTo>
                  <a:pt x="18527" y="9380"/>
                </a:lnTo>
                <a:lnTo>
                  <a:pt x="18645" y="9339"/>
                </a:lnTo>
                <a:lnTo>
                  <a:pt x="18764" y="9302"/>
                </a:lnTo>
                <a:lnTo>
                  <a:pt x="18883" y="9272"/>
                </a:lnTo>
                <a:lnTo>
                  <a:pt x="19002" y="9256"/>
                </a:lnTo>
                <a:lnTo>
                  <a:pt x="19120" y="9250"/>
                </a:lnTo>
                <a:lnTo>
                  <a:pt x="19239" y="9258"/>
                </a:lnTo>
                <a:lnTo>
                  <a:pt x="19358" y="9277"/>
                </a:lnTo>
                <a:lnTo>
                  <a:pt x="19477" y="9304"/>
                </a:lnTo>
                <a:lnTo>
                  <a:pt x="19595" y="9336"/>
                </a:lnTo>
                <a:lnTo>
                  <a:pt x="19714" y="9368"/>
                </a:lnTo>
                <a:lnTo>
                  <a:pt x="19833" y="9396"/>
                </a:lnTo>
                <a:lnTo>
                  <a:pt x="19952" y="9418"/>
                </a:lnTo>
                <a:lnTo>
                  <a:pt x="20070" y="9432"/>
                </a:lnTo>
                <a:lnTo>
                  <a:pt x="20189" y="9435"/>
                </a:lnTo>
                <a:lnTo>
                  <a:pt x="20308" y="9429"/>
                </a:lnTo>
                <a:lnTo>
                  <a:pt x="20427" y="9414"/>
                </a:lnTo>
                <a:lnTo>
                  <a:pt x="20545" y="9392"/>
                </a:lnTo>
                <a:lnTo>
                  <a:pt x="20664" y="9368"/>
                </a:lnTo>
                <a:lnTo>
                  <a:pt x="20783" y="9342"/>
                </a:lnTo>
                <a:lnTo>
                  <a:pt x="20902" y="9320"/>
                </a:lnTo>
                <a:lnTo>
                  <a:pt x="21020" y="9303"/>
                </a:lnTo>
                <a:lnTo>
                  <a:pt x="21139" y="9294"/>
                </a:lnTo>
                <a:lnTo>
                  <a:pt x="21258" y="9291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827584" y="2243890"/>
            <a:ext cx="3157871" cy="1417478"/>
            <a:chOff x="140" y="303"/>
            <a:chExt cx="2896" cy="1181"/>
          </a:xfrm>
        </p:grpSpPr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480" y="326"/>
              <a:ext cx="2496" cy="1127"/>
              <a:chOff x="480" y="326"/>
              <a:chExt cx="2496" cy="1127"/>
            </a:xfrm>
          </p:grpSpPr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480" y="326"/>
                <a:ext cx="0" cy="11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lIns="90000" tIns="43200" rIns="90000" bIns="432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20"/>
              <p:cNvSpPr>
                <a:spLocks noChangeShapeType="1"/>
              </p:cNvSpPr>
              <p:nvPr/>
            </p:nvSpPr>
            <p:spPr bwMode="auto">
              <a:xfrm>
                <a:off x="481" y="912"/>
                <a:ext cx="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3200" rIns="90000" bIns="432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2832" y="895"/>
              <a:ext cx="204" cy="28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/>
                <a:t>t</a:t>
              </a:r>
              <a:endParaRPr lang="en-US"/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196" y="819"/>
              <a:ext cx="202" cy="2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 sz="1800"/>
                <a:t>0</a:t>
              </a:r>
              <a:endParaRPr lang="en-US" sz="1800"/>
            </a:p>
          </p:txBody>
        </p:sp>
        <p:sp>
          <p:nvSpPr>
            <p:cNvPr id="48" name="Text Box 23"/>
            <p:cNvSpPr txBox="1">
              <a:spLocks noChangeArrowheads="1"/>
            </p:cNvSpPr>
            <p:nvPr/>
          </p:nvSpPr>
          <p:spPr bwMode="auto">
            <a:xfrm>
              <a:off x="206" y="303"/>
              <a:ext cx="179" cy="2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 sz="1800" dirty="0"/>
                <a:t>1</a:t>
              </a:r>
              <a:endParaRPr lang="en-US" sz="1800" dirty="0"/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140" y="1257"/>
              <a:ext cx="239" cy="2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 sz="1800"/>
                <a:t>-1</a:t>
              </a:r>
              <a:endParaRPr lang="en-US" sz="1800"/>
            </a:p>
          </p:txBody>
        </p:sp>
      </p:grpSp>
      <p:sp>
        <p:nvSpPr>
          <p:cNvPr id="53" name="Штриховая стрелка вправо 52"/>
          <p:cNvSpPr/>
          <p:nvPr/>
        </p:nvSpPr>
        <p:spPr>
          <a:xfrm>
            <a:off x="4348053" y="2819954"/>
            <a:ext cx="648072" cy="360040"/>
          </a:xfrm>
          <a:prstGeom prst="stripedRightArrow">
            <a:avLst>
              <a:gd name="adj1" fmla="val 50000"/>
              <a:gd name="adj2" fmla="val 7635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3779912" y="2160256"/>
            <a:ext cx="1656184" cy="641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3200" rIns="90000" bIns="43200">
            <a:spAutoFit/>
          </a:bodyPr>
          <a:lstStyle/>
          <a:p>
            <a:pPr algn="ctr" defTabSz="7620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Fourier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transform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8094464" y="2884148"/>
            <a:ext cx="3413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1800" b="1">
                <a:latin typeface="Symbol" pitchFamily="18" charset="2"/>
              </a:rPr>
              <a:t>w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1574495" y="3388204"/>
            <a:ext cx="184537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5367206" y="3388930"/>
            <a:ext cx="258917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5376664" y="3095285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4" name="Object 15"/>
          <p:cNvGraphicFramePr>
            <a:graphicFrameLocks noChangeAspect="1"/>
          </p:cNvGraphicFramePr>
          <p:nvPr/>
        </p:nvGraphicFramePr>
        <p:xfrm>
          <a:off x="5706616" y="1754778"/>
          <a:ext cx="2033736" cy="13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5" name="Photo Editor Photo" r:id="rId4" imgW="11009524" imgH="2695951" progId="">
                  <p:embed/>
                </p:oleObj>
              </mc:Choice>
              <mc:Fallback>
                <p:oleObj name="Photo Editor Photo" r:id="rId4" imgW="11009524" imgH="2695951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616" y="1754778"/>
                        <a:ext cx="2033736" cy="13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F5F5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269776" y="5739283"/>
          <a:ext cx="22860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6" name="Формула" r:id="rId6" imgW="1473120" imgH="228600" progId="Equation.3">
                  <p:embed/>
                </p:oleObj>
              </mc:Choice>
              <mc:Fallback>
                <p:oleObj name="Формула" r:id="rId6" imgW="14731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76" y="5739283"/>
                        <a:ext cx="22860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1564035" y="4436815"/>
          <a:ext cx="8477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7" name="Формула" r:id="rId8" imgW="545760" imgH="228600" progId="Equation.3">
                  <p:embed/>
                </p:oleObj>
              </mc:Choice>
              <mc:Fallback>
                <p:oleObj name="Формула" r:id="rId8" imgW="5457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035" y="4436815"/>
                        <a:ext cx="8477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4572000" y="4436815"/>
          <a:ext cx="10048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8" name="Формула" r:id="rId10" imgW="647640" imgH="228600" progId="Equation.3">
                  <p:embed/>
                </p:oleObj>
              </mc:Choice>
              <mc:Fallback>
                <p:oleObj name="Формула" r:id="rId10" imgW="6476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36815"/>
                        <a:ext cx="1004887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7" name="Object 7"/>
          <p:cNvGraphicFramePr>
            <a:graphicFrameLocks noChangeAspect="1"/>
          </p:cNvGraphicFramePr>
          <p:nvPr/>
        </p:nvGraphicFramePr>
        <p:xfrm>
          <a:off x="1359818" y="5085184"/>
          <a:ext cx="11239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9" name="Формула" r:id="rId12" imgW="723600" imgH="215640" progId="Equation.3">
                  <p:embed/>
                </p:oleObj>
              </mc:Choice>
              <mc:Fallback>
                <p:oleObj name="Формула" r:id="rId12" imgW="72360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818" y="5085184"/>
                        <a:ext cx="11239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8" name="Object 8"/>
          <p:cNvGraphicFramePr>
            <a:graphicFrameLocks noChangeAspect="1"/>
          </p:cNvGraphicFramePr>
          <p:nvPr/>
        </p:nvGraphicFramePr>
        <p:xfrm>
          <a:off x="4504712" y="4941168"/>
          <a:ext cx="16160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30" name="Формула" r:id="rId14" imgW="1041120" imgH="431640" progId="Equation.3">
                  <p:embed/>
                </p:oleObj>
              </mc:Choice>
              <mc:Fallback>
                <p:oleObj name="Формула" r:id="rId14" imgW="10411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712" y="4941168"/>
                        <a:ext cx="16160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9" name="Object 9"/>
          <p:cNvGraphicFramePr>
            <a:graphicFrameLocks noChangeAspect="1"/>
          </p:cNvGraphicFramePr>
          <p:nvPr/>
        </p:nvGraphicFramePr>
        <p:xfrm>
          <a:off x="4647233" y="5733802"/>
          <a:ext cx="10048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31" name="Формула" r:id="rId16" imgW="647640" imgH="228600" progId="Equation.3">
                  <p:embed/>
                </p:oleObj>
              </mc:Choice>
              <mc:Fallback>
                <p:oleObj name="Формула" r:id="rId16" imgW="6476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233" y="5733802"/>
                        <a:ext cx="1004887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6228184" y="4427820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-function, single freq.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29748" y="5045114"/>
            <a:ext cx="2587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Lorentzian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zero freq.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29748" y="5693186"/>
            <a:ext cx="2443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Lorentzian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freq.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2627784" y="4509120"/>
            <a:ext cx="172819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131840" y="4365104"/>
            <a:ext cx="720080" cy="504056"/>
          </a:xfrm>
          <a:prstGeom prst="roundRect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2627784" y="5157192"/>
            <a:ext cx="172819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31840" y="5013176"/>
            <a:ext cx="720080" cy="504056"/>
          </a:xfrm>
          <a:prstGeom prst="roundRect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трелка вправо 61"/>
          <p:cNvSpPr/>
          <p:nvPr/>
        </p:nvSpPr>
        <p:spPr>
          <a:xfrm>
            <a:off x="2627784" y="5805264"/>
            <a:ext cx="172819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131840" y="5661248"/>
            <a:ext cx="720080" cy="504056"/>
          </a:xfrm>
          <a:prstGeom prst="roundRect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1977590" y="1618880"/>
            <a:ext cx="374653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28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de-DE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=   </a:t>
            </a:r>
            <a:r>
              <a:rPr lang="de-DE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de-DE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de-DE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e-DE" sz="28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3419801" y="1506604"/>
            <a:ext cx="3365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4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</a:t>
            </a:r>
            <a:endParaRPr lang="en-US" sz="44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3426152" y="1278004"/>
            <a:ext cx="3497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3432501" y="2082334"/>
            <a:ext cx="2872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1600">
                <a:latin typeface="Times New Roman" pitchFamily="18" charset="0"/>
                <a:cs typeface="Times New Roman" pitchFamily="18" charset="0"/>
              </a:rPr>
              <a:t>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do we obtain the spectrum – by performing the Fourier transform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examples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FT can be performed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a fast and efficient way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(FFT algorithm)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Fourier Transform NMR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1202220" y="2266652"/>
            <a:ext cx="2575584" cy="1248246"/>
          </a:xfrm>
          <a:custGeom>
            <a:avLst/>
            <a:gdLst>
              <a:gd name="T0" fmla="*/ 2147483647 w 21258"/>
              <a:gd name="T1" fmla="*/ 2147483647 h 16629"/>
              <a:gd name="T2" fmla="*/ 2147483647 w 21258"/>
              <a:gd name="T3" fmla="*/ 2147483647 h 16629"/>
              <a:gd name="T4" fmla="*/ 2147483647 w 21258"/>
              <a:gd name="T5" fmla="*/ 2147483647 h 16629"/>
              <a:gd name="T6" fmla="*/ 2147483647 w 21258"/>
              <a:gd name="T7" fmla="*/ 2147483647 h 16629"/>
              <a:gd name="T8" fmla="*/ 2147483647 w 21258"/>
              <a:gd name="T9" fmla="*/ 2147483647 h 16629"/>
              <a:gd name="T10" fmla="*/ 2147483647 w 21258"/>
              <a:gd name="T11" fmla="*/ 2147483647 h 16629"/>
              <a:gd name="T12" fmla="*/ 2147483647 w 21258"/>
              <a:gd name="T13" fmla="*/ 2147483647 h 16629"/>
              <a:gd name="T14" fmla="*/ 2147483647 w 21258"/>
              <a:gd name="T15" fmla="*/ 2147483647 h 16629"/>
              <a:gd name="T16" fmla="*/ 2147483647 w 21258"/>
              <a:gd name="T17" fmla="*/ 2147483647 h 16629"/>
              <a:gd name="T18" fmla="*/ 2147483647 w 21258"/>
              <a:gd name="T19" fmla="*/ 2147483647 h 16629"/>
              <a:gd name="T20" fmla="*/ 2147483647 w 21258"/>
              <a:gd name="T21" fmla="*/ 2147483647 h 16629"/>
              <a:gd name="T22" fmla="*/ 2147483647 w 21258"/>
              <a:gd name="T23" fmla="*/ 2147483647 h 16629"/>
              <a:gd name="T24" fmla="*/ 2147483647 w 21258"/>
              <a:gd name="T25" fmla="*/ 2147483647 h 16629"/>
              <a:gd name="T26" fmla="*/ 2147483647 w 21258"/>
              <a:gd name="T27" fmla="*/ 2147483647 h 16629"/>
              <a:gd name="T28" fmla="*/ 2147483647 w 21258"/>
              <a:gd name="T29" fmla="*/ 2147483647 h 16629"/>
              <a:gd name="T30" fmla="*/ 2147483647 w 21258"/>
              <a:gd name="T31" fmla="*/ 2147483647 h 16629"/>
              <a:gd name="T32" fmla="*/ 2147483647 w 21258"/>
              <a:gd name="T33" fmla="*/ 2147483647 h 16629"/>
              <a:gd name="T34" fmla="*/ 2147483647 w 21258"/>
              <a:gd name="T35" fmla="*/ 2147483647 h 16629"/>
              <a:gd name="T36" fmla="*/ 2147483647 w 21258"/>
              <a:gd name="T37" fmla="*/ 2147483647 h 16629"/>
              <a:gd name="T38" fmla="*/ 2147483647 w 21258"/>
              <a:gd name="T39" fmla="*/ 2147483647 h 16629"/>
              <a:gd name="T40" fmla="*/ 2147483647 w 21258"/>
              <a:gd name="T41" fmla="*/ 2147483647 h 16629"/>
              <a:gd name="T42" fmla="*/ 2147483647 w 21258"/>
              <a:gd name="T43" fmla="*/ 2147483647 h 16629"/>
              <a:gd name="T44" fmla="*/ 2147483647 w 21258"/>
              <a:gd name="T45" fmla="*/ 2147483647 h 16629"/>
              <a:gd name="T46" fmla="*/ 2147483647 w 21258"/>
              <a:gd name="T47" fmla="*/ 2147483647 h 16629"/>
              <a:gd name="T48" fmla="*/ 2147483647 w 21258"/>
              <a:gd name="T49" fmla="*/ 2147483647 h 16629"/>
              <a:gd name="T50" fmla="*/ 2147483647 w 21258"/>
              <a:gd name="T51" fmla="*/ 2147483647 h 16629"/>
              <a:gd name="T52" fmla="*/ 2147483647 w 21258"/>
              <a:gd name="T53" fmla="*/ 2147483647 h 16629"/>
              <a:gd name="T54" fmla="*/ 2147483647 w 21258"/>
              <a:gd name="T55" fmla="*/ 2147483647 h 16629"/>
              <a:gd name="T56" fmla="*/ 2147483647 w 21258"/>
              <a:gd name="T57" fmla="*/ 2147483647 h 16629"/>
              <a:gd name="T58" fmla="*/ 2147483647 w 21258"/>
              <a:gd name="T59" fmla="*/ 2147483647 h 16629"/>
              <a:gd name="T60" fmla="*/ 2147483647 w 21258"/>
              <a:gd name="T61" fmla="*/ 2147483647 h 16629"/>
              <a:gd name="T62" fmla="*/ 2147483647 w 21258"/>
              <a:gd name="T63" fmla="*/ 2147483647 h 16629"/>
              <a:gd name="T64" fmla="*/ 2147483647 w 21258"/>
              <a:gd name="T65" fmla="*/ 2147483647 h 16629"/>
              <a:gd name="T66" fmla="*/ 2147483647 w 21258"/>
              <a:gd name="T67" fmla="*/ 2147483647 h 16629"/>
              <a:gd name="T68" fmla="*/ 2147483647 w 21258"/>
              <a:gd name="T69" fmla="*/ 2147483647 h 16629"/>
              <a:gd name="T70" fmla="*/ 2147483647 w 21258"/>
              <a:gd name="T71" fmla="*/ 2147483647 h 16629"/>
              <a:gd name="T72" fmla="*/ 2147483647 w 21258"/>
              <a:gd name="T73" fmla="*/ 2147483647 h 16629"/>
              <a:gd name="T74" fmla="*/ 2147483647 w 21258"/>
              <a:gd name="T75" fmla="*/ 2147483647 h 16629"/>
              <a:gd name="T76" fmla="*/ 2147483647 w 21258"/>
              <a:gd name="T77" fmla="*/ 2147483647 h 16629"/>
              <a:gd name="T78" fmla="*/ 2147483647 w 21258"/>
              <a:gd name="T79" fmla="*/ 2147483647 h 16629"/>
              <a:gd name="T80" fmla="*/ 2147483647 w 21258"/>
              <a:gd name="T81" fmla="*/ 2147483647 h 16629"/>
              <a:gd name="T82" fmla="*/ 2147483647 w 21258"/>
              <a:gd name="T83" fmla="*/ 2147483647 h 16629"/>
              <a:gd name="T84" fmla="*/ 2147483647 w 21258"/>
              <a:gd name="T85" fmla="*/ 2147483647 h 16629"/>
              <a:gd name="T86" fmla="*/ 2147483647 w 21258"/>
              <a:gd name="T87" fmla="*/ 2147483647 h 16629"/>
              <a:gd name="T88" fmla="*/ 2147483647 w 21258"/>
              <a:gd name="T89" fmla="*/ 2147483647 h 16629"/>
              <a:gd name="T90" fmla="*/ 2147483647 w 21258"/>
              <a:gd name="T91" fmla="*/ 2147483647 h 16629"/>
              <a:gd name="T92" fmla="*/ 2147483647 w 21258"/>
              <a:gd name="T93" fmla="*/ 2147483647 h 16629"/>
              <a:gd name="T94" fmla="*/ 2147483647 w 21258"/>
              <a:gd name="T95" fmla="*/ 2147483647 h 16629"/>
              <a:gd name="T96" fmla="*/ 2147483647 w 21258"/>
              <a:gd name="T97" fmla="*/ 2147483647 h 16629"/>
              <a:gd name="T98" fmla="*/ 2147483647 w 21258"/>
              <a:gd name="T99" fmla="*/ 2147483647 h 16629"/>
              <a:gd name="T100" fmla="*/ 2147483647 w 21258"/>
              <a:gd name="T101" fmla="*/ 2147483647 h 16629"/>
              <a:gd name="T102" fmla="*/ 2147483647 w 21258"/>
              <a:gd name="T103" fmla="*/ 2147483647 h 16629"/>
              <a:gd name="T104" fmla="*/ 2147483647 w 21258"/>
              <a:gd name="T105" fmla="*/ 2147483647 h 16629"/>
              <a:gd name="T106" fmla="*/ 2147483647 w 21258"/>
              <a:gd name="T107" fmla="*/ 2147483647 h 16629"/>
              <a:gd name="T108" fmla="*/ 2147483647 w 21258"/>
              <a:gd name="T109" fmla="*/ 2147483647 h 16629"/>
              <a:gd name="T110" fmla="*/ 2147483647 w 21258"/>
              <a:gd name="T111" fmla="*/ 2147483647 h 16629"/>
              <a:gd name="T112" fmla="*/ 2147483647 w 21258"/>
              <a:gd name="T113" fmla="*/ 2147483647 h 16629"/>
              <a:gd name="T114" fmla="*/ 2147483647 w 21258"/>
              <a:gd name="T115" fmla="*/ 2147483647 h 16629"/>
              <a:gd name="T116" fmla="*/ 2147483647 w 21258"/>
              <a:gd name="T117" fmla="*/ 2147483647 h 16629"/>
              <a:gd name="T118" fmla="*/ 2147483647 w 21258"/>
              <a:gd name="T119" fmla="*/ 2147483647 h 166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258"/>
              <a:gd name="T181" fmla="*/ 0 h 16629"/>
              <a:gd name="T182" fmla="*/ 21258 w 21258"/>
              <a:gd name="T183" fmla="*/ 16629 h 166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258" h="16629">
                <a:moveTo>
                  <a:pt x="0" y="0"/>
                </a:moveTo>
                <a:lnTo>
                  <a:pt x="0" y="0"/>
                </a:lnTo>
                <a:lnTo>
                  <a:pt x="119" y="812"/>
                </a:lnTo>
                <a:lnTo>
                  <a:pt x="238" y="2600"/>
                </a:lnTo>
                <a:lnTo>
                  <a:pt x="356" y="5097"/>
                </a:lnTo>
                <a:lnTo>
                  <a:pt x="475" y="7967"/>
                </a:lnTo>
                <a:lnTo>
                  <a:pt x="594" y="10845"/>
                </a:lnTo>
                <a:lnTo>
                  <a:pt x="713" y="13390"/>
                </a:lnTo>
                <a:lnTo>
                  <a:pt x="831" y="15316"/>
                </a:lnTo>
                <a:lnTo>
                  <a:pt x="950" y="16424"/>
                </a:lnTo>
                <a:lnTo>
                  <a:pt x="1069" y="16629"/>
                </a:lnTo>
                <a:lnTo>
                  <a:pt x="1188" y="15954"/>
                </a:lnTo>
                <a:lnTo>
                  <a:pt x="1306" y="14530"/>
                </a:lnTo>
                <a:lnTo>
                  <a:pt x="1425" y="12563"/>
                </a:lnTo>
                <a:lnTo>
                  <a:pt x="1544" y="10322"/>
                </a:lnTo>
                <a:lnTo>
                  <a:pt x="1663" y="8087"/>
                </a:lnTo>
                <a:lnTo>
                  <a:pt x="1781" y="6125"/>
                </a:lnTo>
                <a:lnTo>
                  <a:pt x="1900" y="4654"/>
                </a:lnTo>
                <a:lnTo>
                  <a:pt x="2019" y="3825"/>
                </a:lnTo>
                <a:lnTo>
                  <a:pt x="2138" y="3700"/>
                </a:lnTo>
                <a:lnTo>
                  <a:pt x="2256" y="4258"/>
                </a:lnTo>
                <a:lnTo>
                  <a:pt x="2375" y="5394"/>
                </a:lnTo>
                <a:lnTo>
                  <a:pt x="2494" y="6940"/>
                </a:lnTo>
                <a:lnTo>
                  <a:pt x="2614" y="8692"/>
                </a:lnTo>
                <a:lnTo>
                  <a:pt x="2731" y="10425"/>
                </a:lnTo>
                <a:lnTo>
                  <a:pt x="2851" y="11938"/>
                </a:lnTo>
                <a:lnTo>
                  <a:pt x="2970" y="13060"/>
                </a:lnTo>
                <a:lnTo>
                  <a:pt x="3089" y="13680"/>
                </a:lnTo>
                <a:lnTo>
                  <a:pt x="3207" y="13749"/>
                </a:lnTo>
                <a:lnTo>
                  <a:pt x="3326" y="13290"/>
                </a:lnTo>
                <a:lnTo>
                  <a:pt x="3445" y="12387"/>
                </a:lnTo>
                <a:lnTo>
                  <a:pt x="3564" y="11169"/>
                </a:lnTo>
                <a:lnTo>
                  <a:pt x="3682" y="9802"/>
                </a:lnTo>
                <a:lnTo>
                  <a:pt x="3801" y="8457"/>
                </a:lnTo>
                <a:lnTo>
                  <a:pt x="3920" y="7291"/>
                </a:lnTo>
                <a:lnTo>
                  <a:pt x="4039" y="6434"/>
                </a:lnTo>
                <a:lnTo>
                  <a:pt x="4157" y="5974"/>
                </a:lnTo>
                <a:lnTo>
                  <a:pt x="4276" y="5942"/>
                </a:lnTo>
                <a:lnTo>
                  <a:pt x="4395" y="6318"/>
                </a:lnTo>
                <a:lnTo>
                  <a:pt x="4514" y="7037"/>
                </a:lnTo>
                <a:lnTo>
                  <a:pt x="4632" y="7994"/>
                </a:lnTo>
                <a:lnTo>
                  <a:pt x="4751" y="9060"/>
                </a:lnTo>
                <a:lnTo>
                  <a:pt x="4870" y="10104"/>
                </a:lnTo>
                <a:lnTo>
                  <a:pt x="4989" y="11002"/>
                </a:lnTo>
                <a:lnTo>
                  <a:pt x="5107" y="11655"/>
                </a:lnTo>
                <a:lnTo>
                  <a:pt x="5226" y="11997"/>
                </a:lnTo>
                <a:lnTo>
                  <a:pt x="5345" y="12006"/>
                </a:lnTo>
                <a:lnTo>
                  <a:pt x="5464" y="11698"/>
                </a:lnTo>
                <a:lnTo>
                  <a:pt x="5582" y="11127"/>
                </a:lnTo>
                <a:lnTo>
                  <a:pt x="5701" y="10375"/>
                </a:lnTo>
                <a:lnTo>
                  <a:pt x="5820" y="9542"/>
                </a:lnTo>
                <a:lnTo>
                  <a:pt x="5939" y="8733"/>
                </a:lnTo>
                <a:lnTo>
                  <a:pt x="6057" y="8042"/>
                </a:lnTo>
                <a:lnTo>
                  <a:pt x="6176" y="7545"/>
                </a:lnTo>
                <a:lnTo>
                  <a:pt x="6295" y="7290"/>
                </a:lnTo>
                <a:lnTo>
                  <a:pt x="6414" y="7297"/>
                </a:lnTo>
                <a:lnTo>
                  <a:pt x="6532" y="7548"/>
                </a:lnTo>
                <a:lnTo>
                  <a:pt x="6651" y="8002"/>
                </a:lnTo>
                <a:lnTo>
                  <a:pt x="6770" y="8592"/>
                </a:lnTo>
                <a:lnTo>
                  <a:pt x="6889" y="9241"/>
                </a:lnTo>
                <a:lnTo>
                  <a:pt x="7007" y="9868"/>
                </a:lnTo>
                <a:lnTo>
                  <a:pt x="7126" y="10401"/>
                </a:lnTo>
                <a:lnTo>
                  <a:pt x="7245" y="10779"/>
                </a:lnTo>
                <a:lnTo>
                  <a:pt x="7364" y="10967"/>
                </a:lnTo>
                <a:lnTo>
                  <a:pt x="7483" y="10952"/>
                </a:lnTo>
                <a:lnTo>
                  <a:pt x="7601" y="10747"/>
                </a:lnTo>
                <a:lnTo>
                  <a:pt x="7720" y="10387"/>
                </a:lnTo>
                <a:lnTo>
                  <a:pt x="7839" y="9924"/>
                </a:lnTo>
                <a:lnTo>
                  <a:pt x="7958" y="9417"/>
                </a:lnTo>
                <a:lnTo>
                  <a:pt x="8076" y="8931"/>
                </a:lnTo>
                <a:lnTo>
                  <a:pt x="8195" y="8522"/>
                </a:lnTo>
                <a:lnTo>
                  <a:pt x="8314" y="8235"/>
                </a:lnTo>
                <a:lnTo>
                  <a:pt x="8433" y="8096"/>
                </a:lnTo>
                <a:lnTo>
                  <a:pt x="8551" y="8115"/>
                </a:lnTo>
                <a:lnTo>
                  <a:pt x="8670" y="8282"/>
                </a:lnTo>
                <a:lnTo>
                  <a:pt x="8789" y="8567"/>
                </a:lnTo>
                <a:lnTo>
                  <a:pt x="8908" y="8930"/>
                </a:lnTo>
                <a:lnTo>
                  <a:pt x="9026" y="9325"/>
                </a:lnTo>
                <a:lnTo>
                  <a:pt x="9145" y="9702"/>
                </a:lnTo>
                <a:lnTo>
                  <a:pt x="9264" y="10017"/>
                </a:lnTo>
                <a:lnTo>
                  <a:pt x="9383" y="10235"/>
                </a:lnTo>
                <a:lnTo>
                  <a:pt x="9501" y="10337"/>
                </a:lnTo>
                <a:lnTo>
                  <a:pt x="9620" y="10316"/>
                </a:lnTo>
                <a:lnTo>
                  <a:pt x="9739" y="10181"/>
                </a:lnTo>
                <a:lnTo>
                  <a:pt x="9858" y="9955"/>
                </a:lnTo>
                <a:lnTo>
                  <a:pt x="9975" y="9669"/>
                </a:lnTo>
                <a:lnTo>
                  <a:pt x="10094" y="9362"/>
                </a:lnTo>
                <a:lnTo>
                  <a:pt x="10213" y="9070"/>
                </a:lnTo>
                <a:lnTo>
                  <a:pt x="10332" y="8829"/>
                </a:lnTo>
                <a:lnTo>
                  <a:pt x="10450" y="8663"/>
                </a:lnTo>
                <a:lnTo>
                  <a:pt x="10569" y="8589"/>
                </a:lnTo>
                <a:lnTo>
                  <a:pt x="10688" y="8610"/>
                </a:lnTo>
                <a:lnTo>
                  <a:pt x="10807" y="8719"/>
                </a:lnTo>
                <a:lnTo>
                  <a:pt x="10925" y="8897"/>
                </a:lnTo>
                <a:lnTo>
                  <a:pt x="11044" y="9120"/>
                </a:lnTo>
                <a:lnTo>
                  <a:pt x="11163" y="9360"/>
                </a:lnTo>
                <a:lnTo>
                  <a:pt x="11282" y="9587"/>
                </a:lnTo>
                <a:lnTo>
                  <a:pt x="11400" y="9772"/>
                </a:lnTo>
                <a:lnTo>
                  <a:pt x="11519" y="9899"/>
                </a:lnTo>
                <a:lnTo>
                  <a:pt x="11638" y="9953"/>
                </a:lnTo>
                <a:lnTo>
                  <a:pt x="11757" y="9933"/>
                </a:lnTo>
                <a:lnTo>
                  <a:pt x="11875" y="9845"/>
                </a:lnTo>
                <a:lnTo>
                  <a:pt x="11994" y="9703"/>
                </a:lnTo>
                <a:lnTo>
                  <a:pt x="12113" y="9527"/>
                </a:lnTo>
                <a:lnTo>
                  <a:pt x="12232" y="9340"/>
                </a:lnTo>
                <a:lnTo>
                  <a:pt x="12350" y="9166"/>
                </a:lnTo>
                <a:lnTo>
                  <a:pt x="12469" y="9023"/>
                </a:lnTo>
                <a:lnTo>
                  <a:pt x="12588" y="8928"/>
                </a:lnTo>
                <a:lnTo>
                  <a:pt x="12707" y="8888"/>
                </a:lnTo>
                <a:lnTo>
                  <a:pt x="12825" y="8906"/>
                </a:lnTo>
                <a:lnTo>
                  <a:pt x="12944" y="8977"/>
                </a:lnTo>
                <a:lnTo>
                  <a:pt x="13063" y="9089"/>
                </a:lnTo>
                <a:lnTo>
                  <a:pt x="13182" y="9227"/>
                </a:lnTo>
                <a:lnTo>
                  <a:pt x="13300" y="9372"/>
                </a:lnTo>
                <a:lnTo>
                  <a:pt x="13419" y="9507"/>
                </a:lnTo>
                <a:lnTo>
                  <a:pt x="13538" y="9617"/>
                </a:lnTo>
                <a:lnTo>
                  <a:pt x="13657" y="9689"/>
                </a:lnTo>
                <a:lnTo>
                  <a:pt x="13775" y="9718"/>
                </a:lnTo>
                <a:lnTo>
                  <a:pt x="13894" y="9701"/>
                </a:lnTo>
                <a:lnTo>
                  <a:pt x="14013" y="9645"/>
                </a:lnTo>
                <a:lnTo>
                  <a:pt x="14132" y="9556"/>
                </a:lnTo>
                <a:lnTo>
                  <a:pt x="14251" y="9448"/>
                </a:lnTo>
                <a:lnTo>
                  <a:pt x="14369" y="9335"/>
                </a:lnTo>
                <a:lnTo>
                  <a:pt x="14488" y="9230"/>
                </a:lnTo>
                <a:lnTo>
                  <a:pt x="14607" y="9147"/>
                </a:lnTo>
                <a:lnTo>
                  <a:pt x="14726" y="9092"/>
                </a:lnTo>
                <a:lnTo>
                  <a:pt x="14844" y="9071"/>
                </a:lnTo>
                <a:lnTo>
                  <a:pt x="14963" y="9085"/>
                </a:lnTo>
                <a:lnTo>
                  <a:pt x="15082" y="9132"/>
                </a:lnTo>
                <a:lnTo>
                  <a:pt x="15201" y="9202"/>
                </a:lnTo>
                <a:lnTo>
                  <a:pt x="15319" y="9286"/>
                </a:lnTo>
                <a:lnTo>
                  <a:pt x="15439" y="9374"/>
                </a:lnTo>
                <a:lnTo>
                  <a:pt x="15558" y="9454"/>
                </a:lnTo>
                <a:lnTo>
                  <a:pt x="15677" y="9519"/>
                </a:lnTo>
                <a:lnTo>
                  <a:pt x="15795" y="9560"/>
                </a:lnTo>
                <a:lnTo>
                  <a:pt x="15914" y="9575"/>
                </a:lnTo>
                <a:lnTo>
                  <a:pt x="16033" y="9562"/>
                </a:lnTo>
                <a:lnTo>
                  <a:pt x="16152" y="9525"/>
                </a:lnTo>
                <a:lnTo>
                  <a:pt x="16270" y="9470"/>
                </a:lnTo>
                <a:lnTo>
                  <a:pt x="16389" y="9405"/>
                </a:lnTo>
                <a:lnTo>
                  <a:pt x="16508" y="9336"/>
                </a:lnTo>
                <a:lnTo>
                  <a:pt x="16627" y="9274"/>
                </a:lnTo>
                <a:lnTo>
                  <a:pt x="16745" y="9224"/>
                </a:lnTo>
                <a:lnTo>
                  <a:pt x="16864" y="9193"/>
                </a:lnTo>
                <a:lnTo>
                  <a:pt x="16983" y="9183"/>
                </a:lnTo>
                <a:lnTo>
                  <a:pt x="17102" y="9193"/>
                </a:lnTo>
                <a:lnTo>
                  <a:pt x="17220" y="9223"/>
                </a:lnTo>
                <a:lnTo>
                  <a:pt x="17339" y="9266"/>
                </a:lnTo>
                <a:lnTo>
                  <a:pt x="17458" y="9318"/>
                </a:lnTo>
                <a:lnTo>
                  <a:pt x="17577" y="9372"/>
                </a:lnTo>
                <a:lnTo>
                  <a:pt x="17695" y="9419"/>
                </a:lnTo>
                <a:lnTo>
                  <a:pt x="17814" y="9458"/>
                </a:lnTo>
                <a:lnTo>
                  <a:pt x="17933" y="9481"/>
                </a:lnTo>
                <a:lnTo>
                  <a:pt x="18052" y="9488"/>
                </a:lnTo>
                <a:lnTo>
                  <a:pt x="18170" y="9479"/>
                </a:lnTo>
                <a:lnTo>
                  <a:pt x="18289" y="9455"/>
                </a:lnTo>
                <a:lnTo>
                  <a:pt x="18408" y="9421"/>
                </a:lnTo>
                <a:lnTo>
                  <a:pt x="18527" y="9380"/>
                </a:lnTo>
                <a:lnTo>
                  <a:pt x="18645" y="9339"/>
                </a:lnTo>
                <a:lnTo>
                  <a:pt x="18764" y="9302"/>
                </a:lnTo>
                <a:lnTo>
                  <a:pt x="18883" y="9272"/>
                </a:lnTo>
                <a:lnTo>
                  <a:pt x="19002" y="9256"/>
                </a:lnTo>
                <a:lnTo>
                  <a:pt x="19120" y="9250"/>
                </a:lnTo>
                <a:lnTo>
                  <a:pt x="19239" y="9258"/>
                </a:lnTo>
                <a:lnTo>
                  <a:pt x="19358" y="9277"/>
                </a:lnTo>
                <a:lnTo>
                  <a:pt x="19477" y="9304"/>
                </a:lnTo>
                <a:lnTo>
                  <a:pt x="19595" y="9336"/>
                </a:lnTo>
                <a:lnTo>
                  <a:pt x="19714" y="9368"/>
                </a:lnTo>
                <a:lnTo>
                  <a:pt x="19833" y="9396"/>
                </a:lnTo>
                <a:lnTo>
                  <a:pt x="19952" y="9418"/>
                </a:lnTo>
                <a:lnTo>
                  <a:pt x="20070" y="9432"/>
                </a:lnTo>
                <a:lnTo>
                  <a:pt x="20189" y="9435"/>
                </a:lnTo>
                <a:lnTo>
                  <a:pt x="20308" y="9429"/>
                </a:lnTo>
                <a:lnTo>
                  <a:pt x="20427" y="9414"/>
                </a:lnTo>
                <a:lnTo>
                  <a:pt x="20545" y="9392"/>
                </a:lnTo>
                <a:lnTo>
                  <a:pt x="20664" y="9368"/>
                </a:lnTo>
                <a:lnTo>
                  <a:pt x="20783" y="9342"/>
                </a:lnTo>
                <a:lnTo>
                  <a:pt x="20902" y="9320"/>
                </a:lnTo>
                <a:lnTo>
                  <a:pt x="21020" y="9303"/>
                </a:lnTo>
                <a:lnTo>
                  <a:pt x="21139" y="9294"/>
                </a:lnTo>
                <a:lnTo>
                  <a:pt x="21258" y="9291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27584" y="2243890"/>
            <a:ext cx="3157871" cy="1417478"/>
            <a:chOff x="140" y="303"/>
            <a:chExt cx="2896" cy="1181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80" y="326"/>
              <a:ext cx="2496" cy="1127"/>
              <a:chOff x="480" y="326"/>
              <a:chExt cx="2496" cy="1127"/>
            </a:xfrm>
          </p:grpSpPr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480" y="326"/>
                <a:ext cx="0" cy="11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lIns="90000" tIns="43200" rIns="90000" bIns="432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20"/>
              <p:cNvSpPr>
                <a:spLocks noChangeShapeType="1"/>
              </p:cNvSpPr>
              <p:nvPr/>
            </p:nvSpPr>
            <p:spPr bwMode="auto">
              <a:xfrm>
                <a:off x="481" y="912"/>
                <a:ext cx="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3200" rIns="90000" bIns="432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2832" y="895"/>
              <a:ext cx="204" cy="28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/>
                <a:t>t</a:t>
              </a:r>
              <a:endParaRPr lang="en-US"/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196" y="819"/>
              <a:ext cx="202" cy="2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 sz="1800"/>
                <a:t>0</a:t>
              </a:r>
              <a:endParaRPr lang="en-US" sz="1800"/>
            </a:p>
          </p:txBody>
        </p:sp>
        <p:sp>
          <p:nvSpPr>
            <p:cNvPr id="48" name="Text Box 23"/>
            <p:cNvSpPr txBox="1">
              <a:spLocks noChangeArrowheads="1"/>
            </p:cNvSpPr>
            <p:nvPr/>
          </p:nvSpPr>
          <p:spPr bwMode="auto">
            <a:xfrm>
              <a:off x="206" y="303"/>
              <a:ext cx="179" cy="2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 sz="1800" dirty="0"/>
                <a:t>1</a:t>
              </a:r>
              <a:endParaRPr lang="en-US" sz="1800" dirty="0"/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140" y="1257"/>
              <a:ext cx="239" cy="2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3200" rIns="90000" bIns="43200">
              <a:spAutoFit/>
            </a:bodyPr>
            <a:lstStyle/>
            <a:p>
              <a:pPr defTabSz="762000"/>
              <a:r>
                <a:rPr lang="de-DE" sz="1800"/>
                <a:t>-1</a:t>
              </a:r>
              <a:endParaRPr lang="en-US" sz="1800"/>
            </a:p>
          </p:txBody>
        </p:sp>
      </p:grpSp>
      <p:sp>
        <p:nvSpPr>
          <p:cNvPr id="53" name="Штриховая стрелка вправо 52"/>
          <p:cNvSpPr/>
          <p:nvPr/>
        </p:nvSpPr>
        <p:spPr>
          <a:xfrm>
            <a:off x="4348053" y="2819954"/>
            <a:ext cx="648072" cy="360040"/>
          </a:xfrm>
          <a:prstGeom prst="stripedRightArrow">
            <a:avLst>
              <a:gd name="adj1" fmla="val 50000"/>
              <a:gd name="adj2" fmla="val 7635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3779912" y="2160256"/>
            <a:ext cx="1656184" cy="641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3200" rIns="90000" bIns="43200">
            <a:spAutoFit/>
          </a:bodyPr>
          <a:lstStyle/>
          <a:p>
            <a:pPr algn="ctr" defTabSz="7620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Fourier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transform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977590" y="1618880"/>
            <a:ext cx="374653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28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de-DE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=   </a:t>
            </a:r>
            <a:r>
              <a:rPr lang="de-DE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de-DE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de-DE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e-DE" sz="28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3419801" y="1506604"/>
            <a:ext cx="3365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4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</a:t>
            </a:r>
            <a:endParaRPr lang="en-US" sz="44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3426152" y="1278004"/>
            <a:ext cx="34977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3432501" y="2082334"/>
            <a:ext cx="2872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1600">
                <a:latin typeface="Times New Roman" pitchFamily="18" charset="0"/>
                <a:cs typeface="Times New Roman" pitchFamily="18" charset="0"/>
              </a:rPr>
              <a:t>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8094464" y="2884148"/>
            <a:ext cx="3413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1800" b="1">
                <a:latin typeface="Symbol" pitchFamily="18" charset="2"/>
              </a:rPr>
              <a:t>w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1574495" y="3388204"/>
            <a:ext cx="184537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5367206" y="3388930"/>
            <a:ext cx="258917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5376664" y="3095285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4" name="Object 15"/>
          <p:cNvGraphicFramePr>
            <a:graphicFrameLocks noChangeAspect="1"/>
          </p:cNvGraphicFramePr>
          <p:nvPr/>
        </p:nvGraphicFramePr>
        <p:xfrm>
          <a:off x="5706616" y="1754778"/>
          <a:ext cx="2033736" cy="13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9" name="Photo Editor Photo" r:id="rId4" imgW="11009524" imgH="2695951" progId="">
                  <p:embed/>
                </p:oleObj>
              </mc:Choice>
              <mc:Fallback>
                <p:oleObj name="Photo Editor Photo" r:id="rId4" imgW="11009524" imgH="2695951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616" y="1754778"/>
                        <a:ext cx="2033736" cy="13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F5F5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1711325" y="4456113"/>
          <a:ext cx="5524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0" name="Формула" r:id="rId6" imgW="355320" imgH="203040" progId="Equation.3">
                  <p:embed/>
                </p:oleObj>
              </mc:Choice>
              <mc:Fallback>
                <p:oleObj name="Формула" r:id="rId6" imgW="3553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4456113"/>
                        <a:ext cx="55245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7" name="Object 7"/>
          <p:cNvGraphicFramePr>
            <a:graphicFrameLocks noChangeAspect="1"/>
          </p:cNvGraphicFramePr>
          <p:nvPr/>
        </p:nvGraphicFramePr>
        <p:xfrm>
          <a:off x="1576388" y="5094288"/>
          <a:ext cx="6905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1" name="Формула" r:id="rId8" imgW="444240" imgH="203040" progId="Equation.3">
                  <p:embed/>
                </p:oleObj>
              </mc:Choice>
              <mc:Fallback>
                <p:oleObj name="Формула" r:id="rId8" imgW="44424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5094288"/>
                        <a:ext cx="690562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8" name="Object 8"/>
          <p:cNvGraphicFramePr>
            <a:graphicFrameLocks noChangeAspect="1"/>
          </p:cNvGraphicFramePr>
          <p:nvPr/>
        </p:nvGraphicFramePr>
        <p:xfrm>
          <a:off x="4788024" y="5085184"/>
          <a:ext cx="552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2" name="Формула" r:id="rId10" imgW="355320" imgH="203040" progId="Equation.3">
                  <p:embed/>
                </p:oleObj>
              </mc:Choice>
              <mc:Fallback>
                <p:oleObj name="Формула" r:id="rId10" imgW="3553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085184"/>
                        <a:ext cx="552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012160" y="494116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Inverse FT gives g(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from the FID signal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2627784" y="4509120"/>
            <a:ext cx="172819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131840" y="4365104"/>
            <a:ext cx="720080" cy="504056"/>
          </a:xfrm>
          <a:prstGeom prst="roundRect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2627784" y="5157192"/>
            <a:ext cx="1728192" cy="216024"/>
          </a:xfrm>
          <a:prstGeom prst="rightArrow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31840" y="5013176"/>
            <a:ext cx="720080" cy="504056"/>
          </a:xfrm>
          <a:prstGeom prst="round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IFT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0953" name="Object 9"/>
          <p:cNvGraphicFramePr>
            <a:graphicFrameLocks noChangeAspect="1"/>
          </p:cNvGraphicFramePr>
          <p:nvPr/>
        </p:nvGraphicFramePr>
        <p:xfrm>
          <a:off x="4572000" y="4403725"/>
          <a:ext cx="25257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3" name="Формула" r:id="rId12" imgW="1625400" imgH="279360" progId="Equation.3">
                  <p:embed/>
                </p:oleObj>
              </mc:Choice>
              <mc:Fallback>
                <p:oleObj name="Формула" r:id="rId12" imgW="1625400" imgH="2793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03725"/>
                        <a:ext cx="252571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827584" y="569318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Widths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FID(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are inter-related: </a:t>
            </a:r>
            <a:r>
              <a:rPr lang="el-GR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~1/</a:t>
            </a:r>
            <a:r>
              <a:rPr lang="el-GR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δω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few words about pulses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RF-synthesizer produces a signal oscillating at the spectrometer reference frequency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Gating: the signal passes through the transmitter only for certain periods of time =&gt; we obtain an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RF-pulse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Parameters of the pulse: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ref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strength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duration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provide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flip angle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|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-pulse),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/2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-pulse),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(–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-pulse),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/2 (–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-pulse)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Fourier Transform NMR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1020763" y="2277120"/>
          <a:ext cx="2546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7" name="Формула" r:id="rId4" imgW="1422360" imgH="241200" progId="Equation.3">
                  <p:embed/>
                </p:oleObj>
              </mc:Choice>
              <mc:Fallback>
                <p:oleObj name="Формула" r:id="rId4" imgW="14223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2277120"/>
                        <a:ext cx="25463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4211961" y="207304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phase is time-dependent and can be precisely controlled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0714" name="Object 10"/>
          <p:cNvGraphicFramePr>
            <a:graphicFrameLocks noChangeAspect="1"/>
          </p:cNvGraphicFramePr>
          <p:nvPr/>
        </p:nvGraphicFramePr>
        <p:xfrm>
          <a:off x="899592" y="3410707"/>
          <a:ext cx="1862013" cy="130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8" name="Graph" r:id="rId6" imgW="4154760" imgH="2901600" progId="Origin50.Graph">
                  <p:embed/>
                </p:oleObj>
              </mc:Choice>
              <mc:Fallback>
                <p:oleObj name="Graph" r:id="rId6" imgW="4154760" imgH="2901600" progId="Origin50.Grap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410707"/>
                        <a:ext cx="1862013" cy="1300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5" name="Object 11"/>
          <p:cNvGraphicFramePr>
            <a:graphicFrameLocks noChangeAspect="1"/>
          </p:cNvGraphicFramePr>
          <p:nvPr/>
        </p:nvGraphicFramePr>
        <p:xfrm>
          <a:off x="3203848" y="3399892"/>
          <a:ext cx="1871067" cy="130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9" name="Graph" r:id="rId8" imgW="4154760" imgH="2901600" progId="Origin50.Graph">
                  <p:embed/>
                </p:oleObj>
              </mc:Choice>
              <mc:Fallback>
                <p:oleObj name="Graph" r:id="rId8" imgW="4154760" imgH="2901600" progId="Origin50.Grap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399892"/>
                        <a:ext cx="1871067" cy="130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Умножение 44"/>
          <p:cNvSpPr/>
          <p:nvPr/>
        </p:nvSpPr>
        <p:spPr>
          <a:xfrm>
            <a:off x="2627784" y="3770747"/>
            <a:ext cx="648072" cy="648072"/>
          </a:xfrm>
          <a:prstGeom prst="mathMultiply">
            <a:avLst>
              <a:gd name="adj1" fmla="val 14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Равно 51"/>
          <p:cNvSpPr/>
          <p:nvPr/>
        </p:nvSpPr>
        <p:spPr>
          <a:xfrm>
            <a:off x="4932040" y="3698739"/>
            <a:ext cx="720080" cy="648072"/>
          </a:xfrm>
          <a:prstGeom prst="mathEqual">
            <a:avLst>
              <a:gd name="adj1" fmla="val 1154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00716" name="Object 12"/>
          <p:cNvGraphicFramePr>
            <a:graphicFrameLocks noChangeAspect="1"/>
          </p:cNvGraphicFramePr>
          <p:nvPr/>
        </p:nvGraphicFramePr>
        <p:xfrm>
          <a:off x="5724128" y="3140968"/>
          <a:ext cx="2654101" cy="185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0" name="Graph" r:id="rId10" imgW="4154760" imgH="2901600" progId="Origin50.Graph">
                  <p:embed/>
                </p:oleObj>
              </mc:Choice>
              <mc:Fallback>
                <p:oleObj name="Graph" r:id="rId10" imgW="4154760" imgH="2901600" progId="Origin50.Grap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140968"/>
                        <a:ext cx="2654101" cy="185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54533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few words about FID detection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measure the signal comparing it to the reference frequency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(recording oscillations at ~100 MHz frequency would be a disaster)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Problem: no sensitivity to the sign of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ref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greater or smaller than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solution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quadrature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detection: the receiver provides a phase-shifted signal to obtain the information about the sign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introduce ‘complex magnetization’, which contains full information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Fourier transformation yields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Yet phasing is a problem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Fourier Transform NMR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906463" y="2276475"/>
          <a:ext cx="23653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9" name="Формула" r:id="rId4" imgW="1320480" imgH="241200" progId="Equation.3">
                  <p:embed/>
                </p:oleObj>
              </mc:Choice>
              <mc:Fallback>
                <p:oleObj name="Формула" r:id="rId4" imgW="13204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2276475"/>
                        <a:ext cx="23653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5749925" y="2276475"/>
          <a:ext cx="24130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0" name="Формула" r:id="rId6" imgW="1346040" imgH="241200" progId="Equation.3">
                  <p:embed/>
                </p:oleObj>
              </mc:Choice>
              <mc:Fallback>
                <p:oleObj name="Формула" r:id="rId6" imgW="13460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2276475"/>
                        <a:ext cx="24130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Штриховая стрелка вправо 12"/>
          <p:cNvSpPr/>
          <p:nvPr/>
        </p:nvSpPr>
        <p:spPr>
          <a:xfrm>
            <a:off x="3482975" y="2420888"/>
            <a:ext cx="1872208" cy="288032"/>
          </a:xfrm>
          <a:prstGeom prst="stripedRightArrow">
            <a:avLst>
              <a:gd name="adj1" fmla="val 49999"/>
              <a:gd name="adj2" fmla="val 10031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3316288" y="2049463"/>
          <a:ext cx="22764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1" name="Формула" r:id="rId8" imgW="1269720" imgH="241200" progId="Equation.3">
                  <p:embed/>
                </p:oleObj>
              </mc:Choice>
              <mc:Fallback>
                <p:oleObj name="Формула" r:id="rId8" imgW="126972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2049463"/>
                        <a:ext cx="227647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6" name="Object 8"/>
          <p:cNvGraphicFramePr>
            <a:graphicFrameLocks noChangeAspect="1"/>
          </p:cNvGraphicFramePr>
          <p:nvPr/>
        </p:nvGraphicFramePr>
        <p:xfrm>
          <a:off x="1628775" y="3802063"/>
          <a:ext cx="5597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2" name="Формула" r:id="rId10" imgW="3124080" imgH="241200" progId="Equation.3">
                  <p:embed/>
                </p:oleObj>
              </mc:Choice>
              <mc:Fallback>
                <p:oleObj name="Формула" r:id="rId10" imgW="312408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3802063"/>
                        <a:ext cx="55975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9"/>
          <p:cNvGraphicFramePr>
            <a:graphicFrameLocks noChangeAspect="1"/>
          </p:cNvGraphicFramePr>
          <p:nvPr/>
        </p:nvGraphicFramePr>
        <p:xfrm>
          <a:off x="2003425" y="4641850"/>
          <a:ext cx="47323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3" name="Формула" r:id="rId12" imgW="2641320" imgH="228600" progId="Equation.3">
                  <p:embed/>
                </p:oleObj>
              </mc:Choice>
              <mc:Fallback>
                <p:oleObj name="Формула" r:id="rId12" imgW="264132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4641850"/>
                        <a:ext cx="473233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4121150" y="5110163"/>
          <a:ext cx="37084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4" name="Формула" r:id="rId14" imgW="2070000" imgH="482400" progId="Equation.3">
                  <p:embed/>
                </p:oleObj>
              </mc:Choice>
              <mc:Fallback>
                <p:oleObj name="Формула" r:id="rId14" imgW="207000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5110163"/>
                        <a:ext cx="3708400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545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Fourier transformation yields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Real and imaginary part of the signal (when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real)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Generally,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=|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30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2000" i="1" baseline="300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 complex number because of a phase shift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pulser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receiver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varying the phase we can obtain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Lorenzian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purely dispersive line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phase can be set and then kept the same	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Fourier Transform NMR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201736" name="Object 8"/>
          <p:cNvGraphicFramePr>
            <a:graphicFrameLocks noChangeAspect="1"/>
          </p:cNvGraphicFramePr>
          <p:nvPr/>
        </p:nvGraphicFramePr>
        <p:xfrm>
          <a:off x="539552" y="2349500"/>
          <a:ext cx="49149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2" name="Формула" r:id="rId4" imgW="2743200" imgH="914400" progId="Equation.3">
                  <p:embed/>
                </p:oleObj>
              </mc:Choice>
              <mc:Fallback>
                <p:oleObj name="Формула" r:id="rId4" imgW="2743200" imgH="914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49500"/>
                        <a:ext cx="4914900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4051300" y="836613"/>
          <a:ext cx="37068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3" name="Формула" r:id="rId6" imgW="2070000" imgH="482400" progId="Equation.3">
                  <p:embed/>
                </p:oleObj>
              </mc:Choice>
              <mc:Fallback>
                <p:oleObj name="Формула" r:id="rId6" imgW="207000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836613"/>
                        <a:ext cx="3706813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0" name="Object 8"/>
          <p:cNvGraphicFramePr>
            <a:graphicFrameLocks noChangeAspect="1"/>
          </p:cNvGraphicFramePr>
          <p:nvPr/>
        </p:nvGraphicFramePr>
        <p:xfrm>
          <a:off x="5170041" y="1772816"/>
          <a:ext cx="4154487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4" name="Graph" r:id="rId8" imgW="4154760" imgH="2901600" progId="Origin50.Graph">
                  <p:embed/>
                </p:oleObj>
              </mc:Choice>
              <mc:Fallback>
                <p:oleObj name="Graph" r:id="rId8" imgW="4154760" imgH="2901600" progId="Origin50.Grap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041" y="1772816"/>
                        <a:ext cx="4154487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00192" y="2492896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3625860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2761" name="Object 9"/>
          <p:cNvGraphicFramePr>
            <a:graphicFrameLocks noChangeAspect="1"/>
          </p:cNvGraphicFramePr>
          <p:nvPr/>
        </p:nvGraphicFramePr>
        <p:xfrm>
          <a:off x="1018009" y="5109245"/>
          <a:ext cx="52101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5" name="Формула" r:id="rId10" imgW="2908080" imgH="228600" progId="Equation.3">
                  <p:embed/>
                </p:oleObj>
              </mc:Choice>
              <mc:Fallback>
                <p:oleObj name="Формула" r:id="rId10" imgW="290808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009" y="5109245"/>
                        <a:ext cx="521017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Outline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Angular moment (spin) and magnetic moment;</a:t>
            </a:r>
          </a:p>
          <a:p>
            <a:pPr eaLnBrk="1" hangingPunct="1"/>
            <a:endParaRPr lang="ru-RU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Magnetic resonance phenomenon;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Bloch equations;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NMR pulses;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FID, Fourier transform, 1D-NMR, 2D-NMR;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T</a:t>
            </a:r>
            <a:r>
              <a:rPr lang="en-US" sz="2400" baseline="-25000" dirty="0" smtClean="0">
                <a:latin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</a:rPr>
              <a:t> and T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 relaxation.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1340768"/>
            <a:ext cx="8064895" cy="3240360"/>
          </a:xfrm>
        </p:spPr>
        <p:txBody>
          <a:bodyPr/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Before talking about 2D-NMR let us briefly discuss 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Origin of 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Relaxation and molecular motion	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Measurement of the relaxation times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Back to relaxation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435975" cy="5545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-relaxation: precession in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field and a small fluctuating field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precession cone is moving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Eventually, the spin can even flip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Spin flips up-to-down and down-to-up have slightly different probability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Bolztmann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law!):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goes 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≠0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 expression for the transition rate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-relaxation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617616" y="1628800"/>
            <a:ext cx="0" cy="187220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42806" y="155679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7713269" y="1628800"/>
            <a:ext cx="144016" cy="187220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72690" y="1637426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130812" y="2204864"/>
            <a:ext cx="953356" cy="1297644"/>
            <a:chOff x="5381340" y="2204864"/>
            <a:chExt cx="953356" cy="1297644"/>
          </a:xfrm>
        </p:grpSpPr>
        <p:sp>
          <p:nvSpPr>
            <p:cNvPr id="25" name="Овал 24"/>
            <p:cNvSpPr/>
            <p:nvPr/>
          </p:nvSpPr>
          <p:spPr>
            <a:xfrm>
              <a:off x="5389966" y="2204864"/>
              <a:ext cx="936104" cy="216024"/>
            </a:xfrm>
            <a:prstGeom prst="ellipse">
              <a:avLst/>
            </a:prstGeom>
            <a:noFill/>
            <a:ln cap="flat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381340" y="2312876"/>
              <a:ext cx="478178" cy="11881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5856518" y="2314376"/>
              <a:ext cx="478178" cy="11881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 rot="345569">
            <a:off x="7299001" y="2230811"/>
            <a:ext cx="953356" cy="1297644"/>
            <a:chOff x="5381340" y="2204864"/>
            <a:chExt cx="953356" cy="1297644"/>
          </a:xfrm>
        </p:grpSpPr>
        <p:sp>
          <p:nvSpPr>
            <p:cNvPr id="33" name="Овал 32"/>
            <p:cNvSpPr/>
            <p:nvPr/>
          </p:nvSpPr>
          <p:spPr>
            <a:xfrm>
              <a:off x="5389966" y="2204864"/>
              <a:ext cx="936104" cy="216024"/>
            </a:xfrm>
            <a:prstGeom prst="ellipse">
              <a:avLst/>
            </a:prstGeom>
            <a:noFill/>
            <a:ln cap="flat">
              <a:solidFill>
                <a:schemeClr val="tx1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381340" y="2312876"/>
              <a:ext cx="478178" cy="118813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5856518" y="2314376"/>
              <a:ext cx="478178" cy="118813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6432207" y="2348880"/>
            <a:ext cx="660073" cy="792088"/>
            <a:chOff x="6156176" y="2708920"/>
            <a:chExt cx="660073" cy="792088"/>
          </a:xfrm>
        </p:grpSpPr>
        <p:cxnSp>
          <p:nvCxnSpPr>
            <p:cNvPr id="16" name="Прямая со стрелкой 15"/>
            <p:cNvCxnSpPr/>
            <p:nvPr/>
          </p:nvCxnSpPr>
          <p:spPr>
            <a:xfrm flipV="1">
              <a:off x="6156176" y="2708920"/>
              <a:ext cx="660073" cy="7920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6231184" y="2950822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 flipV="1">
            <a:off x="7724521" y="1651810"/>
            <a:ext cx="0" cy="187220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41085" y="157980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5370513" y="4581525"/>
          <a:ext cx="24860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8" name="Формула" r:id="rId4" imgW="1409400" imgH="431640" progId="Equation.3">
                  <p:embed/>
                </p:oleObj>
              </mc:Choice>
              <mc:Fallback>
                <p:oleObj name="Формула" r:id="rId4" imgW="14094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581525"/>
                        <a:ext cx="248602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683568" y="5445224"/>
          <a:ext cx="18716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9" name="Formel" r:id="rId6" imgW="1028254" imgH="431613" progId="Equation.3">
                  <p:embed/>
                </p:oleObj>
              </mc:Choice>
              <mc:Fallback>
                <p:oleObj name="Formel" r:id="rId6" imgW="1028254" imgH="431613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45224"/>
                        <a:ext cx="187166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987824" y="545741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Noise spectral density at the transition frequency</a:t>
            </a: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the motional correlation time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трелка вправо с вырезом 47"/>
          <p:cNvSpPr/>
          <p:nvPr/>
        </p:nvSpPr>
        <p:spPr>
          <a:xfrm rot="18635400">
            <a:off x="512376" y="3054558"/>
            <a:ext cx="2891770" cy="432048"/>
          </a:xfrm>
          <a:prstGeom prst="notchedRightArrow">
            <a:avLst>
              <a:gd name="adj1" fmla="val 50000"/>
              <a:gd name="adj2" fmla="val 119483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435975" cy="5545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-relaxation: kicks from the environment disturb the precession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spins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precess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differently and transverse net magnetization is gone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Generally the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-rate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-relaxation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923928" y="524139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contributions: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Adiabatic and non-adiabatic (T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-related)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403648" y="2780928"/>
            <a:ext cx="660073" cy="792088"/>
            <a:chOff x="6156176" y="2708920"/>
            <a:chExt cx="660073" cy="792088"/>
          </a:xfrm>
        </p:grpSpPr>
        <p:cxnSp>
          <p:nvCxnSpPr>
            <p:cNvPr id="28" name="Прямая со стрелкой 27"/>
            <p:cNvCxnSpPr/>
            <p:nvPr/>
          </p:nvCxnSpPr>
          <p:spPr>
            <a:xfrm flipV="1">
              <a:off x="6156176" y="2708920"/>
              <a:ext cx="660073" cy="7920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6231184" y="2950822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123728" y="3356992"/>
            <a:ext cx="660073" cy="792088"/>
            <a:chOff x="6156176" y="2708920"/>
            <a:chExt cx="660073" cy="792088"/>
          </a:xfrm>
        </p:grpSpPr>
        <p:cxnSp>
          <p:nvCxnSpPr>
            <p:cNvPr id="32" name="Прямая со стрелкой 31"/>
            <p:cNvCxnSpPr/>
            <p:nvPr/>
          </p:nvCxnSpPr>
          <p:spPr>
            <a:xfrm flipV="1">
              <a:off x="6156176" y="2708920"/>
              <a:ext cx="660073" cy="7920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/>
            <p:cNvSpPr/>
            <p:nvPr/>
          </p:nvSpPr>
          <p:spPr>
            <a:xfrm>
              <a:off x="6231184" y="2950822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43608" y="2492896"/>
            <a:ext cx="660073" cy="792088"/>
            <a:chOff x="6156176" y="2708920"/>
            <a:chExt cx="660073" cy="792088"/>
          </a:xfrm>
        </p:grpSpPr>
        <p:cxnSp>
          <p:nvCxnSpPr>
            <p:cNvPr id="42" name="Прямая со стрелкой 41"/>
            <p:cNvCxnSpPr/>
            <p:nvPr/>
          </p:nvCxnSpPr>
          <p:spPr>
            <a:xfrm flipV="1">
              <a:off x="6156176" y="2708920"/>
              <a:ext cx="660073" cy="7920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6231184" y="2950822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63688" y="3068960"/>
            <a:ext cx="660073" cy="792088"/>
            <a:chOff x="6156176" y="2708920"/>
            <a:chExt cx="660073" cy="792088"/>
          </a:xfrm>
        </p:grpSpPr>
        <p:cxnSp>
          <p:nvCxnSpPr>
            <p:cNvPr id="45" name="Прямая со стрелкой 44"/>
            <p:cNvCxnSpPr/>
            <p:nvPr/>
          </p:nvCxnSpPr>
          <p:spPr>
            <a:xfrm flipV="1">
              <a:off x="6156176" y="2708920"/>
              <a:ext cx="660073" cy="7920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Овал 45"/>
            <p:cNvSpPr/>
            <p:nvPr/>
          </p:nvSpPr>
          <p:spPr>
            <a:xfrm>
              <a:off x="6231184" y="2950822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Полилиния 46"/>
          <p:cNvSpPr/>
          <p:nvPr/>
        </p:nvSpPr>
        <p:spPr>
          <a:xfrm>
            <a:off x="861121" y="2310284"/>
            <a:ext cx="2175377" cy="1989245"/>
          </a:xfrm>
          <a:custGeom>
            <a:avLst/>
            <a:gdLst>
              <a:gd name="connsiteX0" fmla="*/ 1062570 w 2175377"/>
              <a:gd name="connsiteY0" fmla="*/ 18848 h 1989245"/>
              <a:gd name="connsiteX1" fmla="*/ 1036690 w 2175377"/>
              <a:gd name="connsiteY1" fmla="*/ 27474 h 1989245"/>
              <a:gd name="connsiteX2" fmla="*/ 950426 w 2175377"/>
              <a:gd name="connsiteY2" fmla="*/ 10222 h 1989245"/>
              <a:gd name="connsiteX3" fmla="*/ 915921 w 2175377"/>
              <a:gd name="connsiteY3" fmla="*/ 1595 h 1989245"/>
              <a:gd name="connsiteX4" fmla="*/ 553611 w 2175377"/>
              <a:gd name="connsiteY4" fmla="*/ 10222 h 1989245"/>
              <a:gd name="connsiteX5" fmla="*/ 493226 w 2175377"/>
              <a:gd name="connsiteY5" fmla="*/ 36101 h 1989245"/>
              <a:gd name="connsiteX6" fmla="*/ 458721 w 2175377"/>
              <a:gd name="connsiteY6" fmla="*/ 44727 h 1989245"/>
              <a:gd name="connsiteX7" fmla="*/ 398336 w 2175377"/>
              <a:gd name="connsiteY7" fmla="*/ 105112 h 1989245"/>
              <a:gd name="connsiteX8" fmla="*/ 372456 w 2175377"/>
              <a:gd name="connsiteY8" fmla="*/ 130991 h 1989245"/>
              <a:gd name="connsiteX9" fmla="*/ 355204 w 2175377"/>
              <a:gd name="connsiteY9" fmla="*/ 156871 h 1989245"/>
              <a:gd name="connsiteX10" fmla="*/ 329324 w 2175377"/>
              <a:gd name="connsiteY10" fmla="*/ 182750 h 1989245"/>
              <a:gd name="connsiteX11" fmla="*/ 286192 w 2175377"/>
              <a:gd name="connsiteY11" fmla="*/ 243135 h 1989245"/>
              <a:gd name="connsiteX12" fmla="*/ 260313 w 2175377"/>
              <a:gd name="connsiteY12" fmla="*/ 251761 h 1989245"/>
              <a:gd name="connsiteX13" fmla="*/ 234434 w 2175377"/>
              <a:gd name="connsiteY13" fmla="*/ 286267 h 1989245"/>
              <a:gd name="connsiteX14" fmla="*/ 208554 w 2175377"/>
              <a:gd name="connsiteY14" fmla="*/ 303520 h 1989245"/>
              <a:gd name="connsiteX15" fmla="*/ 165422 w 2175377"/>
              <a:gd name="connsiteY15" fmla="*/ 338025 h 1989245"/>
              <a:gd name="connsiteX16" fmla="*/ 87785 w 2175377"/>
              <a:gd name="connsiteY16" fmla="*/ 407037 h 1989245"/>
              <a:gd name="connsiteX17" fmla="*/ 70532 w 2175377"/>
              <a:gd name="connsiteY17" fmla="*/ 441542 h 1989245"/>
              <a:gd name="connsiteX18" fmla="*/ 44653 w 2175377"/>
              <a:gd name="connsiteY18" fmla="*/ 458795 h 1989245"/>
              <a:gd name="connsiteX19" fmla="*/ 18773 w 2175377"/>
              <a:gd name="connsiteY19" fmla="*/ 484674 h 1989245"/>
              <a:gd name="connsiteX20" fmla="*/ 18773 w 2175377"/>
              <a:gd name="connsiteY20" fmla="*/ 657203 h 1989245"/>
              <a:gd name="connsiteX21" fmla="*/ 36026 w 2175377"/>
              <a:gd name="connsiteY21" fmla="*/ 717588 h 1989245"/>
              <a:gd name="connsiteX22" fmla="*/ 44653 w 2175377"/>
              <a:gd name="connsiteY22" fmla="*/ 760720 h 1989245"/>
              <a:gd name="connsiteX23" fmla="*/ 53279 w 2175377"/>
              <a:gd name="connsiteY23" fmla="*/ 1304184 h 1989245"/>
              <a:gd name="connsiteX24" fmla="*/ 70532 w 2175377"/>
              <a:gd name="connsiteY24" fmla="*/ 1330063 h 1989245"/>
              <a:gd name="connsiteX25" fmla="*/ 79158 w 2175377"/>
              <a:gd name="connsiteY25" fmla="*/ 1364569 h 1989245"/>
              <a:gd name="connsiteX26" fmla="*/ 122290 w 2175377"/>
              <a:gd name="connsiteY26" fmla="*/ 1416327 h 1989245"/>
              <a:gd name="connsiteX27" fmla="*/ 148170 w 2175377"/>
              <a:gd name="connsiteY27" fmla="*/ 1433580 h 1989245"/>
              <a:gd name="connsiteX28" fmla="*/ 199928 w 2175377"/>
              <a:gd name="connsiteY28" fmla="*/ 1468086 h 1989245"/>
              <a:gd name="connsiteX29" fmla="*/ 225807 w 2175377"/>
              <a:gd name="connsiteY29" fmla="*/ 1493965 h 1989245"/>
              <a:gd name="connsiteX30" fmla="*/ 260313 w 2175377"/>
              <a:gd name="connsiteY30" fmla="*/ 1511218 h 1989245"/>
              <a:gd name="connsiteX31" fmla="*/ 286192 w 2175377"/>
              <a:gd name="connsiteY31" fmla="*/ 1537097 h 1989245"/>
              <a:gd name="connsiteX32" fmla="*/ 363830 w 2175377"/>
              <a:gd name="connsiteY32" fmla="*/ 1580229 h 1989245"/>
              <a:gd name="connsiteX33" fmla="*/ 389709 w 2175377"/>
              <a:gd name="connsiteY33" fmla="*/ 1597482 h 1989245"/>
              <a:gd name="connsiteX34" fmla="*/ 441468 w 2175377"/>
              <a:gd name="connsiteY34" fmla="*/ 1614735 h 1989245"/>
              <a:gd name="connsiteX35" fmla="*/ 467347 w 2175377"/>
              <a:gd name="connsiteY35" fmla="*/ 1640614 h 1989245"/>
              <a:gd name="connsiteX36" fmla="*/ 493226 w 2175377"/>
              <a:gd name="connsiteY36" fmla="*/ 1657867 h 1989245"/>
              <a:gd name="connsiteX37" fmla="*/ 570864 w 2175377"/>
              <a:gd name="connsiteY37" fmla="*/ 1700999 h 1989245"/>
              <a:gd name="connsiteX38" fmla="*/ 622622 w 2175377"/>
              <a:gd name="connsiteY38" fmla="*/ 1726878 h 1989245"/>
              <a:gd name="connsiteX39" fmla="*/ 674381 w 2175377"/>
              <a:gd name="connsiteY39" fmla="*/ 1761384 h 1989245"/>
              <a:gd name="connsiteX40" fmla="*/ 700260 w 2175377"/>
              <a:gd name="connsiteY40" fmla="*/ 1787263 h 1989245"/>
              <a:gd name="connsiteX41" fmla="*/ 752019 w 2175377"/>
              <a:gd name="connsiteY41" fmla="*/ 1821769 h 1989245"/>
              <a:gd name="connsiteX42" fmla="*/ 803777 w 2175377"/>
              <a:gd name="connsiteY42" fmla="*/ 1856274 h 1989245"/>
              <a:gd name="connsiteX43" fmla="*/ 829656 w 2175377"/>
              <a:gd name="connsiteY43" fmla="*/ 1873527 h 1989245"/>
              <a:gd name="connsiteX44" fmla="*/ 898668 w 2175377"/>
              <a:gd name="connsiteY44" fmla="*/ 1925286 h 1989245"/>
              <a:gd name="connsiteX45" fmla="*/ 924547 w 2175377"/>
              <a:gd name="connsiteY45" fmla="*/ 1933912 h 1989245"/>
              <a:gd name="connsiteX46" fmla="*/ 950426 w 2175377"/>
              <a:gd name="connsiteY46" fmla="*/ 1951165 h 1989245"/>
              <a:gd name="connsiteX47" fmla="*/ 993558 w 2175377"/>
              <a:gd name="connsiteY47" fmla="*/ 1959791 h 1989245"/>
              <a:gd name="connsiteX48" fmla="*/ 1278230 w 2175377"/>
              <a:gd name="connsiteY48" fmla="*/ 1977044 h 1989245"/>
              <a:gd name="connsiteX49" fmla="*/ 1321362 w 2175377"/>
              <a:gd name="connsiteY49" fmla="*/ 1985671 h 1989245"/>
              <a:gd name="connsiteX50" fmla="*/ 1606034 w 2175377"/>
              <a:gd name="connsiteY50" fmla="*/ 1977044 h 1989245"/>
              <a:gd name="connsiteX51" fmla="*/ 1718177 w 2175377"/>
              <a:gd name="connsiteY51" fmla="*/ 1959791 h 1989245"/>
              <a:gd name="connsiteX52" fmla="*/ 1744056 w 2175377"/>
              <a:gd name="connsiteY52" fmla="*/ 1942539 h 1989245"/>
              <a:gd name="connsiteX53" fmla="*/ 1778562 w 2175377"/>
              <a:gd name="connsiteY53" fmla="*/ 1925286 h 1989245"/>
              <a:gd name="connsiteX54" fmla="*/ 1813068 w 2175377"/>
              <a:gd name="connsiteY54" fmla="*/ 1873527 h 1989245"/>
              <a:gd name="connsiteX55" fmla="*/ 1821694 w 2175377"/>
              <a:gd name="connsiteY55" fmla="*/ 1839022 h 1989245"/>
              <a:gd name="connsiteX56" fmla="*/ 1847573 w 2175377"/>
              <a:gd name="connsiteY56" fmla="*/ 1744131 h 1989245"/>
              <a:gd name="connsiteX57" fmla="*/ 1856200 w 2175377"/>
              <a:gd name="connsiteY57" fmla="*/ 1675120 h 1989245"/>
              <a:gd name="connsiteX58" fmla="*/ 1873453 w 2175377"/>
              <a:gd name="connsiteY58" fmla="*/ 1649241 h 1989245"/>
              <a:gd name="connsiteX59" fmla="*/ 1899332 w 2175377"/>
              <a:gd name="connsiteY59" fmla="*/ 1614735 h 1989245"/>
              <a:gd name="connsiteX60" fmla="*/ 1925211 w 2175377"/>
              <a:gd name="connsiteY60" fmla="*/ 1588856 h 1989245"/>
              <a:gd name="connsiteX61" fmla="*/ 1976970 w 2175377"/>
              <a:gd name="connsiteY61" fmla="*/ 1528471 h 1989245"/>
              <a:gd name="connsiteX62" fmla="*/ 2011475 w 2175377"/>
              <a:gd name="connsiteY62" fmla="*/ 1511218 h 1989245"/>
              <a:gd name="connsiteX63" fmla="*/ 2028728 w 2175377"/>
              <a:gd name="connsiteY63" fmla="*/ 1485339 h 1989245"/>
              <a:gd name="connsiteX64" fmla="*/ 2114992 w 2175377"/>
              <a:gd name="connsiteY64" fmla="*/ 1407701 h 1989245"/>
              <a:gd name="connsiteX65" fmla="*/ 2132245 w 2175377"/>
              <a:gd name="connsiteY65" fmla="*/ 1373195 h 1989245"/>
              <a:gd name="connsiteX66" fmla="*/ 2140871 w 2175377"/>
              <a:gd name="connsiteY66" fmla="*/ 1338690 h 1989245"/>
              <a:gd name="connsiteX67" fmla="*/ 2149498 w 2175377"/>
              <a:gd name="connsiteY67" fmla="*/ 1312810 h 1989245"/>
              <a:gd name="connsiteX68" fmla="*/ 2158124 w 2175377"/>
              <a:gd name="connsiteY68" fmla="*/ 1269678 h 1989245"/>
              <a:gd name="connsiteX69" fmla="*/ 2175377 w 2175377"/>
              <a:gd name="connsiteY69" fmla="*/ 1200667 h 1989245"/>
              <a:gd name="connsiteX70" fmla="*/ 2166751 w 2175377"/>
              <a:gd name="connsiteY70" fmla="*/ 941874 h 1989245"/>
              <a:gd name="connsiteX71" fmla="*/ 2140871 w 2175377"/>
              <a:gd name="connsiteY71" fmla="*/ 881490 h 1989245"/>
              <a:gd name="connsiteX72" fmla="*/ 2132245 w 2175377"/>
              <a:gd name="connsiteY72" fmla="*/ 855610 h 1989245"/>
              <a:gd name="connsiteX73" fmla="*/ 2071860 w 2175377"/>
              <a:gd name="connsiteY73" fmla="*/ 803852 h 1989245"/>
              <a:gd name="connsiteX74" fmla="*/ 2045981 w 2175377"/>
              <a:gd name="connsiteY74" fmla="*/ 777973 h 1989245"/>
              <a:gd name="connsiteX75" fmla="*/ 1994222 w 2175377"/>
              <a:gd name="connsiteY75" fmla="*/ 743467 h 1989245"/>
              <a:gd name="connsiteX76" fmla="*/ 1933837 w 2175377"/>
              <a:gd name="connsiteY76" fmla="*/ 708961 h 1989245"/>
              <a:gd name="connsiteX77" fmla="*/ 1890705 w 2175377"/>
              <a:gd name="connsiteY77" fmla="*/ 691708 h 1989245"/>
              <a:gd name="connsiteX78" fmla="*/ 1838947 w 2175377"/>
              <a:gd name="connsiteY78" fmla="*/ 639950 h 1989245"/>
              <a:gd name="connsiteX79" fmla="*/ 1813068 w 2175377"/>
              <a:gd name="connsiteY79" fmla="*/ 614071 h 1989245"/>
              <a:gd name="connsiteX80" fmla="*/ 1761309 w 2175377"/>
              <a:gd name="connsiteY80" fmla="*/ 579565 h 1989245"/>
              <a:gd name="connsiteX81" fmla="*/ 1709551 w 2175377"/>
              <a:gd name="connsiteY81" fmla="*/ 545059 h 1989245"/>
              <a:gd name="connsiteX82" fmla="*/ 1683671 w 2175377"/>
              <a:gd name="connsiteY82" fmla="*/ 527807 h 1989245"/>
              <a:gd name="connsiteX83" fmla="*/ 1666419 w 2175377"/>
              <a:gd name="connsiteY83" fmla="*/ 501927 h 1989245"/>
              <a:gd name="connsiteX84" fmla="*/ 1606034 w 2175377"/>
              <a:gd name="connsiteY84" fmla="*/ 467422 h 1989245"/>
              <a:gd name="connsiteX85" fmla="*/ 1545649 w 2175377"/>
              <a:gd name="connsiteY85" fmla="*/ 415663 h 1989245"/>
              <a:gd name="connsiteX86" fmla="*/ 1519770 w 2175377"/>
              <a:gd name="connsiteY86" fmla="*/ 407037 h 1989245"/>
              <a:gd name="connsiteX87" fmla="*/ 1493890 w 2175377"/>
              <a:gd name="connsiteY87" fmla="*/ 389784 h 1989245"/>
              <a:gd name="connsiteX88" fmla="*/ 1450758 w 2175377"/>
              <a:gd name="connsiteY88" fmla="*/ 346652 h 1989245"/>
              <a:gd name="connsiteX89" fmla="*/ 1433505 w 2175377"/>
              <a:gd name="connsiteY89" fmla="*/ 320773 h 1989245"/>
              <a:gd name="connsiteX90" fmla="*/ 1407626 w 2175377"/>
              <a:gd name="connsiteY90" fmla="*/ 260388 h 1989245"/>
              <a:gd name="connsiteX91" fmla="*/ 1381747 w 2175377"/>
              <a:gd name="connsiteY91" fmla="*/ 174124 h 1989245"/>
              <a:gd name="connsiteX92" fmla="*/ 1338615 w 2175377"/>
              <a:gd name="connsiteY92" fmla="*/ 130991 h 1989245"/>
              <a:gd name="connsiteX93" fmla="*/ 1312736 w 2175377"/>
              <a:gd name="connsiteY93" fmla="*/ 105112 h 1989245"/>
              <a:gd name="connsiteX94" fmla="*/ 1260977 w 2175377"/>
              <a:gd name="connsiteY94" fmla="*/ 70607 h 1989245"/>
              <a:gd name="connsiteX95" fmla="*/ 1148834 w 2175377"/>
              <a:gd name="connsiteY95" fmla="*/ 44727 h 1989245"/>
              <a:gd name="connsiteX96" fmla="*/ 1097075 w 2175377"/>
              <a:gd name="connsiteY96" fmla="*/ 27474 h 1989245"/>
              <a:gd name="connsiteX97" fmla="*/ 1071196 w 2175377"/>
              <a:gd name="connsiteY97" fmla="*/ 1595 h 1989245"/>
              <a:gd name="connsiteX98" fmla="*/ 1062570 w 2175377"/>
              <a:gd name="connsiteY98" fmla="*/ 18848 h 198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175377" h="1989245">
                <a:moveTo>
                  <a:pt x="1062570" y="18848"/>
                </a:moveTo>
                <a:cubicBezTo>
                  <a:pt x="1056819" y="23161"/>
                  <a:pt x="1045783" y="27474"/>
                  <a:pt x="1036690" y="27474"/>
                </a:cubicBezTo>
                <a:cubicBezTo>
                  <a:pt x="985168" y="27474"/>
                  <a:pt x="987605" y="20845"/>
                  <a:pt x="950426" y="10222"/>
                </a:cubicBezTo>
                <a:cubicBezTo>
                  <a:pt x="939026" y="6965"/>
                  <a:pt x="927423" y="4471"/>
                  <a:pt x="915921" y="1595"/>
                </a:cubicBezTo>
                <a:lnTo>
                  <a:pt x="553611" y="10222"/>
                </a:lnTo>
                <a:cubicBezTo>
                  <a:pt x="507671" y="12219"/>
                  <a:pt x="530173" y="20267"/>
                  <a:pt x="493226" y="36101"/>
                </a:cubicBezTo>
                <a:cubicBezTo>
                  <a:pt x="482329" y="40771"/>
                  <a:pt x="470223" y="41852"/>
                  <a:pt x="458721" y="44727"/>
                </a:cubicBezTo>
                <a:lnTo>
                  <a:pt x="398336" y="105112"/>
                </a:lnTo>
                <a:cubicBezTo>
                  <a:pt x="389709" y="113738"/>
                  <a:pt x="379223" y="120840"/>
                  <a:pt x="372456" y="130991"/>
                </a:cubicBezTo>
                <a:cubicBezTo>
                  <a:pt x="366705" y="139618"/>
                  <a:pt x="361841" y="148906"/>
                  <a:pt x="355204" y="156871"/>
                </a:cubicBezTo>
                <a:cubicBezTo>
                  <a:pt x="347394" y="166243"/>
                  <a:pt x="337134" y="173378"/>
                  <a:pt x="329324" y="182750"/>
                </a:cubicBezTo>
                <a:cubicBezTo>
                  <a:pt x="315021" y="199913"/>
                  <a:pt x="303141" y="229011"/>
                  <a:pt x="286192" y="243135"/>
                </a:cubicBezTo>
                <a:cubicBezTo>
                  <a:pt x="279207" y="248956"/>
                  <a:pt x="268939" y="248886"/>
                  <a:pt x="260313" y="251761"/>
                </a:cubicBezTo>
                <a:cubicBezTo>
                  <a:pt x="251687" y="263263"/>
                  <a:pt x="244600" y="276101"/>
                  <a:pt x="234434" y="286267"/>
                </a:cubicBezTo>
                <a:cubicBezTo>
                  <a:pt x="227103" y="293598"/>
                  <a:pt x="215885" y="296189"/>
                  <a:pt x="208554" y="303520"/>
                </a:cubicBezTo>
                <a:cubicBezTo>
                  <a:pt x="169535" y="342539"/>
                  <a:pt x="215805" y="321232"/>
                  <a:pt x="165422" y="338025"/>
                </a:cubicBezTo>
                <a:cubicBezTo>
                  <a:pt x="106333" y="397115"/>
                  <a:pt x="133965" y="376250"/>
                  <a:pt x="87785" y="407037"/>
                </a:cubicBezTo>
                <a:cubicBezTo>
                  <a:pt x="82034" y="418539"/>
                  <a:pt x="78764" y="431663"/>
                  <a:pt x="70532" y="441542"/>
                </a:cubicBezTo>
                <a:cubicBezTo>
                  <a:pt x="63895" y="449507"/>
                  <a:pt x="52618" y="452158"/>
                  <a:pt x="44653" y="458795"/>
                </a:cubicBezTo>
                <a:cubicBezTo>
                  <a:pt x="35281" y="466605"/>
                  <a:pt x="27400" y="476048"/>
                  <a:pt x="18773" y="484674"/>
                </a:cubicBezTo>
                <a:cubicBezTo>
                  <a:pt x="0" y="559771"/>
                  <a:pt x="5393" y="523406"/>
                  <a:pt x="18773" y="657203"/>
                </a:cubicBezTo>
                <a:cubicBezTo>
                  <a:pt x="21461" y="684081"/>
                  <a:pt x="29898" y="693077"/>
                  <a:pt x="36026" y="717588"/>
                </a:cubicBezTo>
                <a:cubicBezTo>
                  <a:pt x="39582" y="731812"/>
                  <a:pt x="41777" y="746343"/>
                  <a:pt x="44653" y="760720"/>
                </a:cubicBezTo>
                <a:cubicBezTo>
                  <a:pt x="47528" y="941875"/>
                  <a:pt x="45052" y="1123193"/>
                  <a:pt x="53279" y="1304184"/>
                </a:cubicBezTo>
                <a:cubicBezTo>
                  <a:pt x="53750" y="1314541"/>
                  <a:pt x="66448" y="1320534"/>
                  <a:pt x="70532" y="1330063"/>
                </a:cubicBezTo>
                <a:cubicBezTo>
                  <a:pt x="75202" y="1340960"/>
                  <a:pt x="74488" y="1353672"/>
                  <a:pt x="79158" y="1364569"/>
                </a:cubicBezTo>
                <a:cubicBezTo>
                  <a:pt x="86697" y="1382160"/>
                  <a:pt x="108473" y="1404813"/>
                  <a:pt x="122290" y="1416327"/>
                </a:cubicBezTo>
                <a:cubicBezTo>
                  <a:pt x="130255" y="1422964"/>
                  <a:pt x="139543" y="1427829"/>
                  <a:pt x="148170" y="1433580"/>
                </a:cubicBezTo>
                <a:cubicBezTo>
                  <a:pt x="185486" y="1489557"/>
                  <a:pt x="139940" y="1433807"/>
                  <a:pt x="199928" y="1468086"/>
                </a:cubicBezTo>
                <a:cubicBezTo>
                  <a:pt x="210520" y="1474139"/>
                  <a:pt x="215880" y="1486874"/>
                  <a:pt x="225807" y="1493965"/>
                </a:cubicBezTo>
                <a:cubicBezTo>
                  <a:pt x="236271" y="1501439"/>
                  <a:pt x="249849" y="1503744"/>
                  <a:pt x="260313" y="1511218"/>
                </a:cubicBezTo>
                <a:cubicBezTo>
                  <a:pt x="270240" y="1518309"/>
                  <a:pt x="276562" y="1529607"/>
                  <a:pt x="286192" y="1537097"/>
                </a:cubicBezTo>
                <a:cubicBezTo>
                  <a:pt x="330686" y="1571703"/>
                  <a:pt x="324783" y="1567214"/>
                  <a:pt x="363830" y="1580229"/>
                </a:cubicBezTo>
                <a:cubicBezTo>
                  <a:pt x="372456" y="1585980"/>
                  <a:pt x="380235" y="1593271"/>
                  <a:pt x="389709" y="1597482"/>
                </a:cubicBezTo>
                <a:cubicBezTo>
                  <a:pt x="406328" y="1604868"/>
                  <a:pt x="441468" y="1614735"/>
                  <a:pt x="441468" y="1614735"/>
                </a:cubicBezTo>
                <a:cubicBezTo>
                  <a:pt x="450094" y="1623361"/>
                  <a:pt x="457975" y="1632804"/>
                  <a:pt x="467347" y="1640614"/>
                </a:cubicBezTo>
                <a:cubicBezTo>
                  <a:pt x="475312" y="1647251"/>
                  <a:pt x="484434" y="1652372"/>
                  <a:pt x="493226" y="1657867"/>
                </a:cubicBezTo>
                <a:cubicBezTo>
                  <a:pt x="608170" y="1729707"/>
                  <a:pt x="474741" y="1646071"/>
                  <a:pt x="570864" y="1700999"/>
                </a:cubicBezTo>
                <a:cubicBezTo>
                  <a:pt x="617687" y="1727755"/>
                  <a:pt x="575174" y="1711063"/>
                  <a:pt x="622622" y="1726878"/>
                </a:cubicBezTo>
                <a:cubicBezTo>
                  <a:pt x="639875" y="1738380"/>
                  <a:pt x="659719" y="1746722"/>
                  <a:pt x="674381" y="1761384"/>
                </a:cubicBezTo>
                <a:cubicBezTo>
                  <a:pt x="683007" y="1770010"/>
                  <a:pt x="690630" y="1779773"/>
                  <a:pt x="700260" y="1787263"/>
                </a:cubicBezTo>
                <a:cubicBezTo>
                  <a:pt x="716628" y="1799993"/>
                  <a:pt x="737357" y="1807107"/>
                  <a:pt x="752019" y="1821769"/>
                </a:cubicBezTo>
                <a:cubicBezTo>
                  <a:pt x="784328" y="1854078"/>
                  <a:pt x="766325" y="1843790"/>
                  <a:pt x="803777" y="1856274"/>
                </a:cubicBezTo>
                <a:cubicBezTo>
                  <a:pt x="812403" y="1862025"/>
                  <a:pt x="821271" y="1867429"/>
                  <a:pt x="829656" y="1873527"/>
                </a:cubicBezTo>
                <a:cubicBezTo>
                  <a:pt x="852911" y="1890440"/>
                  <a:pt x="871389" y="1916193"/>
                  <a:pt x="898668" y="1925286"/>
                </a:cubicBezTo>
                <a:lnTo>
                  <a:pt x="924547" y="1933912"/>
                </a:lnTo>
                <a:cubicBezTo>
                  <a:pt x="933173" y="1939663"/>
                  <a:pt x="940718" y="1947525"/>
                  <a:pt x="950426" y="1951165"/>
                </a:cubicBezTo>
                <a:cubicBezTo>
                  <a:pt x="964154" y="1956313"/>
                  <a:pt x="979245" y="1956610"/>
                  <a:pt x="993558" y="1959791"/>
                </a:cubicBezTo>
                <a:cubicBezTo>
                  <a:pt x="1126101" y="1989245"/>
                  <a:pt x="895942" y="1963862"/>
                  <a:pt x="1278230" y="1977044"/>
                </a:cubicBezTo>
                <a:cubicBezTo>
                  <a:pt x="1292607" y="1979920"/>
                  <a:pt x="1306700" y="1985671"/>
                  <a:pt x="1321362" y="1985671"/>
                </a:cubicBezTo>
                <a:cubicBezTo>
                  <a:pt x="1416296" y="1985671"/>
                  <a:pt x="1511218" y="1981785"/>
                  <a:pt x="1606034" y="1977044"/>
                </a:cubicBezTo>
                <a:cubicBezTo>
                  <a:pt x="1621903" y="1976251"/>
                  <a:pt x="1699552" y="1962895"/>
                  <a:pt x="1718177" y="1959791"/>
                </a:cubicBezTo>
                <a:cubicBezTo>
                  <a:pt x="1726803" y="1954040"/>
                  <a:pt x="1735054" y="1947683"/>
                  <a:pt x="1744056" y="1942539"/>
                </a:cubicBezTo>
                <a:cubicBezTo>
                  <a:pt x="1755221" y="1936159"/>
                  <a:pt x="1769469" y="1934379"/>
                  <a:pt x="1778562" y="1925286"/>
                </a:cubicBezTo>
                <a:cubicBezTo>
                  <a:pt x="1793224" y="1910624"/>
                  <a:pt x="1813068" y="1873527"/>
                  <a:pt x="1813068" y="1873527"/>
                </a:cubicBezTo>
                <a:cubicBezTo>
                  <a:pt x="1815943" y="1862025"/>
                  <a:pt x="1818437" y="1850421"/>
                  <a:pt x="1821694" y="1839022"/>
                </a:cubicBezTo>
                <a:cubicBezTo>
                  <a:pt x="1832979" y="1799523"/>
                  <a:pt x="1840736" y="1798819"/>
                  <a:pt x="1847573" y="1744131"/>
                </a:cubicBezTo>
                <a:cubicBezTo>
                  <a:pt x="1850449" y="1721127"/>
                  <a:pt x="1850100" y="1697486"/>
                  <a:pt x="1856200" y="1675120"/>
                </a:cubicBezTo>
                <a:cubicBezTo>
                  <a:pt x="1858928" y="1665118"/>
                  <a:pt x="1867427" y="1657677"/>
                  <a:pt x="1873453" y="1649241"/>
                </a:cubicBezTo>
                <a:cubicBezTo>
                  <a:pt x="1881810" y="1637542"/>
                  <a:pt x="1889975" y="1625651"/>
                  <a:pt x="1899332" y="1614735"/>
                </a:cubicBezTo>
                <a:cubicBezTo>
                  <a:pt x="1907271" y="1605472"/>
                  <a:pt x="1917401" y="1598228"/>
                  <a:pt x="1925211" y="1588856"/>
                </a:cubicBezTo>
                <a:cubicBezTo>
                  <a:pt x="1954191" y="1554079"/>
                  <a:pt x="1930890" y="1563031"/>
                  <a:pt x="1976970" y="1528471"/>
                </a:cubicBezTo>
                <a:cubicBezTo>
                  <a:pt x="1987257" y="1520755"/>
                  <a:pt x="1999973" y="1516969"/>
                  <a:pt x="2011475" y="1511218"/>
                </a:cubicBezTo>
                <a:cubicBezTo>
                  <a:pt x="2017226" y="1502592"/>
                  <a:pt x="2021397" y="1492670"/>
                  <a:pt x="2028728" y="1485339"/>
                </a:cubicBezTo>
                <a:cubicBezTo>
                  <a:pt x="2059768" y="1454299"/>
                  <a:pt x="2092073" y="1453539"/>
                  <a:pt x="2114992" y="1407701"/>
                </a:cubicBezTo>
                <a:lnTo>
                  <a:pt x="2132245" y="1373195"/>
                </a:lnTo>
                <a:cubicBezTo>
                  <a:pt x="2135120" y="1361693"/>
                  <a:pt x="2137614" y="1350089"/>
                  <a:pt x="2140871" y="1338690"/>
                </a:cubicBezTo>
                <a:cubicBezTo>
                  <a:pt x="2143369" y="1329947"/>
                  <a:pt x="2147293" y="1321632"/>
                  <a:pt x="2149498" y="1312810"/>
                </a:cubicBezTo>
                <a:cubicBezTo>
                  <a:pt x="2153054" y="1298586"/>
                  <a:pt x="2154827" y="1283965"/>
                  <a:pt x="2158124" y="1269678"/>
                </a:cubicBezTo>
                <a:cubicBezTo>
                  <a:pt x="2163456" y="1246574"/>
                  <a:pt x="2175377" y="1200667"/>
                  <a:pt x="2175377" y="1200667"/>
                </a:cubicBezTo>
                <a:cubicBezTo>
                  <a:pt x="2172502" y="1114403"/>
                  <a:pt x="2171973" y="1028028"/>
                  <a:pt x="2166751" y="941874"/>
                </a:cubicBezTo>
                <a:cubicBezTo>
                  <a:pt x="2165799" y="926167"/>
                  <a:pt x="2145585" y="892490"/>
                  <a:pt x="2140871" y="881490"/>
                </a:cubicBezTo>
                <a:cubicBezTo>
                  <a:pt x="2137289" y="873132"/>
                  <a:pt x="2137530" y="863009"/>
                  <a:pt x="2132245" y="855610"/>
                </a:cubicBezTo>
                <a:cubicBezTo>
                  <a:pt x="2101756" y="812925"/>
                  <a:pt x="2104040" y="830669"/>
                  <a:pt x="2071860" y="803852"/>
                </a:cubicBezTo>
                <a:cubicBezTo>
                  <a:pt x="2062488" y="796042"/>
                  <a:pt x="2055611" y="785463"/>
                  <a:pt x="2045981" y="777973"/>
                </a:cubicBezTo>
                <a:cubicBezTo>
                  <a:pt x="2029613" y="765243"/>
                  <a:pt x="2011475" y="754969"/>
                  <a:pt x="1994222" y="743467"/>
                </a:cubicBezTo>
                <a:cubicBezTo>
                  <a:pt x="1966465" y="724962"/>
                  <a:pt x="1966674" y="723555"/>
                  <a:pt x="1933837" y="708961"/>
                </a:cubicBezTo>
                <a:cubicBezTo>
                  <a:pt x="1919687" y="702672"/>
                  <a:pt x="1905082" y="697459"/>
                  <a:pt x="1890705" y="691708"/>
                </a:cubicBezTo>
                <a:lnTo>
                  <a:pt x="1838947" y="639950"/>
                </a:lnTo>
                <a:cubicBezTo>
                  <a:pt x="1830321" y="631324"/>
                  <a:pt x="1823219" y="620838"/>
                  <a:pt x="1813068" y="614071"/>
                </a:cubicBezTo>
                <a:lnTo>
                  <a:pt x="1761309" y="579565"/>
                </a:lnTo>
                <a:lnTo>
                  <a:pt x="1709551" y="545059"/>
                </a:lnTo>
                <a:lnTo>
                  <a:pt x="1683671" y="527807"/>
                </a:lnTo>
                <a:cubicBezTo>
                  <a:pt x="1677920" y="519180"/>
                  <a:pt x="1673750" y="509258"/>
                  <a:pt x="1666419" y="501927"/>
                </a:cubicBezTo>
                <a:cubicBezTo>
                  <a:pt x="1654227" y="489734"/>
                  <a:pt x="1619565" y="474187"/>
                  <a:pt x="1606034" y="467422"/>
                </a:cubicBezTo>
                <a:cubicBezTo>
                  <a:pt x="1585639" y="447027"/>
                  <a:pt x="1571469" y="430417"/>
                  <a:pt x="1545649" y="415663"/>
                </a:cubicBezTo>
                <a:cubicBezTo>
                  <a:pt x="1537754" y="411152"/>
                  <a:pt x="1528396" y="409912"/>
                  <a:pt x="1519770" y="407037"/>
                </a:cubicBezTo>
                <a:cubicBezTo>
                  <a:pt x="1511143" y="401286"/>
                  <a:pt x="1501221" y="397115"/>
                  <a:pt x="1493890" y="389784"/>
                </a:cubicBezTo>
                <a:cubicBezTo>
                  <a:pt x="1436377" y="332272"/>
                  <a:pt x="1519773" y="392663"/>
                  <a:pt x="1450758" y="346652"/>
                </a:cubicBezTo>
                <a:cubicBezTo>
                  <a:pt x="1445007" y="338026"/>
                  <a:pt x="1438649" y="329775"/>
                  <a:pt x="1433505" y="320773"/>
                </a:cubicBezTo>
                <a:cubicBezTo>
                  <a:pt x="1420365" y="297777"/>
                  <a:pt x="1414537" y="284577"/>
                  <a:pt x="1407626" y="260388"/>
                </a:cubicBezTo>
                <a:cubicBezTo>
                  <a:pt x="1401597" y="239288"/>
                  <a:pt x="1392000" y="189504"/>
                  <a:pt x="1381747" y="174124"/>
                </a:cubicBezTo>
                <a:cubicBezTo>
                  <a:pt x="1350117" y="126678"/>
                  <a:pt x="1381746" y="166934"/>
                  <a:pt x="1338615" y="130991"/>
                </a:cubicBezTo>
                <a:cubicBezTo>
                  <a:pt x="1329243" y="123181"/>
                  <a:pt x="1322366" y="112602"/>
                  <a:pt x="1312736" y="105112"/>
                </a:cubicBezTo>
                <a:cubicBezTo>
                  <a:pt x="1296368" y="92382"/>
                  <a:pt x="1280648" y="77164"/>
                  <a:pt x="1260977" y="70607"/>
                </a:cubicBezTo>
                <a:cubicBezTo>
                  <a:pt x="1189930" y="46924"/>
                  <a:pt x="1227222" y="55926"/>
                  <a:pt x="1148834" y="44727"/>
                </a:cubicBezTo>
                <a:cubicBezTo>
                  <a:pt x="1131581" y="38976"/>
                  <a:pt x="1109935" y="40334"/>
                  <a:pt x="1097075" y="27474"/>
                </a:cubicBezTo>
                <a:cubicBezTo>
                  <a:pt x="1088449" y="18848"/>
                  <a:pt x="1083159" y="3987"/>
                  <a:pt x="1071196" y="1595"/>
                </a:cubicBezTo>
                <a:cubicBezTo>
                  <a:pt x="1063221" y="0"/>
                  <a:pt x="1068321" y="14535"/>
                  <a:pt x="1062570" y="188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Группа 49"/>
          <p:cNvGrpSpPr/>
          <p:nvPr/>
        </p:nvGrpSpPr>
        <p:grpSpPr>
          <a:xfrm rot="2305691">
            <a:off x="6609256" y="2691594"/>
            <a:ext cx="660073" cy="792088"/>
            <a:chOff x="6156176" y="2708920"/>
            <a:chExt cx="660073" cy="792088"/>
          </a:xfrm>
        </p:grpSpPr>
        <p:cxnSp>
          <p:nvCxnSpPr>
            <p:cNvPr id="51" name="Прямая со стрелкой 50"/>
            <p:cNvCxnSpPr/>
            <p:nvPr/>
          </p:nvCxnSpPr>
          <p:spPr>
            <a:xfrm flipV="1">
              <a:off x="6156176" y="2708920"/>
              <a:ext cx="660073" cy="7920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6231184" y="2950822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8813607">
            <a:off x="7277580" y="3328946"/>
            <a:ext cx="660073" cy="792088"/>
            <a:chOff x="6156176" y="2708920"/>
            <a:chExt cx="660073" cy="792088"/>
          </a:xfrm>
        </p:grpSpPr>
        <p:cxnSp>
          <p:nvCxnSpPr>
            <p:cNvPr id="54" name="Прямая со стрелкой 53"/>
            <p:cNvCxnSpPr/>
            <p:nvPr/>
          </p:nvCxnSpPr>
          <p:spPr>
            <a:xfrm flipV="1">
              <a:off x="6156176" y="2708920"/>
              <a:ext cx="660073" cy="7920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6231184" y="2950822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Группа 55"/>
          <p:cNvGrpSpPr/>
          <p:nvPr/>
        </p:nvGrpSpPr>
        <p:grpSpPr>
          <a:xfrm rot="10800000">
            <a:off x="6128680" y="2492896"/>
            <a:ext cx="660073" cy="792088"/>
            <a:chOff x="6156176" y="2708920"/>
            <a:chExt cx="660073" cy="792088"/>
          </a:xfrm>
        </p:grpSpPr>
        <p:cxnSp>
          <p:nvCxnSpPr>
            <p:cNvPr id="57" name="Прямая со стрелкой 56"/>
            <p:cNvCxnSpPr/>
            <p:nvPr/>
          </p:nvCxnSpPr>
          <p:spPr>
            <a:xfrm flipV="1">
              <a:off x="6156176" y="2708920"/>
              <a:ext cx="660073" cy="7920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6231184" y="2950822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917540" y="2953748"/>
            <a:ext cx="660073" cy="792088"/>
            <a:chOff x="6156176" y="2708920"/>
            <a:chExt cx="660073" cy="792088"/>
          </a:xfrm>
        </p:grpSpPr>
        <p:cxnSp>
          <p:nvCxnSpPr>
            <p:cNvPr id="60" name="Прямая со стрелкой 59"/>
            <p:cNvCxnSpPr/>
            <p:nvPr/>
          </p:nvCxnSpPr>
          <p:spPr>
            <a:xfrm flipV="1">
              <a:off x="6156176" y="2708920"/>
              <a:ext cx="660073" cy="7920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Овал 60"/>
            <p:cNvSpPr/>
            <p:nvPr/>
          </p:nvSpPr>
          <p:spPr>
            <a:xfrm>
              <a:off x="6231184" y="2950822"/>
              <a:ext cx="432048" cy="4320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Штриховая стрелка вправо 62"/>
          <p:cNvSpPr/>
          <p:nvPr/>
        </p:nvSpPr>
        <p:spPr>
          <a:xfrm>
            <a:off x="3491880" y="3429000"/>
            <a:ext cx="1872208" cy="288032"/>
          </a:xfrm>
          <a:prstGeom prst="stripedRightArrow">
            <a:avLst>
              <a:gd name="adj1" fmla="val 49999"/>
              <a:gd name="adj2" fmla="val 100316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526384" y="291075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Dephasing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323528" y="5301208"/>
          <a:ext cx="295116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4" name="Formel" r:id="rId4" imgW="1625600" imgH="431800" progId="Equation.3">
                  <p:embed/>
                </p:oleObj>
              </mc:Choice>
              <mc:Fallback>
                <p:oleObj name="Formel" r:id="rId4" imgW="16256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301208"/>
                        <a:ext cx="2951162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435975" cy="5545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Simple example: spins relaxed by fluctuating local fields,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)=0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However, the auto-correlation function is non-zero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Typical assumption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Lorentzian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-like noise spectral density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Noise spectral density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755576" y="5517232"/>
          <a:ext cx="36068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5" name="Формула" r:id="rId4" imgW="1981080" imgH="482400" progId="Equation.3">
                  <p:embed/>
                </p:oleObj>
              </mc:Choice>
              <mc:Fallback>
                <p:oleObj name="Формула" r:id="rId4" imgW="198108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517232"/>
                        <a:ext cx="36068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499992" y="3645197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Exponential auto-correlation function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comes into play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732240" y="1124744"/>
            <a:ext cx="50405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69"/>
          <p:cNvGrpSpPr>
            <a:grpSpLocks/>
          </p:cNvGrpSpPr>
          <p:nvPr/>
        </p:nvGrpSpPr>
        <p:grpSpPr bwMode="auto">
          <a:xfrm>
            <a:off x="4355852" y="1628800"/>
            <a:ext cx="4392612" cy="1470025"/>
            <a:chOff x="2653" y="690"/>
            <a:chExt cx="2767" cy="926"/>
          </a:xfrm>
        </p:grpSpPr>
        <p:grpSp>
          <p:nvGrpSpPr>
            <p:cNvPr id="31" name="Group 66"/>
            <p:cNvGrpSpPr>
              <a:grpSpLocks/>
            </p:cNvGrpSpPr>
            <p:nvPr/>
          </p:nvGrpSpPr>
          <p:grpSpPr bwMode="auto">
            <a:xfrm>
              <a:off x="2653" y="890"/>
              <a:ext cx="2767" cy="726"/>
              <a:chOff x="2653" y="799"/>
              <a:chExt cx="2767" cy="726"/>
            </a:xfrm>
          </p:grpSpPr>
          <p:sp>
            <p:nvSpPr>
              <p:cNvPr id="41" name="Line 55"/>
              <p:cNvSpPr>
                <a:spLocks noChangeShapeType="1"/>
              </p:cNvSpPr>
              <p:nvPr/>
            </p:nvSpPr>
            <p:spPr bwMode="auto">
              <a:xfrm>
                <a:off x="2653" y="1253"/>
                <a:ext cx="27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" name="Group 61"/>
              <p:cNvGrpSpPr>
                <a:grpSpLocks/>
              </p:cNvGrpSpPr>
              <p:nvPr/>
            </p:nvGrpSpPr>
            <p:grpSpPr bwMode="auto">
              <a:xfrm>
                <a:off x="2926" y="799"/>
                <a:ext cx="2185" cy="726"/>
                <a:chOff x="2699" y="799"/>
                <a:chExt cx="2185" cy="726"/>
              </a:xfrm>
            </p:grpSpPr>
            <p:sp>
              <p:nvSpPr>
                <p:cNvPr id="47" name="Freeform 58"/>
                <p:cNvSpPr>
                  <a:spLocks/>
                </p:cNvSpPr>
                <p:nvPr/>
              </p:nvSpPr>
              <p:spPr bwMode="auto">
                <a:xfrm>
                  <a:off x="2699" y="799"/>
                  <a:ext cx="1179" cy="726"/>
                </a:xfrm>
                <a:custGeom>
                  <a:avLst/>
                  <a:gdLst/>
                  <a:ahLst/>
                  <a:cxnLst>
                    <a:cxn ang="0">
                      <a:pos x="0" y="545"/>
                    </a:cxn>
                    <a:cxn ang="0">
                      <a:pos x="45" y="454"/>
                    </a:cxn>
                    <a:cxn ang="0">
                      <a:pos x="90" y="182"/>
                    </a:cxn>
                    <a:cxn ang="0">
                      <a:pos x="136" y="499"/>
                    </a:cxn>
                    <a:cxn ang="0">
                      <a:pos x="226" y="590"/>
                    </a:cxn>
                    <a:cxn ang="0">
                      <a:pos x="226" y="408"/>
                    </a:cxn>
                    <a:cxn ang="0">
                      <a:pos x="272" y="272"/>
                    </a:cxn>
                    <a:cxn ang="0">
                      <a:pos x="272" y="318"/>
                    </a:cxn>
                    <a:cxn ang="0">
                      <a:pos x="317" y="272"/>
                    </a:cxn>
                    <a:cxn ang="0">
                      <a:pos x="317" y="363"/>
                    </a:cxn>
                    <a:cxn ang="0">
                      <a:pos x="362" y="318"/>
                    </a:cxn>
                    <a:cxn ang="0">
                      <a:pos x="499" y="545"/>
                    </a:cxn>
                    <a:cxn ang="0">
                      <a:pos x="499" y="363"/>
                    </a:cxn>
                    <a:cxn ang="0">
                      <a:pos x="544" y="363"/>
                    </a:cxn>
                    <a:cxn ang="0">
                      <a:pos x="635" y="182"/>
                    </a:cxn>
                    <a:cxn ang="0">
                      <a:pos x="771" y="318"/>
                    </a:cxn>
                    <a:cxn ang="0">
                      <a:pos x="816" y="318"/>
                    </a:cxn>
                    <a:cxn ang="0">
                      <a:pos x="861" y="499"/>
                    </a:cxn>
                    <a:cxn ang="0">
                      <a:pos x="997" y="681"/>
                    </a:cxn>
                    <a:cxn ang="0">
                      <a:pos x="997" y="590"/>
                    </a:cxn>
                    <a:cxn ang="0">
                      <a:pos x="1043" y="726"/>
                    </a:cxn>
                    <a:cxn ang="0">
                      <a:pos x="1088" y="545"/>
                    </a:cxn>
                    <a:cxn ang="0">
                      <a:pos x="1088" y="454"/>
                    </a:cxn>
                    <a:cxn ang="0">
                      <a:pos x="1134" y="272"/>
                    </a:cxn>
                    <a:cxn ang="0">
                      <a:pos x="1224" y="545"/>
                    </a:cxn>
                    <a:cxn ang="0">
                      <a:pos x="1315" y="681"/>
                    </a:cxn>
                    <a:cxn ang="0">
                      <a:pos x="1360" y="545"/>
                    </a:cxn>
                    <a:cxn ang="0">
                      <a:pos x="1406" y="545"/>
                    </a:cxn>
                    <a:cxn ang="0">
                      <a:pos x="1451" y="635"/>
                    </a:cxn>
                    <a:cxn ang="0">
                      <a:pos x="1496" y="681"/>
                    </a:cxn>
                    <a:cxn ang="0">
                      <a:pos x="1496" y="408"/>
                    </a:cxn>
                    <a:cxn ang="0">
                      <a:pos x="1587" y="227"/>
                    </a:cxn>
                    <a:cxn ang="0">
                      <a:pos x="1587" y="0"/>
                    </a:cxn>
                    <a:cxn ang="0">
                      <a:pos x="1678" y="408"/>
                    </a:cxn>
                    <a:cxn ang="0">
                      <a:pos x="1769" y="590"/>
                    </a:cxn>
                    <a:cxn ang="0">
                      <a:pos x="1769" y="726"/>
                    </a:cxn>
                    <a:cxn ang="0">
                      <a:pos x="1814" y="408"/>
                    </a:cxn>
                    <a:cxn ang="0">
                      <a:pos x="1859" y="272"/>
                    </a:cxn>
                    <a:cxn ang="0">
                      <a:pos x="1905" y="454"/>
                    </a:cxn>
                    <a:cxn ang="0">
                      <a:pos x="2086" y="545"/>
                    </a:cxn>
                    <a:cxn ang="0">
                      <a:pos x="2131" y="681"/>
                    </a:cxn>
                    <a:cxn ang="0">
                      <a:pos x="2131" y="363"/>
                    </a:cxn>
                    <a:cxn ang="0">
                      <a:pos x="2177" y="227"/>
                    </a:cxn>
                    <a:cxn ang="0">
                      <a:pos x="2222" y="318"/>
                    </a:cxn>
                    <a:cxn ang="0">
                      <a:pos x="2358" y="545"/>
                    </a:cxn>
                    <a:cxn ang="0">
                      <a:pos x="2358" y="681"/>
                    </a:cxn>
                    <a:cxn ang="0">
                      <a:pos x="2449" y="545"/>
                    </a:cxn>
                    <a:cxn ang="0">
                      <a:pos x="2494" y="635"/>
                    </a:cxn>
                    <a:cxn ang="0">
                      <a:pos x="2540" y="499"/>
                    </a:cxn>
                    <a:cxn ang="0">
                      <a:pos x="2540" y="318"/>
                    </a:cxn>
                    <a:cxn ang="0">
                      <a:pos x="2540" y="182"/>
                    </a:cxn>
                    <a:cxn ang="0">
                      <a:pos x="2630" y="545"/>
                    </a:cxn>
                    <a:cxn ang="0">
                      <a:pos x="2676" y="635"/>
                    </a:cxn>
                    <a:cxn ang="0">
                      <a:pos x="2721" y="318"/>
                    </a:cxn>
                  </a:cxnLst>
                  <a:rect l="0" t="0" r="r" b="b"/>
                  <a:pathLst>
                    <a:path w="2721" h="726">
                      <a:moveTo>
                        <a:pt x="0" y="545"/>
                      </a:moveTo>
                      <a:lnTo>
                        <a:pt x="45" y="454"/>
                      </a:lnTo>
                      <a:lnTo>
                        <a:pt x="90" y="182"/>
                      </a:lnTo>
                      <a:lnTo>
                        <a:pt x="136" y="499"/>
                      </a:lnTo>
                      <a:lnTo>
                        <a:pt x="226" y="590"/>
                      </a:lnTo>
                      <a:lnTo>
                        <a:pt x="226" y="408"/>
                      </a:lnTo>
                      <a:lnTo>
                        <a:pt x="272" y="272"/>
                      </a:lnTo>
                      <a:lnTo>
                        <a:pt x="272" y="318"/>
                      </a:lnTo>
                      <a:lnTo>
                        <a:pt x="317" y="272"/>
                      </a:lnTo>
                      <a:lnTo>
                        <a:pt x="317" y="363"/>
                      </a:lnTo>
                      <a:lnTo>
                        <a:pt x="362" y="318"/>
                      </a:lnTo>
                      <a:lnTo>
                        <a:pt x="499" y="545"/>
                      </a:lnTo>
                      <a:lnTo>
                        <a:pt x="499" y="363"/>
                      </a:lnTo>
                      <a:lnTo>
                        <a:pt x="544" y="363"/>
                      </a:lnTo>
                      <a:lnTo>
                        <a:pt x="635" y="182"/>
                      </a:lnTo>
                      <a:lnTo>
                        <a:pt x="771" y="318"/>
                      </a:lnTo>
                      <a:lnTo>
                        <a:pt x="816" y="318"/>
                      </a:lnTo>
                      <a:lnTo>
                        <a:pt x="861" y="499"/>
                      </a:lnTo>
                      <a:lnTo>
                        <a:pt x="997" y="681"/>
                      </a:lnTo>
                      <a:lnTo>
                        <a:pt x="997" y="590"/>
                      </a:lnTo>
                      <a:lnTo>
                        <a:pt x="1043" y="726"/>
                      </a:lnTo>
                      <a:lnTo>
                        <a:pt x="1088" y="545"/>
                      </a:lnTo>
                      <a:lnTo>
                        <a:pt x="1088" y="454"/>
                      </a:lnTo>
                      <a:lnTo>
                        <a:pt x="1134" y="272"/>
                      </a:lnTo>
                      <a:lnTo>
                        <a:pt x="1224" y="545"/>
                      </a:lnTo>
                      <a:lnTo>
                        <a:pt x="1315" y="681"/>
                      </a:lnTo>
                      <a:lnTo>
                        <a:pt x="1360" y="545"/>
                      </a:lnTo>
                      <a:lnTo>
                        <a:pt x="1406" y="545"/>
                      </a:lnTo>
                      <a:lnTo>
                        <a:pt x="1451" y="635"/>
                      </a:lnTo>
                      <a:lnTo>
                        <a:pt x="1496" y="681"/>
                      </a:lnTo>
                      <a:lnTo>
                        <a:pt x="1496" y="408"/>
                      </a:lnTo>
                      <a:lnTo>
                        <a:pt x="1587" y="227"/>
                      </a:lnTo>
                      <a:lnTo>
                        <a:pt x="1587" y="0"/>
                      </a:lnTo>
                      <a:lnTo>
                        <a:pt x="1678" y="408"/>
                      </a:lnTo>
                      <a:lnTo>
                        <a:pt x="1769" y="590"/>
                      </a:lnTo>
                      <a:lnTo>
                        <a:pt x="1769" y="726"/>
                      </a:lnTo>
                      <a:lnTo>
                        <a:pt x="1814" y="408"/>
                      </a:lnTo>
                      <a:lnTo>
                        <a:pt x="1859" y="272"/>
                      </a:lnTo>
                      <a:lnTo>
                        <a:pt x="1905" y="454"/>
                      </a:lnTo>
                      <a:lnTo>
                        <a:pt x="2086" y="545"/>
                      </a:lnTo>
                      <a:lnTo>
                        <a:pt x="2131" y="681"/>
                      </a:lnTo>
                      <a:lnTo>
                        <a:pt x="2131" y="363"/>
                      </a:lnTo>
                      <a:lnTo>
                        <a:pt x="2177" y="227"/>
                      </a:lnTo>
                      <a:lnTo>
                        <a:pt x="2222" y="318"/>
                      </a:lnTo>
                      <a:lnTo>
                        <a:pt x="2358" y="545"/>
                      </a:lnTo>
                      <a:lnTo>
                        <a:pt x="2358" y="681"/>
                      </a:lnTo>
                      <a:lnTo>
                        <a:pt x="2449" y="545"/>
                      </a:lnTo>
                      <a:lnTo>
                        <a:pt x="2494" y="635"/>
                      </a:lnTo>
                      <a:lnTo>
                        <a:pt x="2540" y="499"/>
                      </a:lnTo>
                      <a:lnTo>
                        <a:pt x="2540" y="318"/>
                      </a:lnTo>
                      <a:lnTo>
                        <a:pt x="2540" y="182"/>
                      </a:lnTo>
                      <a:lnTo>
                        <a:pt x="2630" y="545"/>
                      </a:lnTo>
                      <a:lnTo>
                        <a:pt x="2676" y="635"/>
                      </a:lnTo>
                      <a:lnTo>
                        <a:pt x="2721" y="31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60"/>
                <p:cNvSpPr>
                  <a:spLocks/>
                </p:cNvSpPr>
                <p:nvPr/>
              </p:nvSpPr>
              <p:spPr bwMode="auto">
                <a:xfrm>
                  <a:off x="3878" y="1026"/>
                  <a:ext cx="1006" cy="499"/>
                </a:xfrm>
                <a:custGeom>
                  <a:avLst/>
                  <a:gdLst>
                    <a:gd name="connsiteX0" fmla="*/ 0 w 10563"/>
                    <a:gd name="connsiteY0" fmla="*/ 1824 h 10000"/>
                    <a:gd name="connsiteX1" fmla="*/ 0 w 10563"/>
                    <a:gd name="connsiteY1" fmla="*/ 6373 h 10000"/>
                    <a:gd name="connsiteX2" fmla="*/ 254 w 10563"/>
                    <a:gd name="connsiteY2" fmla="*/ 8176 h 10000"/>
                    <a:gd name="connsiteX3" fmla="*/ 514 w 10563"/>
                    <a:gd name="connsiteY3" fmla="*/ 4549 h 10000"/>
                    <a:gd name="connsiteX4" fmla="*/ 1023 w 10563"/>
                    <a:gd name="connsiteY4" fmla="*/ 2725 h 10000"/>
                    <a:gd name="connsiteX5" fmla="*/ 1023 w 10563"/>
                    <a:gd name="connsiteY5" fmla="*/ 0 h 10000"/>
                    <a:gd name="connsiteX6" fmla="*/ 1283 w 10563"/>
                    <a:gd name="connsiteY6" fmla="*/ 5451 h 10000"/>
                    <a:gd name="connsiteX7" fmla="*/ 1538 w 10563"/>
                    <a:gd name="connsiteY7" fmla="*/ 8176 h 10000"/>
                    <a:gd name="connsiteX8" fmla="*/ 2052 w 10563"/>
                    <a:gd name="connsiteY8" fmla="*/ 5451 h 10000"/>
                    <a:gd name="connsiteX9" fmla="*/ 2306 w 10563"/>
                    <a:gd name="connsiteY9" fmla="*/ 1824 h 10000"/>
                    <a:gd name="connsiteX10" fmla="*/ 2566 w 10563"/>
                    <a:gd name="connsiteY10" fmla="*/ 4549 h 10000"/>
                    <a:gd name="connsiteX11" fmla="*/ 2821 w 10563"/>
                    <a:gd name="connsiteY11" fmla="*/ 8176 h 10000"/>
                    <a:gd name="connsiteX12" fmla="*/ 3335 w 10563"/>
                    <a:gd name="connsiteY12" fmla="*/ 6373 h 10000"/>
                    <a:gd name="connsiteX13" fmla="*/ 3590 w 10563"/>
                    <a:gd name="connsiteY13" fmla="*/ 1824 h 10000"/>
                    <a:gd name="connsiteX14" fmla="*/ 4104 w 10563"/>
                    <a:gd name="connsiteY14" fmla="*/ 0 h 10000"/>
                    <a:gd name="connsiteX15" fmla="*/ 4358 w 10563"/>
                    <a:gd name="connsiteY15" fmla="*/ 4549 h 10000"/>
                    <a:gd name="connsiteX16" fmla="*/ 4358 w 10563"/>
                    <a:gd name="connsiteY16" fmla="*/ 7275 h 10000"/>
                    <a:gd name="connsiteX17" fmla="*/ 4873 w 10563"/>
                    <a:gd name="connsiteY17" fmla="*/ 10000 h 10000"/>
                    <a:gd name="connsiteX18" fmla="*/ 4873 w 10563"/>
                    <a:gd name="connsiteY18" fmla="*/ 7275 h 10000"/>
                    <a:gd name="connsiteX19" fmla="*/ 5382 w 10563"/>
                    <a:gd name="connsiteY19" fmla="*/ 5451 h 10000"/>
                    <a:gd name="connsiteX20" fmla="*/ 5382 w 10563"/>
                    <a:gd name="connsiteY20" fmla="*/ 2725 h 10000"/>
                    <a:gd name="connsiteX21" fmla="*/ 5642 w 10563"/>
                    <a:gd name="connsiteY21" fmla="*/ 902 h 10000"/>
                    <a:gd name="connsiteX22" fmla="*/ 5896 w 10563"/>
                    <a:gd name="connsiteY22" fmla="*/ 5451 h 10000"/>
                    <a:gd name="connsiteX23" fmla="*/ 6665 w 10563"/>
                    <a:gd name="connsiteY23" fmla="*/ 8176 h 10000"/>
                    <a:gd name="connsiteX24" fmla="*/ 6665 w 10563"/>
                    <a:gd name="connsiteY24" fmla="*/ 6373 h 10000"/>
                    <a:gd name="connsiteX25" fmla="*/ 7179 w 10563"/>
                    <a:gd name="connsiteY25" fmla="*/ 8176 h 10000"/>
                    <a:gd name="connsiteX26" fmla="*/ 7179 w 10563"/>
                    <a:gd name="connsiteY26" fmla="*/ 6373 h 10000"/>
                    <a:gd name="connsiteX27" fmla="*/ 7694 w 10563"/>
                    <a:gd name="connsiteY27" fmla="*/ 8176 h 10000"/>
                    <a:gd name="connsiteX28" fmla="*/ 7948 w 10563"/>
                    <a:gd name="connsiteY28" fmla="*/ 7275 h 10000"/>
                    <a:gd name="connsiteX29" fmla="*/ 8202 w 10563"/>
                    <a:gd name="connsiteY29" fmla="*/ 2725 h 10000"/>
                    <a:gd name="connsiteX30" fmla="*/ 8462 w 10563"/>
                    <a:gd name="connsiteY30" fmla="*/ 0 h 10000"/>
                    <a:gd name="connsiteX31" fmla="*/ 8717 w 10563"/>
                    <a:gd name="connsiteY31" fmla="*/ 4549 h 10000"/>
                    <a:gd name="connsiteX32" fmla="*/ 8971 w 10563"/>
                    <a:gd name="connsiteY32" fmla="*/ 7275 h 10000"/>
                    <a:gd name="connsiteX33" fmla="*/ 9231 w 10563"/>
                    <a:gd name="connsiteY33" fmla="*/ 7275 h 10000"/>
                    <a:gd name="connsiteX34" fmla="*/ 9486 w 10563"/>
                    <a:gd name="connsiteY34" fmla="*/ 9098 h 10000"/>
                    <a:gd name="connsiteX35" fmla="*/ 9746 w 10563"/>
                    <a:gd name="connsiteY35" fmla="*/ 6373 h 10000"/>
                    <a:gd name="connsiteX36" fmla="*/ 10000 w 10563"/>
                    <a:gd name="connsiteY36" fmla="*/ 3627 h 10000"/>
                    <a:gd name="connsiteX37" fmla="*/ 10478 w 10563"/>
                    <a:gd name="connsiteY37" fmla="*/ 533 h 10000"/>
                    <a:gd name="connsiteX0" fmla="*/ 0 w 10563"/>
                    <a:gd name="connsiteY0" fmla="*/ 1824 h 10000"/>
                    <a:gd name="connsiteX1" fmla="*/ 0 w 10563"/>
                    <a:gd name="connsiteY1" fmla="*/ 6373 h 10000"/>
                    <a:gd name="connsiteX2" fmla="*/ 254 w 10563"/>
                    <a:gd name="connsiteY2" fmla="*/ 8176 h 10000"/>
                    <a:gd name="connsiteX3" fmla="*/ 514 w 10563"/>
                    <a:gd name="connsiteY3" fmla="*/ 4549 h 10000"/>
                    <a:gd name="connsiteX4" fmla="*/ 1023 w 10563"/>
                    <a:gd name="connsiteY4" fmla="*/ 2725 h 10000"/>
                    <a:gd name="connsiteX5" fmla="*/ 1023 w 10563"/>
                    <a:gd name="connsiteY5" fmla="*/ 0 h 10000"/>
                    <a:gd name="connsiteX6" fmla="*/ 1283 w 10563"/>
                    <a:gd name="connsiteY6" fmla="*/ 5451 h 10000"/>
                    <a:gd name="connsiteX7" fmla="*/ 1538 w 10563"/>
                    <a:gd name="connsiteY7" fmla="*/ 8176 h 10000"/>
                    <a:gd name="connsiteX8" fmla="*/ 2052 w 10563"/>
                    <a:gd name="connsiteY8" fmla="*/ 5451 h 10000"/>
                    <a:gd name="connsiteX9" fmla="*/ 2306 w 10563"/>
                    <a:gd name="connsiteY9" fmla="*/ 1824 h 10000"/>
                    <a:gd name="connsiteX10" fmla="*/ 2566 w 10563"/>
                    <a:gd name="connsiteY10" fmla="*/ 4549 h 10000"/>
                    <a:gd name="connsiteX11" fmla="*/ 2821 w 10563"/>
                    <a:gd name="connsiteY11" fmla="*/ 8176 h 10000"/>
                    <a:gd name="connsiteX12" fmla="*/ 3335 w 10563"/>
                    <a:gd name="connsiteY12" fmla="*/ 6373 h 10000"/>
                    <a:gd name="connsiteX13" fmla="*/ 3590 w 10563"/>
                    <a:gd name="connsiteY13" fmla="*/ 1824 h 10000"/>
                    <a:gd name="connsiteX14" fmla="*/ 4104 w 10563"/>
                    <a:gd name="connsiteY14" fmla="*/ 0 h 10000"/>
                    <a:gd name="connsiteX15" fmla="*/ 4358 w 10563"/>
                    <a:gd name="connsiteY15" fmla="*/ 4549 h 10000"/>
                    <a:gd name="connsiteX16" fmla="*/ 4358 w 10563"/>
                    <a:gd name="connsiteY16" fmla="*/ 7275 h 10000"/>
                    <a:gd name="connsiteX17" fmla="*/ 4873 w 10563"/>
                    <a:gd name="connsiteY17" fmla="*/ 10000 h 10000"/>
                    <a:gd name="connsiteX18" fmla="*/ 4873 w 10563"/>
                    <a:gd name="connsiteY18" fmla="*/ 7275 h 10000"/>
                    <a:gd name="connsiteX19" fmla="*/ 5382 w 10563"/>
                    <a:gd name="connsiteY19" fmla="*/ 5451 h 10000"/>
                    <a:gd name="connsiteX20" fmla="*/ 5382 w 10563"/>
                    <a:gd name="connsiteY20" fmla="*/ 2725 h 10000"/>
                    <a:gd name="connsiteX21" fmla="*/ 5642 w 10563"/>
                    <a:gd name="connsiteY21" fmla="*/ 902 h 10000"/>
                    <a:gd name="connsiteX22" fmla="*/ 5896 w 10563"/>
                    <a:gd name="connsiteY22" fmla="*/ 5451 h 10000"/>
                    <a:gd name="connsiteX23" fmla="*/ 6665 w 10563"/>
                    <a:gd name="connsiteY23" fmla="*/ 8176 h 10000"/>
                    <a:gd name="connsiteX24" fmla="*/ 6665 w 10563"/>
                    <a:gd name="connsiteY24" fmla="*/ 6373 h 10000"/>
                    <a:gd name="connsiteX25" fmla="*/ 7179 w 10563"/>
                    <a:gd name="connsiteY25" fmla="*/ 8176 h 10000"/>
                    <a:gd name="connsiteX26" fmla="*/ 7179 w 10563"/>
                    <a:gd name="connsiteY26" fmla="*/ 6373 h 10000"/>
                    <a:gd name="connsiteX27" fmla="*/ 7694 w 10563"/>
                    <a:gd name="connsiteY27" fmla="*/ 8176 h 10000"/>
                    <a:gd name="connsiteX28" fmla="*/ 7948 w 10563"/>
                    <a:gd name="connsiteY28" fmla="*/ 7275 h 10000"/>
                    <a:gd name="connsiteX29" fmla="*/ 8202 w 10563"/>
                    <a:gd name="connsiteY29" fmla="*/ 2725 h 10000"/>
                    <a:gd name="connsiteX30" fmla="*/ 8462 w 10563"/>
                    <a:gd name="connsiteY30" fmla="*/ 0 h 10000"/>
                    <a:gd name="connsiteX31" fmla="*/ 8717 w 10563"/>
                    <a:gd name="connsiteY31" fmla="*/ 4549 h 10000"/>
                    <a:gd name="connsiteX32" fmla="*/ 8971 w 10563"/>
                    <a:gd name="connsiteY32" fmla="*/ 7275 h 10000"/>
                    <a:gd name="connsiteX33" fmla="*/ 9231 w 10563"/>
                    <a:gd name="connsiteY33" fmla="*/ 7275 h 10000"/>
                    <a:gd name="connsiteX34" fmla="*/ 9486 w 10563"/>
                    <a:gd name="connsiteY34" fmla="*/ 9098 h 10000"/>
                    <a:gd name="connsiteX35" fmla="*/ 9746 w 10563"/>
                    <a:gd name="connsiteY35" fmla="*/ 6373 h 10000"/>
                    <a:gd name="connsiteX36" fmla="*/ 10000 w 10563"/>
                    <a:gd name="connsiteY36" fmla="*/ 3627 h 10000"/>
                    <a:gd name="connsiteX37" fmla="*/ 10478 w 10563"/>
                    <a:gd name="connsiteY37" fmla="*/ 144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563" h="10000">
                      <a:moveTo>
                        <a:pt x="0" y="1824"/>
                      </a:moveTo>
                      <a:lnTo>
                        <a:pt x="0" y="6373"/>
                      </a:lnTo>
                      <a:cubicBezTo>
                        <a:pt x="85" y="6974"/>
                        <a:pt x="169" y="7575"/>
                        <a:pt x="254" y="8176"/>
                      </a:cubicBezTo>
                      <a:cubicBezTo>
                        <a:pt x="341" y="6967"/>
                        <a:pt x="427" y="5758"/>
                        <a:pt x="514" y="4549"/>
                      </a:cubicBezTo>
                      <a:lnTo>
                        <a:pt x="1023" y="2725"/>
                      </a:lnTo>
                      <a:lnTo>
                        <a:pt x="1023" y="0"/>
                      </a:lnTo>
                      <a:cubicBezTo>
                        <a:pt x="1110" y="1817"/>
                        <a:pt x="1196" y="3634"/>
                        <a:pt x="1283" y="5451"/>
                      </a:cubicBezTo>
                      <a:lnTo>
                        <a:pt x="1538" y="8176"/>
                      </a:lnTo>
                      <a:lnTo>
                        <a:pt x="2052" y="5451"/>
                      </a:lnTo>
                      <a:cubicBezTo>
                        <a:pt x="2137" y="4242"/>
                        <a:pt x="2221" y="3033"/>
                        <a:pt x="2306" y="1824"/>
                      </a:cubicBezTo>
                      <a:cubicBezTo>
                        <a:pt x="2393" y="2732"/>
                        <a:pt x="2479" y="3641"/>
                        <a:pt x="2566" y="4549"/>
                      </a:cubicBezTo>
                      <a:lnTo>
                        <a:pt x="2821" y="8176"/>
                      </a:lnTo>
                      <a:lnTo>
                        <a:pt x="3335" y="6373"/>
                      </a:lnTo>
                      <a:lnTo>
                        <a:pt x="3590" y="1824"/>
                      </a:lnTo>
                      <a:lnTo>
                        <a:pt x="4104" y="0"/>
                      </a:lnTo>
                      <a:cubicBezTo>
                        <a:pt x="4189" y="1516"/>
                        <a:pt x="4273" y="3033"/>
                        <a:pt x="4358" y="4549"/>
                      </a:cubicBezTo>
                      <a:lnTo>
                        <a:pt x="4358" y="7275"/>
                      </a:lnTo>
                      <a:cubicBezTo>
                        <a:pt x="4530" y="8183"/>
                        <a:pt x="4701" y="9092"/>
                        <a:pt x="4873" y="10000"/>
                      </a:cubicBezTo>
                      <a:lnTo>
                        <a:pt x="4873" y="7275"/>
                      </a:lnTo>
                      <a:lnTo>
                        <a:pt x="5382" y="5451"/>
                      </a:lnTo>
                      <a:lnTo>
                        <a:pt x="5382" y="2725"/>
                      </a:lnTo>
                      <a:cubicBezTo>
                        <a:pt x="5469" y="2117"/>
                        <a:pt x="5555" y="1510"/>
                        <a:pt x="5642" y="902"/>
                      </a:cubicBezTo>
                      <a:cubicBezTo>
                        <a:pt x="5727" y="2418"/>
                        <a:pt x="5811" y="3935"/>
                        <a:pt x="5896" y="5451"/>
                      </a:cubicBezTo>
                      <a:lnTo>
                        <a:pt x="6665" y="8176"/>
                      </a:lnTo>
                      <a:lnTo>
                        <a:pt x="6665" y="6373"/>
                      </a:lnTo>
                      <a:lnTo>
                        <a:pt x="7179" y="8176"/>
                      </a:lnTo>
                      <a:lnTo>
                        <a:pt x="7179" y="6373"/>
                      </a:lnTo>
                      <a:lnTo>
                        <a:pt x="7694" y="8176"/>
                      </a:lnTo>
                      <a:cubicBezTo>
                        <a:pt x="7779" y="7876"/>
                        <a:pt x="7863" y="7575"/>
                        <a:pt x="7948" y="7275"/>
                      </a:cubicBezTo>
                      <a:cubicBezTo>
                        <a:pt x="8033" y="5758"/>
                        <a:pt x="8117" y="4242"/>
                        <a:pt x="8202" y="2725"/>
                      </a:cubicBezTo>
                      <a:cubicBezTo>
                        <a:pt x="8289" y="1817"/>
                        <a:pt x="8375" y="908"/>
                        <a:pt x="8462" y="0"/>
                      </a:cubicBezTo>
                      <a:lnTo>
                        <a:pt x="8717" y="4549"/>
                      </a:lnTo>
                      <a:cubicBezTo>
                        <a:pt x="8802" y="5458"/>
                        <a:pt x="8886" y="6366"/>
                        <a:pt x="8971" y="7275"/>
                      </a:cubicBezTo>
                      <a:lnTo>
                        <a:pt x="9231" y="7275"/>
                      </a:lnTo>
                      <a:lnTo>
                        <a:pt x="9486" y="9098"/>
                      </a:lnTo>
                      <a:cubicBezTo>
                        <a:pt x="9573" y="8190"/>
                        <a:pt x="9659" y="7281"/>
                        <a:pt x="9746" y="6373"/>
                      </a:cubicBezTo>
                      <a:cubicBezTo>
                        <a:pt x="9831" y="5458"/>
                        <a:pt x="9915" y="4542"/>
                        <a:pt x="10000" y="3627"/>
                      </a:cubicBezTo>
                      <a:cubicBezTo>
                        <a:pt x="9915" y="2418"/>
                        <a:pt x="10563" y="2651"/>
                        <a:pt x="10478" y="144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Line 62"/>
              <p:cNvSpPr>
                <a:spLocks noChangeShapeType="1"/>
              </p:cNvSpPr>
              <p:nvPr/>
            </p:nvSpPr>
            <p:spPr bwMode="auto">
              <a:xfrm flipV="1">
                <a:off x="3833" y="799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63"/>
              <p:cNvSpPr>
                <a:spLocks noChangeShapeType="1"/>
              </p:cNvSpPr>
              <p:nvPr/>
            </p:nvSpPr>
            <p:spPr bwMode="auto">
              <a:xfrm flipV="1">
                <a:off x="4830" y="799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64"/>
              <p:cNvSpPr>
                <a:spLocks noChangeShapeType="1"/>
              </p:cNvSpPr>
              <p:nvPr/>
            </p:nvSpPr>
            <p:spPr bwMode="auto">
              <a:xfrm>
                <a:off x="3833" y="890"/>
                <a:ext cx="9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65"/>
              <p:cNvSpPr txBox="1">
                <a:spLocks noChangeArrowheads="1"/>
              </p:cNvSpPr>
              <p:nvPr/>
            </p:nvSpPr>
            <p:spPr bwMode="auto">
              <a:xfrm>
                <a:off x="5048" y="1221"/>
                <a:ext cx="37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time</a:t>
                </a: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Text Box 67"/>
            <p:cNvSpPr txBox="1">
              <a:spLocks noChangeArrowheads="1"/>
            </p:cNvSpPr>
            <p:nvPr/>
          </p:nvSpPr>
          <p:spPr bwMode="auto">
            <a:xfrm>
              <a:off x="3760" y="690"/>
              <a:ext cx="15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68"/>
            <p:cNvSpPr txBox="1">
              <a:spLocks noChangeArrowheads="1"/>
            </p:cNvSpPr>
            <p:nvPr/>
          </p:nvSpPr>
          <p:spPr bwMode="auto">
            <a:xfrm>
              <a:off x="4255" y="764"/>
              <a:ext cx="17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Symbol" pitchFamily="18" charset="2"/>
                  <a:cs typeface="Times New Roman" pitchFamily="18" charset="0"/>
                </a:rPr>
                <a:t>t</a:t>
              </a:r>
              <a:endParaRPr lang="ru-RU" i="1"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49" name="Group 72"/>
          <p:cNvGrpSpPr>
            <a:grpSpLocks/>
          </p:cNvGrpSpPr>
          <p:nvPr/>
        </p:nvGrpSpPr>
        <p:grpSpPr bwMode="auto">
          <a:xfrm>
            <a:off x="1907704" y="2276872"/>
            <a:ext cx="2239963" cy="376238"/>
            <a:chOff x="858" y="964"/>
            <a:chExt cx="1411" cy="237"/>
          </a:xfrm>
        </p:grpSpPr>
        <p:graphicFrame>
          <p:nvGraphicFramePr>
            <p:cNvPr id="50" name="Object 48"/>
            <p:cNvGraphicFramePr>
              <a:graphicFrameLocks noChangeAspect="1"/>
            </p:cNvGraphicFramePr>
            <p:nvPr/>
          </p:nvGraphicFramePr>
          <p:xfrm>
            <a:off x="858" y="964"/>
            <a:ext cx="1411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86" name="Formel" r:id="rId6" imgW="1231560" imgH="203040" progId="Equation.3">
                    <p:embed/>
                  </p:oleObj>
                </mc:Choice>
                <mc:Fallback>
                  <p:oleObj name="Formel" r:id="rId6" imgW="12315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" y="964"/>
                          <a:ext cx="1411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Line 70"/>
            <p:cNvSpPr>
              <a:spLocks noChangeShapeType="1"/>
            </p:cNvSpPr>
            <p:nvPr/>
          </p:nvSpPr>
          <p:spPr bwMode="auto">
            <a:xfrm>
              <a:off x="884" y="981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6854" name="Object 6"/>
          <p:cNvGraphicFramePr>
            <a:graphicFrameLocks noChangeAspect="1"/>
          </p:cNvGraphicFramePr>
          <p:nvPr/>
        </p:nvGraphicFramePr>
        <p:xfrm>
          <a:off x="1619672" y="3717205"/>
          <a:ext cx="25923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7" name="Formel" r:id="rId8" imgW="1358900" imgH="228600" progId="Equation.3">
                  <p:embed/>
                </p:oleObj>
              </mc:Choice>
              <mc:Fallback>
                <p:oleObj name="Formel" r:id="rId8" imgW="13589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717205"/>
                        <a:ext cx="25923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7" name="Object 9"/>
          <p:cNvGraphicFramePr>
            <a:graphicFrameLocks noChangeAspect="1"/>
          </p:cNvGraphicFramePr>
          <p:nvPr/>
        </p:nvGraphicFramePr>
        <p:xfrm>
          <a:off x="899592" y="3501008"/>
          <a:ext cx="2342133" cy="165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8" name="Graph" r:id="rId10" imgW="4276800" imgH="3022200" progId="Origin50.Graph">
                  <p:embed/>
                </p:oleObj>
              </mc:Choice>
              <mc:Fallback>
                <p:oleObj name="Graph" r:id="rId10" imgW="4276800" imgH="3022200" progId="Origin50.Grap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01008"/>
                        <a:ext cx="2342133" cy="1655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9" name="Object 11"/>
          <p:cNvGraphicFramePr>
            <a:graphicFrameLocks noChangeAspect="1"/>
          </p:cNvGraphicFramePr>
          <p:nvPr/>
        </p:nvGraphicFramePr>
        <p:xfrm>
          <a:off x="4860032" y="4941168"/>
          <a:ext cx="2503773" cy="176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9" name="Graph" r:id="rId12" imgW="4276800" imgH="3022200" progId="Origin50.Graph">
                  <p:embed/>
                </p:oleObj>
              </mc:Choice>
              <mc:Fallback>
                <p:oleObj name="Graph" r:id="rId12" imgW="4276800" imgH="3022200" progId="Origin50.Grap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941168"/>
                        <a:ext cx="2503773" cy="1769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435975" cy="5545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Simple example: spins relaxed by fluctuating local fields,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)=0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auto-correlation function is non-zero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 expressions for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Expressions for T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and T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ru-RU" sz="3200" baseline="-25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732240" y="1124744"/>
            <a:ext cx="50405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66"/>
          <p:cNvSpPr>
            <a:spLocks noChangeArrowheads="1"/>
          </p:cNvSpPr>
          <p:nvPr/>
        </p:nvSpPr>
        <p:spPr bwMode="auto">
          <a:xfrm>
            <a:off x="3167112" y="3358406"/>
            <a:ext cx="17272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69"/>
          <p:cNvGrpSpPr>
            <a:grpSpLocks/>
          </p:cNvGrpSpPr>
          <p:nvPr/>
        </p:nvGrpSpPr>
        <p:grpSpPr bwMode="auto">
          <a:xfrm>
            <a:off x="971600" y="2350344"/>
            <a:ext cx="2814637" cy="1801812"/>
            <a:chOff x="771" y="2779"/>
            <a:chExt cx="1773" cy="1135"/>
          </a:xfrm>
        </p:grpSpPr>
        <p:graphicFrame>
          <p:nvGraphicFramePr>
            <p:cNvPr id="30" name="Object 58"/>
            <p:cNvGraphicFramePr>
              <a:graphicFrameLocks noChangeAspect="1"/>
            </p:cNvGraphicFramePr>
            <p:nvPr/>
          </p:nvGraphicFramePr>
          <p:xfrm>
            <a:off x="771" y="2779"/>
            <a:ext cx="1773" cy="1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05" name="Formel" r:id="rId4" imgW="1765080" imgH="1130040" progId="Equation.3">
                    <p:embed/>
                  </p:oleObj>
                </mc:Choice>
                <mc:Fallback>
                  <p:oleObj name="Formel" r:id="rId4" imgW="1765080" imgH="1130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2779"/>
                          <a:ext cx="1773" cy="1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Line 67"/>
            <p:cNvSpPr>
              <a:spLocks noChangeShapeType="1"/>
            </p:cNvSpPr>
            <p:nvPr/>
          </p:nvSpPr>
          <p:spPr bwMode="auto">
            <a:xfrm>
              <a:off x="1292" y="287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8"/>
            <p:cNvSpPr>
              <a:spLocks noChangeShapeType="1"/>
            </p:cNvSpPr>
            <p:nvPr/>
          </p:nvSpPr>
          <p:spPr bwMode="auto">
            <a:xfrm>
              <a:off x="1655" y="286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7882" name="Object 10"/>
          <p:cNvGraphicFramePr>
            <a:graphicFrameLocks noChangeAspect="1"/>
          </p:cNvGraphicFramePr>
          <p:nvPr/>
        </p:nvGraphicFramePr>
        <p:xfrm>
          <a:off x="755576" y="5013176"/>
          <a:ext cx="29511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6" name="Formel" r:id="rId6" imgW="1625600" imgH="431800" progId="Equation.3">
                  <p:embed/>
                </p:oleObj>
              </mc:Choice>
              <mc:Fallback>
                <p:oleObj name="Formel" r:id="rId6" imgW="1625600" imgH="431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013176"/>
                        <a:ext cx="2951163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0"/>
          <p:cNvGraphicFramePr>
            <a:graphicFrameLocks noChangeAspect="1"/>
          </p:cNvGraphicFramePr>
          <p:nvPr/>
        </p:nvGraphicFramePr>
        <p:xfrm>
          <a:off x="4932040" y="5013176"/>
          <a:ext cx="15843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7" name="Formel" r:id="rId8" imgW="837836" imgH="431613" progId="Equation.3">
                  <p:embed/>
                </p:oleObj>
              </mc:Choice>
              <mc:Fallback>
                <p:oleObj name="Formel" r:id="rId8" imgW="837836" imgH="431613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013176"/>
                        <a:ext cx="15843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259632" y="436510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dependence is explained by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behavior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627784" y="4915290"/>
            <a:ext cx="432048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Выгнутая вниз стрелка 68"/>
          <p:cNvSpPr/>
          <p:nvPr/>
        </p:nvSpPr>
        <p:spPr>
          <a:xfrm>
            <a:off x="2817930" y="5860020"/>
            <a:ext cx="2834190" cy="43204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07884" name="Object 12"/>
          <p:cNvGraphicFramePr>
            <a:graphicFrameLocks noChangeAspect="1"/>
          </p:cNvGraphicFramePr>
          <p:nvPr/>
        </p:nvGraphicFramePr>
        <p:xfrm>
          <a:off x="4716016" y="1700808"/>
          <a:ext cx="3888432" cy="2748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8" name="Graph" r:id="rId10" imgW="4276800" imgH="3022200" progId="Origin50.Graph">
                  <p:embed/>
                </p:oleObj>
              </mc:Choice>
              <mc:Fallback>
                <p:oleObj name="Graph" r:id="rId10" imgW="4276800" imgH="3022200" progId="Origin50.Grap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700808"/>
                        <a:ext cx="3888432" cy="2748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435975" cy="5545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Problem: we need to discriminate two contributions 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Decay of the NMR signal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proceeds due to static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inhomogeneities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the precession frequency </a:t>
            </a:r>
            <a:r>
              <a:rPr lang="en-US" sz="2000" i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This can be due to external field gradients and local static interactions.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Resulting 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signal decay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 two contributions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the same for all the molecules and thus define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homogeneous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linewidth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last contribution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defines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inhomogeneous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linewidth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solids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usually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Inhomogeneous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linewidth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2916238" y="1907729"/>
            <a:ext cx="4132262" cy="1665287"/>
            <a:chOff x="2018" y="1156"/>
            <a:chExt cx="2603" cy="1049"/>
          </a:xfrm>
        </p:grpSpPr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2426" y="1283"/>
              <a:ext cx="2195" cy="922"/>
              <a:chOff x="2426" y="935"/>
              <a:chExt cx="2195" cy="922"/>
            </a:xfrm>
          </p:grpSpPr>
          <p:sp>
            <p:nvSpPr>
              <p:cNvPr id="22" name="Line 34"/>
              <p:cNvSpPr>
                <a:spLocks noChangeShapeType="1"/>
              </p:cNvSpPr>
              <p:nvPr/>
            </p:nvSpPr>
            <p:spPr bwMode="auto">
              <a:xfrm>
                <a:off x="2426" y="1616"/>
                <a:ext cx="21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35"/>
              <p:cNvSpPr txBox="1">
                <a:spLocks noChangeArrowheads="1"/>
              </p:cNvSpPr>
              <p:nvPr/>
            </p:nvSpPr>
            <p:spPr bwMode="auto">
              <a:xfrm>
                <a:off x="4406" y="1626"/>
                <a:ext cx="215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ru-RU" i="1"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25" name="Freeform 36"/>
              <p:cNvSpPr>
                <a:spLocks/>
              </p:cNvSpPr>
              <p:nvPr/>
            </p:nvSpPr>
            <p:spPr bwMode="auto">
              <a:xfrm>
                <a:off x="2653" y="1154"/>
                <a:ext cx="1724" cy="462"/>
              </a:xfrm>
              <a:custGeom>
                <a:avLst/>
                <a:gdLst/>
                <a:ahLst/>
                <a:cxnLst>
                  <a:cxn ang="0">
                    <a:pos x="0" y="462"/>
                  </a:cxn>
                  <a:cxn ang="0">
                    <a:pos x="318" y="371"/>
                  </a:cxn>
                  <a:cxn ang="0">
                    <a:pos x="408" y="144"/>
                  </a:cxn>
                  <a:cxn ang="0">
                    <a:pos x="681" y="8"/>
                  </a:cxn>
                  <a:cxn ang="0">
                    <a:pos x="953" y="190"/>
                  </a:cxn>
                  <a:cxn ang="0">
                    <a:pos x="1270" y="190"/>
                  </a:cxn>
                  <a:cxn ang="0">
                    <a:pos x="1452" y="416"/>
                  </a:cxn>
                  <a:cxn ang="0">
                    <a:pos x="1724" y="462"/>
                  </a:cxn>
                </a:cxnLst>
                <a:rect l="0" t="0" r="r" b="b"/>
                <a:pathLst>
                  <a:path w="1724" h="462">
                    <a:moveTo>
                      <a:pt x="0" y="462"/>
                    </a:moveTo>
                    <a:cubicBezTo>
                      <a:pt x="125" y="443"/>
                      <a:pt x="250" y="424"/>
                      <a:pt x="318" y="371"/>
                    </a:cubicBezTo>
                    <a:cubicBezTo>
                      <a:pt x="386" y="318"/>
                      <a:pt x="348" y="204"/>
                      <a:pt x="408" y="144"/>
                    </a:cubicBezTo>
                    <a:cubicBezTo>
                      <a:pt x="468" y="84"/>
                      <a:pt x="590" y="0"/>
                      <a:pt x="681" y="8"/>
                    </a:cubicBezTo>
                    <a:cubicBezTo>
                      <a:pt x="772" y="16"/>
                      <a:pt x="855" y="160"/>
                      <a:pt x="953" y="190"/>
                    </a:cubicBezTo>
                    <a:cubicBezTo>
                      <a:pt x="1051" y="220"/>
                      <a:pt x="1187" y="152"/>
                      <a:pt x="1270" y="190"/>
                    </a:cubicBezTo>
                    <a:cubicBezTo>
                      <a:pt x="1353" y="228"/>
                      <a:pt x="1376" y="371"/>
                      <a:pt x="1452" y="416"/>
                    </a:cubicBezTo>
                    <a:cubicBezTo>
                      <a:pt x="1528" y="461"/>
                      <a:pt x="1626" y="461"/>
                      <a:pt x="1724" y="46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3016" y="935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8"/>
              <p:cNvSpPr>
                <a:spLocks noChangeShapeType="1"/>
              </p:cNvSpPr>
              <p:nvPr/>
            </p:nvSpPr>
            <p:spPr bwMode="auto">
              <a:xfrm flipV="1">
                <a:off x="4059" y="935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>
              <a:off x="3016" y="1434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41"/>
            <p:cNvSpPr txBox="1">
              <a:spLocks noChangeArrowheads="1"/>
            </p:cNvSpPr>
            <p:nvPr/>
          </p:nvSpPr>
          <p:spPr bwMode="auto">
            <a:xfrm>
              <a:off x="3433" y="1156"/>
              <a:ext cx="23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  <a:cs typeface="Times New Roman" pitchFamily="18" charset="0"/>
                </a:rPr>
                <a:t>D</a:t>
              </a:r>
              <a:endParaRPr lang="ru-RU" sz="2400"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/>
          </p:nvSpPr>
          <p:spPr bwMode="auto">
            <a:xfrm>
              <a:off x="2018" y="1389"/>
              <a:ext cx="649" cy="407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NMR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spectrum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08902" name="Object 6"/>
          <p:cNvGraphicFramePr>
            <a:graphicFrameLocks noChangeAspect="1"/>
          </p:cNvGraphicFramePr>
          <p:nvPr/>
        </p:nvGraphicFramePr>
        <p:xfrm>
          <a:off x="755576" y="3789040"/>
          <a:ext cx="31686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4" name="Formel" r:id="rId4" imgW="1727200" imgH="431800" progId="Equation.3">
                  <p:embed/>
                </p:oleObj>
              </mc:Choice>
              <mc:Fallback>
                <p:oleObj name="Formel" r:id="rId4" imgW="1727200" imgH="431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89040"/>
                        <a:ext cx="3168650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3" name="Object 7"/>
          <p:cNvGraphicFramePr>
            <a:graphicFrameLocks noChangeAspect="1"/>
          </p:cNvGraphicFramePr>
          <p:nvPr/>
        </p:nvGraphicFramePr>
        <p:xfrm>
          <a:off x="3059832" y="5517232"/>
          <a:ext cx="12239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5" name="Formel" r:id="rId6" imgW="558800" imgH="228600" progId="Equation.3">
                  <p:embed/>
                </p:oleObj>
              </mc:Choice>
              <mc:Fallback>
                <p:oleObj name="Formel" r:id="rId6" imgW="5588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517232"/>
                        <a:ext cx="1223963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4379893" y="3923764"/>
            <a:ext cx="2417650" cy="46166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Reason: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δω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~2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-measurement: spin echo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23850" y="908720"/>
            <a:ext cx="86407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Large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inhomogeneous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linewidth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means very fast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dephasing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spin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However,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dephased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magnetization can be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focused back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by pulses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Explanation: let us divide system into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isochromates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having the same frequency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w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Their offsets are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D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w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At certain time they all have different phases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at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=2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all have the same phase: there is an ‘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echo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’!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The spin echo signal decays with T</a:t>
            </a:r>
            <a:r>
              <a:rPr lang="en-US" sz="2000" kern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0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7" name="Group 120"/>
          <p:cNvGrpSpPr>
            <a:grpSpLocks/>
          </p:cNvGrpSpPr>
          <p:nvPr/>
        </p:nvGrpSpPr>
        <p:grpSpPr bwMode="auto">
          <a:xfrm>
            <a:off x="1619250" y="1629346"/>
            <a:ext cx="4300538" cy="1254125"/>
            <a:chOff x="1020" y="1176"/>
            <a:chExt cx="2709" cy="790"/>
          </a:xfrm>
        </p:grpSpPr>
        <p:sp>
          <p:nvSpPr>
            <p:cNvPr id="28" name="Line 106"/>
            <p:cNvSpPr>
              <a:spLocks noChangeShapeType="1"/>
            </p:cNvSpPr>
            <p:nvPr/>
          </p:nvSpPr>
          <p:spPr bwMode="auto">
            <a:xfrm>
              <a:off x="1020" y="1752"/>
              <a:ext cx="25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107"/>
            <p:cNvSpPr>
              <a:spLocks noChangeArrowheads="1"/>
            </p:cNvSpPr>
            <p:nvPr/>
          </p:nvSpPr>
          <p:spPr bwMode="auto">
            <a:xfrm>
              <a:off x="1156" y="1253"/>
              <a:ext cx="45" cy="49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10"/>
            <p:cNvSpPr>
              <a:spLocks noChangeArrowheads="1"/>
            </p:cNvSpPr>
            <p:nvPr/>
          </p:nvSpPr>
          <p:spPr bwMode="auto">
            <a:xfrm>
              <a:off x="2110" y="1253"/>
              <a:ext cx="90" cy="5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12"/>
            <p:cNvSpPr>
              <a:spLocks/>
            </p:cNvSpPr>
            <p:nvPr/>
          </p:nvSpPr>
          <p:spPr bwMode="auto">
            <a:xfrm>
              <a:off x="2978" y="1389"/>
              <a:ext cx="272" cy="363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91" y="181"/>
                </a:cxn>
                <a:cxn ang="0">
                  <a:pos x="136" y="0"/>
                </a:cxn>
                <a:cxn ang="0">
                  <a:pos x="182" y="181"/>
                </a:cxn>
                <a:cxn ang="0">
                  <a:pos x="272" y="363"/>
                </a:cxn>
              </a:cxnLst>
              <a:rect l="0" t="0" r="r" b="b"/>
              <a:pathLst>
                <a:path w="272" h="363">
                  <a:moveTo>
                    <a:pt x="0" y="363"/>
                  </a:moveTo>
                  <a:cubicBezTo>
                    <a:pt x="34" y="302"/>
                    <a:pt x="68" y="241"/>
                    <a:pt x="91" y="181"/>
                  </a:cubicBezTo>
                  <a:cubicBezTo>
                    <a:pt x="114" y="121"/>
                    <a:pt x="121" y="0"/>
                    <a:pt x="136" y="0"/>
                  </a:cubicBezTo>
                  <a:cubicBezTo>
                    <a:pt x="151" y="0"/>
                    <a:pt x="159" y="121"/>
                    <a:pt x="182" y="181"/>
                  </a:cubicBezTo>
                  <a:cubicBezTo>
                    <a:pt x="205" y="241"/>
                    <a:pt x="238" y="302"/>
                    <a:pt x="272" y="36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13"/>
            <p:cNvSpPr txBox="1">
              <a:spLocks noChangeArrowheads="1"/>
            </p:cNvSpPr>
            <p:nvPr/>
          </p:nvSpPr>
          <p:spPr bwMode="auto">
            <a:xfrm>
              <a:off x="1181" y="1263"/>
              <a:ext cx="30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  <a:cs typeface="Times New Roman" pitchFamily="18" charset="0"/>
                </a:rPr>
                <a:t>p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/2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114"/>
            <p:cNvSpPr txBox="1">
              <a:spLocks noChangeArrowheads="1"/>
            </p:cNvSpPr>
            <p:nvPr/>
          </p:nvSpPr>
          <p:spPr bwMode="auto">
            <a:xfrm>
              <a:off x="2179" y="1253"/>
              <a:ext cx="19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  <a:cs typeface="Times New Roman" pitchFamily="18" charset="0"/>
                </a:rPr>
                <a:t>p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15"/>
            <p:cNvSpPr txBox="1">
              <a:spLocks noChangeArrowheads="1"/>
            </p:cNvSpPr>
            <p:nvPr/>
          </p:nvSpPr>
          <p:spPr bwMode="auto">
            <a:xfrm>
              <a:off x="2921" y="1176"/>
              <a:ext cx="39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echo</a:t>
              </a:r>
              <a:endPara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116"/>
            <p:cNvSpPr txBox="1">
              <a:spLocks noChangeArrowheads="1"/>
            </p:cNvSpPr>
            <p:nvPr/>
          </p:nvSpPr>
          <p:spPr bwMode="auto">
            <a:xfrm>
              <a:off x="1083" y="1734"/>
              <a:ext cx="1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17"/>
            <p:cNvSpPr txBox="1">
              <a:spLocks noChangeArrowheads="1"/>
            </p:cNvSpPr>
            <p:nvPr/>
          </p:nvSpPr>
          <p:spPr bwMode="auto">
            <a:xfrm>
              <a:off x="2048" y="1735"/>
              <a:ext cx="17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Symbol" pitchFamily="18" charset="2"/>
                  <a:cs typeface="Times New Roman" pitchFamily="18" charset="0"/>
                </a:rPr>
                <a:t>t</a:t>
              </a:r>
              <a:endParaRPr lang="ru-RU" i="1"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1" name="Text Box 118"/>
            <p:cNvSpPr txBox="1">
              <a:spLocks noChangeArrowheads="1"/>
            </p:cNvSpPr>
            <p:nvPr/>
          </p:nvSpPr>
          <p:spPr bwMode="auto">
            <a:xfrm>
              <a:off x="2986" y="1734"/>
              <a:ext cx="25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i="1">
                  <a:latin typeface="Symbol" pitchFamily="18" charset="2"/>
                  <a:cs typeface="Times New Roman" pitchFamily="18" charset="0"/>
                </a:rPr>
                <a:t>t</a:t>
              </a:r>
              <a:endParaRPr lang="ru-RU" i="1"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2" name="Text Box 119"/>
            <p:cNvSpPr txBox="1">
              <a:spLocks noChangeArrowheads="1"/>
            </p:cNvSpPr>
            <p:nvPr/>
          </p:nvSpPr>
          <p:spPr bwMode="auto">
            <a:xfrm>
              <a:off x="3573" y="1629"/>
              <a:ext cx="15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170"/>
          <p:cNvGrpSpPr>
            <a:grpSpLocks/>
          </p:cNvGrpSpPr>
          <p:nvPr/>
        </p:nvGrpSpPr>
        <p:grpSpPr bwMode="auto">
          <a:xfrm>
            <a:off x="179388" y="3743995"/>
            <a:ext cx="8210550" cy="1920875"/>
            <a:chOff x="113" y="2564"/>
            <a:chExt cx="5172" cy="1210"/>
          </a:xfrm>
        </p:grpSpPr>
        <p:grpSp>
          <p:nvGrpSpPr>
            <p:cNvPr id="44" name="Group 137"/>
            <p:cNvGrpSpPr>
              <a:grpSpLocks/>
            </p:cNvGrpSpPr>
            <p:nvPr/>
          </p:nvGrpSpPr>
          <p:grpSpPr bwMode="auto">
            <a:xfrm>
              <a:off x="113" y="2564"/>
              <a:ext cx="1180" cy="1203"/>
              <a:chOff x="113" y="2564"/>
              <a:chExt cx="1180" cy="1203"/>
            </a:xfrm>
          </p:grpSpPr>
          <p:sp>
            <p:nvSpPr>
              <p:cNvPr id="83" name="Line 121"/>
              <p:cNvSpPr>
                <a:spLocks noChangeShapeType="1"/>
              </p:cNvSpPr>
              <p:nvPr/>
            </p:nvSpPr>
            <p:spPr bwMode="auto">
              <a:xfrm>
                <a:off x="113" y="3158"/>
                <a:ext cx="1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22"/>
              <p:cNvSpPr>
                <a:spLocks noChangeShapeType="1"/>
              </p:cNvSpPr>
              <p:nvPr/>
            </p:nvSpPr>
            <p:spPr bwMode="auto">
              <a:xfrm rot="5400000">
                <a:off x="82" y="3158"/>
                <a:ext cx="1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Oval 123"/>
              <p:cNvSpPr>
                <a:spLocks noChangeArrowheads="1"/>
              </p:cNvSpPr>
              <p:nvPr/>
            </p:nvSpPr>
            <p:spPr bwMode="auto">
              <a:xfrm>
                <a:off x="309" y="2812"/>
                <a:ext cx="726" cy="69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124"/>
              <p:cNvSpPr>
                <a:spLocks noChangeShapeType="1"/>
              </p:cNvSpPr>
              <p:nvPr/>
            </p:nvSpPr>
            <p:spPr bwMode="auto">
              <a:xfrm>
                <a:off x="668" y="3158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Text Box 125"/>
              <p:cNvSpPr txBox="1">
                <a:spLocks noChangeArrowheads="1"/>
              </p:cNvSpPr>
              <p:nvPr/>
            </p:nvSpPr>
            <p:spPr bwMode="auto">
              <a:xfrm>
                <a:off x="679" y="3534"/>
                <a:ext cx="181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Text Box 126"/>
              <p:cNvSpPr txBox="1">
                <a:spLocks noChangeArrowheads="1"/>
              </p:cNvSpPr>
              <p:nvPr/>
            </p:nvSpPr>
            <p:spPr bwMode="auto">
              <a:xfrm>
                <a:off x="1070" y="2931"/>
                <a:ext cx="181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 Box 127"/>
              <p:cNvSpPr txBox="1">
                <a:spLocks noChangeArrowheads="1"/>
              </p:cNvSpPr>
              <p:nvPr/>
            </p:nvSpPr>
            <p:spPr bwMode="auto">
              <a:xfrm>
                <a:off x="385" y="2564"/>
                <a:ext cx="309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=0</a:t>
                </a: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Box 128"/>
              <p:cNvSpPr txBox="1">
                <a:spLocks noChangeArrowheads="1"/>
              </p:cNvSpPr>
              <p:nvPr/>
            </p:nvSpPr>
            <p:spPr bwMode="auto">
              <a:xfrm>
                <a:off x="703" y="2565"/>
                <a:ext cx="35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>
                    <a:latin typeface="Symbol" pitchFamily="18" charset="2"/>
                    <a:cs typeface="Times New Roman" pitchFamily="18" charset="0"/>
                  </a:rPr>
                  <a:t>j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=0</a:t>
                </a: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5" name="Group 158"/>
            <p:cNvGrpSpPr>
              <a:grpSpLocks/>
            </p:cNvGrpSpPr>
            <p:nvPr/>
          </p:nvGrpSpPr>
          <p:grpSpPr bwMode="auto">
            <a:xfrm>
              <a:off x="1428" y="2568"/>
              <a:ext cx="1180" cy="1202"/>
              <a:chOff x="1428" y="2568"/>
              <a:chExt cx="1180" cy="1202"/>
            </a:xfrm>
          </p:grpSpPr>
          <p:grpSp>
            <p:nvGrpSpPr>
              <p:cNvPr id="69" name="Group 153"/>
              <p:cNvGrpSpPr>
                <a:grpSpLocks/>
              </p:cNvGrpSpPr>
              <p:nvPr/>
            </p:nvGrpSpPr>
            <p:grpSpPr bwMode="auto">
              <a:xfrm>
                <a:off x="1428" y="2568"/>
                <a:ext cx="1180" cy="1202"/>
                <a:chOff x="1428" y="2565"/>
                <a:chExt cx="1180" cy="1202"/>
              </a:xfrm>
            </p:grpSpPr>
            <p:sp>
              <p:nvSpPr>
                <p:cNvPr id="72" name="Line 129"/>
                <p:cNvSpPr>
                  <a:spLocks noChangeShapeType="1"/>
                </p:cNvSpPr>
                <p:nvPr/>
              </p:nvSpPr>
              <p:spPr bwMode="auto">
                <a:xfrm>
                  <a:off x="1428" y="3158"/>
                  <a:ext cx="11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30"/>
                <p:cNvSpPr>
                  <a:spLocks noChangeShapeType="1"/>
                </p:cNvSpPr>
                <p:nvPr/>
              </p:nvSpPr>
              <p:spPr bwMode="auto">
                <a:xfrm rot="5400000">
                  <a:off x="1397" y="3158"/>
                  <a:ext cx="11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Oval 131"/>
                <p:cNvSpPr>
                  <a:spLocks noChangeArrowheads="1"/>
                </p:cNvSpPr>
                <p:nvPr/>
              </p:nvSpPr>
              <p:spPr bwMode="auto">
                <a:xfrm>
                  <a:off x="1624" y="2812"/>
                  <a:ext cx="726" cy="695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132"/>
                <p:cNvSpPr>
                  <a:spLocks noChangeShapeType="1"/>
                </p:cNvSpPr>
                <p:nvPr/>
              </p:nvSpPr>
              <p:spPr bwMode="auto">
                <a:xfrm>
                  <a:off x="1983" y="3158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994" y="3534"/>
                  <a:ext cx="181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i="1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en-US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385" y="2931"/>
                  <a:ext cx="181" cy="2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i="1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en-US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2025" y="2565"/>
                  <a:ext cx="511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i="1">
                      <a:latin typeface="Symbol" pitchFamily="18" charset="2"/>
                      <a:cs typeface="Times New Roman" pitchFamily="18" charset="0"/>
                    </a:rPr>
                    <a:t>j</a:t>
                  </a:r>
                  <a:r>
                    <a:rPr lang="en-US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>
                      <a:latin typeface="Symbol" pitchFamily="18" charset="2"/>
                      <a:cs typeface="Times New Roman" pitchFamily="18" charset="0"/>
                    </a:rPr>
                    <a:t>D</a:t>
                  </a:r>
                  <a:r>
                    <a:rPr lang="en-US" i="1">
                      <a:latin typeface="Symbol" pitchFamily="18" charset="2"/>
                      <a:cs typeface="Times New Roman" pitchFamily="18" charset="0"/>
                    </a:rPr>
                    <a:t>w</a:t>
                  </a:r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973" y="2976"/>
                  <a:ext cx="317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980" y="2886"/>
                  <a:ext cx="220" cy="2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40"/>
                <p:cNvSpPr>
                  <a:spLocks noChangeShapeType="1"/>
                </p:cNvSpPr>
                <p:nvPr/>
              </p:nvSpPr>
              <p:spPr bwMode="auto">
                <a:xfrm>
                  <a:off x="1973" y="3158"/>
                  <a:ext cx="317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41"/>
                <p:cNvSpPr>
                  <a:spLocks noChangeShapeType="1"/>
                </p:cNvSpPr>
                <p:nvPr/>
              </p:nvSpPr>
              <p:spPr bwMode="auto">
                <a:xfrm>
                  <a:off x="1980" y="3158"/>
                  <a:ext cx="220" cy="2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154"/>
              <p:cNvSpPr>
                <a:spLocks noChangeShapeType="1"/>
              </p:cNvSpPr>
              <p:nvPr/>
            </p:nvSpPr>
            <p:spPr bwMode="auto">
              <a:xfrm flipH="1" flipV="1">
                <a:off x="2245" y="2795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55"/>
              <p:cNvSpPr>
                <a:spLocks noChangeShapeType="1"/>
              </p:cNvSpPr>
              <p:nvPr/>
            </p:nvSpPr>
            <p:spPr bwMode="auto">
              <a:xfrm flipH="1">
                <a:off x="2245" y="3340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59"/>
            <p:cNvGrpSpPr>
              <a:grpSpLocks/>
            </p:cNvGrpSpPr>
            <p:nvPr/>
          </p:nvGrpSpPr>
          <p:grpSpPr bwMode="auto">
            <a:xfrm>
              <a:off x="2716" y="2565"/>
              <a:ext cx="1232" cy="1202"/>
              <a:chOff x="2716" y="2565"/>
              <a:chExt cx="1232" cy="1202"/>
            </a:xfrm>
          </p:grpSpPr>
          <p:sp>
            <p:nvSpPr>
              <p:cNvPr id="56" name="Line 142"/>
              <p:cNvSpPr>
                <a:spLocks noChangeShapeType="1"/>
              </p:cNvSpPr>
              <p:nvPr/>
            </p:nvSpPr>
            <p:spPr bwMode="auto">
              <a:xfrm>
                <a:off x="2744" y="3158"/>
                <a:ext cx="1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43"/>
              <p:cNvSpPr>
                <a:spLocks noChangeShapeType="1"/>
              </p:cNvSpPr>
              <p:nvPr/>
            </p:nvSpPr>
            <p:spPr bwMode="auto">
              <a:xfrm rot="5400000">
                <a:off x="2713" y="3158"/>
                <a:ext cx="1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144"/>
              <p:cNvSpPr>
                <a:spLocks noChangeArrowheads="1"/>
              </p:cNvSpPr>
              <p:nvPr/>
            </p:nvSpPr>
            <p:spPr bwMode="auto">
              <a:xfrm>
                <a:off x="2940" y="2812"/>
                <a:ext cx="726" cy="69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145"/>
              <p:cNvSpPr>
                <a:spLocks noChangeShapeType="1"/>
              </p:cNvSpPr>
              <p:nvPr/>
            </p:nvSpPr>
            <p:spPr bwMode="auto">
              <a:xfrm flipH="1">
                <a:off x="2935" y="3158"/>
                <a:ext cx="3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 Box 146"/>
              <p:cNvSpPr txBox="1">
                <a:spLocks noChangeArrowheads="1"/>
              </p:cNvSpPr>
              <p:nvPr/>
            </p:nvSpPr>
            <p:spPr bwMode="auto">
              <a:xfrm>
                <a:off x="3310" y="3534"/>
                <a:ext cx="181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147"/>
              <p:cNvSpPr txBox="1">
                <a:spLocks noChangeArrowheads="1"/>
              </p:cNvSpPr>
              <p:nvPr/>
            </p:nvSpPr>
            <p:spPr bwMode="auto">
              <a:xfrm>
                <a:off x="3701" y="2931"/>
                <a:ext cx="181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148"/>
              <p:cNvSpPr txBox="1">
                <a:spLocks noChangeArrowheads="1"/>
              </p:cNvSpPr>
              <p:nvPr/>
            </p:nvSpPr>
            <p:spPr bwMode="auto">
              <a:xfrm>
                <a:off x="2716" y="2565"/>
                <a:ext cx="123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>
                    <a:latin typeface="Symbol" pitchFamily="18" charset="2"/>
                    <a:cs typeface="Times New Roman" pitchFamily="18" charset="0"/>
                  </a:rPr>
                  <a:t>j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i="1">
                    <a:latin typeface="Symbol" pitchFamily="18" charset="2"/>
                    <a:cs typeface="Times New Roman" pitchFamily="18" charset="0"/>
                  </a:rPr>
                  <a:t>p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>
                    <a:latin typeface="Symbol" pitchFamily="18" charset="2"/>
                    <a:cs typeface="Times New Roman" pitchFamily="18" charset="0"/>
                  </a:rPr>
                  <a:t>D</a:t>
                </a:r>
                <a:r>
                  <a:rPr lang="en-US" i="1">
                    <a:latin typeface="Symbol" pitchFamily="18" charset="2"/>
                    <a:cs typeface="Times New Roman" pitchFamily="18" charset="0"/>
                  </a:rPr>
                  <a:t>wt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>
                    <a:latin typeface="Symbol" pitchFamily="18" charset="2"/>
                    <a:cs typeface="Times New Roman" pitchFamily="18" charset="0"/>
                  </a:rPr>
                  <a:t>D</a:t>
                </a:r>
                <a:r>
                  <a:rPr lang="en-US" i="1">
                    <a:latin typeface="Symbol" pitchFamily="18" charset="2"/>
                    <a:cs typeface="Times New Roman" pitchFamily="18" charset="0"/>
                  </a:rPr>
                  <a:t>w</a:t>
                </a:r>
                <a:r>
                  <a:rPr lang="en-US">
                    <a:latin typeface="Symbol" pitchFamily="18" charset="2"/>
                    <a:cs typeface="Times New Roman" pitchFamily="18" charset="0"/>
                  </a:rPr>
                  <a:t>(</a:t>
                </a:r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/>
                  <a:t>–</a:t>
                </a:r>
                <a:r>
                  <a:rPr lang="en-US" i="1">
                    <a:latin typeface="Symbol" pitchFamily="18" charset="2"/>
                    <a:cs typeface="Times New Roman" pitchFamily="18" charset="0"/>
                  </a:rPr>
                  <a:t>t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149"/>
              <p:cNvSpPr>
                <a:spLocks noChangeShapeType="1"/>
              </p:cNvSpPr>
              <p:nvPr/>
            </p:nvSpPr>
            <p:spPr bwMode="auto">
              <a:xfrm flipH="1" flipV="1">
                <a:off x="2978" y="2976"/>
                <a:ext cx="317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50"/>
              <p:cNvSpPr>
                <a:spLocks noChangeShapeType="1"/>
              </p:cNvSpPr>
              <p:nvPr/>
            </p:nvSpPr>
            <p:spPr bwMode="auto">
              <a:xfrm flipH="1" flipV="1">
                <a:off x="3068" y="2886"/>
                <a:ext cx="22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51"/>
              <p:cNvSpPr>
                <a:spLocks noChangeShapeType="1"/>
              </p:cNvSpPr>
              <p:nvPr/>
            </p:nvSpPr>
            <p:spPr bwMode="auto">
              <a:xfrm flipH="1">
                <a:off x="2971" y="3158"/>
                <a:ext cx="317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52"/>
              <p:cNvSpPr>
                <a:spLocks noChangeShapeType="1"/>
              </p:cNvSpPr>
              <p:nvPr/>
            </p:nvSpPr>
            <p:spPr bwMode="auto">
              <a:xfrm flipH="1">
                <a:off x="3068" y="3158"/>
                <a:ext cx="22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56"/>
              <p:cNvSpPr>
                <a:spLocks noChangeShapeType="1"/>
              </p:cNvSpPr>
              <p:nvPr/>
            </p:nvSpPr>
            <p:spPr bwMode="auto">
              <a:xfrm flipH="1">
                <a:off x="2880" y="2841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57"/>
              <p:cNvSpPr>
                <a:spLocks noChangeShapeType="1"/>
              </p:cNvSpPr>
              <p:nvPr/>
            </p:nvSpPr>
            <p:spPr bwMode="auto">
              <a:xfrm flipH="1" flipV="1">
                <a:off x="2880" y="3294"/>
                <a:ext cx="13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69"/>
            <p:cNvGrpSpPr>
              <a:grpSpLocks/>
            </p:cNvGrpSpPr>
            <p:nvPr/>
          </p:nvGrpSpPr>
          <p:grpSpPr bwMode="auto">
            <a:xfrm>
              <a:off x="4105" y="2568"/>
              <a:ext cx="1180" cy="1206"/>
              <a:chOff x="4105" y="2565"/>
              <a:chExt cx="1180" cy="1206"/>
            </a:xfrm>
          </p:grpSpPr>
          <p:sp>
            <p:nvSpPr>
              <p:cNvPr id="48" name="Line 161"/>
              <p:cNvSpPr>
                <a:spLocks noChangeShapeType="1"/>
              </p:cNvSpPr>
              <p:nvPr/>
            </p:nvSpPr>
            <p:spPr bwMode="auto">
              <a:xfrm>
                <a:off x="4105" y="3162"/>
                <a:ext cx="1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62"/>
              <p:cNvSpPr>
                <a:spLocks noChangeShapeType="1"/>
              </p:cNvSpPr>
              <p:nvPr/>
            </p:nvSpPr>
            <p:spPr bwMode="auto">
              <a:xfrm rot="5400000">
                <a:off x="4074" y="3162"/>
                <a:ext cx="11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Oval 163"/>
              <p:cNvSpPr>
                <a:spLocks noChangeArrowheads="1"/>
              </p:cNvSpPr>
              <p:nvPr/>
            </p:nvSpPr>
            <p:spPr bwMode="auto">
              <a:xfrm>
                <a:off x="4301" y="2816"/>
                <a:ext cx="726" cy="695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64"/>
              <p:cNvSpPr>
                <a:spLocks noChangeShapeType="1"/>
              </p:cNvSpPr>
              <p:nvPr/>
            </p:nvSpPr>
            <p:spPr bwMode="auto">
              <a:xfrm flipH="1">
                <a:off x="4300" y="3162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165"/>
              <p:cNvSpPr txBox="1">
                <a:spLocks noChangeArrowheads="1"/>
              </p:cNvSpPr>
              <p:nvPr/>
            </p:nvSpPr>
            <p:spPr bwMode="auto">
              <a:xfrm>
                <a:off x="4671" y="3538"/>
                <a:ext cx="181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166"/>
              <p:cNvSpPr txBox="1">
                <a:spLocks noChangeArrowheads="1"/>
              </p:cNvSpPr>
              <p:nvPr/>
            </p:nvSpPr>
            <p:spPr bwMode="auto">
              <a:xfrm>
                <a:off x="5062" y="2935"/>
                <a:ext cx="181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 Box 167"/>
              <p:cNvSpPr txBox="1">
                <a:spLocks noChangeArrowheads="1"/>
              </p:cNvSpPr>
              <p:nvPr/>
            </p:nvSpPr>
            <p:spPr bwMode="auto">
              <a:xfrm>
                <a:off x="4286" y="2565"/>
                <a:ext cx="37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=2</a:t>
                </a:r>
                <a:r>
                  <a:rPr lang="en-US" i="1">
                    <a:latin typeface="Symbol" pitchFamily="18" charset="2"/>
                    <a:cs typeface="Times New Roman" pitchFamily="18" charset="0"/>
                  </a:rPr>
                  <a:t>t</a:t>
                </a:r>
                <a:endParaRPr lang="ru-RU" i="1"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55" name="Text Box 168"/>
              <p:cNvSpPr txBox="1">
                <a:spLocks noChangeArrowheads="1"/>
              </p:cNvSpPr>
              <p:nvPr/>
            </p:nvSpPr>
            <p:spPr bwMode="auto">
              <a:xfrm>
                <a:off x="4695" y="2569"/>
                <a:ext cx="363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>
                    <a:latin typeface="Symbol" pitchFamily="18" charset="2"/>
                    <a:cs typeface="Times New Roman" pitchFamily="18" charset="0"/>
                  </a:rPr>
                  <a:t>j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>
                    <a:latin typeface="Symbol" pitchFamily="18" charset="2"/>
                    <a:cs typeface="Times New Roman" pitchFamily="18" charset="0"/>
                  </a:rPr>
                  <a:t>p</a:t>
                </a:r>
                <a:endParaRPr lang="ru-RU">
                  <a:latin typeface="Symbol" pitchFamily="18" charset="2"/>
                  <a:cs typeface="Times New Roman" pitchFamily="18" charset="0"/>
                </a:endParaRPr>
              </a:p>
            </p:txBody>
          </p:sp>
        </p:grpSp>
      </p:grpSp>
      <p:sp>
        <p:nvSpPr>
          <p:cNvPr id="96" name="Прямоугольник 95"/>
          <p:cNvSpPr/>
          <p:nvPr/>
        </p:nvSpPr>
        <p:spPr>
          <a:xfrm>
            <a:off x="5652120" y="1845370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pulse sequence </a:t>
            </a:r>
            <a:r>
              <a:rPr lang="en-US" i="1" kern="0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kern="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i="1" kern="0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t </a:t>
            </a:r>
            <a:r>
              <a:rPr lang="en-US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kern="0" dirty="0" err="1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i="1" kern="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33413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-measurement: 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nversion-recovery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507413" cy="568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Determination of 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often quite important as well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Standard method is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inversion-recovery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First we turn the spin(s) by pulse (usually 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/2 or 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and then look how system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goes back to equilibrium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(recovers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-magnetization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If the pulse is a 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-pulse magnetization will be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inverted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(maximal variation of m-n) and then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recovered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Equation for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as follows: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kinetic trace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-dependence) gives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-time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detect magnetization at time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/2-pulse is applied,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sequence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then </a:t>
            </a:r>
            <a:r>
              <a:rPr lang="en-US" sz="2000" i="1" dirty="0" err="1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(variable) - </a:t>
            </a:r>
            <a:r>
              <a:rPr lang="en-US" sz="2000" i="1" dirty="0" err="1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/2 - measurement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echo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detection as well,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pulse sequence is then </a:t>
            </a:r>
            <a:r>
              <a:rPr lang="en-US" sz="2000" i="1" dirty="0" err="1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(variable) - </a:t>
            </a:r>
            <a:r>
              <a:rPr lang="en-US" sz="2000" i="1" dirty="0" err="1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/2 - 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measurement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sequence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should be repeated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different delays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graphicFrame>
        <p:nvGraphicFramePr>
          <p:cNvPr id="18516" name="Object 84"/>
          <p:cNvGraphicFramePr>
            <a:graphicFrameLocks noChangeAspect="1"/>
          </p:cNvGraphicFramePr>
          <p:nvPr/>
        </p:nvGraphicFramePr>
        <p:xfrm>
          <a:off x="4067175" y="2700338"/>
          <a:ext cx="43926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0" name="Формула" r:id="rId3" imgW="2336760" imgH="241200" progId="Equation.3">
                  <p:embed/>
                </p:oleObj>
              </mc:Choice>
              <mc:Fallback>
                <p:oleObj name="Формула" r:id="rId3" imgW="23367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00338"/>
                        <a:ext cx="439261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250825" y="2636838"/>
            <a:ext cx="4113213" cy="1944687"/>
            <a:chOff x="516" y="1661"/>
            <a:chExt cx="2591" cy="1225"/>
          </a:xfrm>
        </p:grpSpPr>
        <p:sp>
          <p:nvSpPr>
            <p:cNvPr id="18518" name="Line 86"/>
            <p:cNvSpPr>
              <a:spLocks noChangeShapeType="1"/>
            </p:cNvSpPr>
            <p:nvPr/>
          </p:nvSpPr>
          <p:spPr bwMode="auto">
            <a:xfrm flipV="1">
              <a:off x="793" y="1661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Line 87"/>
            <p:cNvSpPr>
              <a:spLocks noChangeShapeType="1"/>
            </p:cNvSpPr>
            <p:nvPr/>
          </p:nvSpPr>
          <p:spPr bwMode="auto">
            <a:xfrm>
              <a:off x="794" y="2296"/>
              <a:ext cx="2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Line 88"/>
            <p:cNvSpPr>
              <a:spLocks noChangeShapeType="1"/>
            </p:cNvSpPr>
            <p:nvPr/>
          </p:nvSpPr>
          <p:spPr bwMode="auto">
            <a:xfrm>
              <a:off x="748" y="1888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Line 89"/>
            <p:cNvSpPr>
              <a:spLocks noChangeShapeType="1"/>
            </p:cNvSpPr>
            <p:nvPr/>
          </p:nvSpPr>
          <p:spPr bwMode="auto">
            <a:xfrm>
              <a:off x="748" y="2704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Text Box 92"/>
            <p:cNvSpPr txBox="1">
              <a:spLocks noChangeArrowheads="1"/>
            </p:cNvSpPr>
            <p:nvPr/>
          </p:nvSpPr>
          <p:spPr bwMode="auto">
            <a:xfrm>
              <a:off x="595" y="1765"/>
              <a:ext cx="1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25" name="Text Box 93"/>
            <p:cNvSpPr txBox="1">
              <a:spLocks noChangeArrowheads="1"/>
            </p:cNvSpPr>
            <p:nvPr/>
          </p:nvSpPr>
          <p:spPr bwMode="auto">
            <a:xfrm>
              <a:off x="516" y="2568"/>
              <a:ext cx="2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Times New Roman" pitchFamily="18" charset="0"/>
                  <a:cs typeface="Times New Roman" pitchFamily="18" charset="0"/>
                </a:rPr>
                <a:t>–1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26" name="Oval 94"/>
            <p:cNvSpPr>
              <a:spLocks noChangeArrowheads="1"/>
            </p:cNvSpPr>
            <p:nvPr/>
          </p:nvSpPr>
          <p:spPr bwMode="auto">
            <a:xfrm>
              <a:off x="799" y="268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Oval 95"/>
            <p:cNvSpPr>
              <a:spLocks noChangeArrowheads="1"/>
            </p:cNvSpPr>
            <p:nvPr/>
          </p:nvSpPr>
          <p:spPr bwMode="auto">
            <a:xfrm>
              <a:off x="869" y="256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Oval 96"/>
            <p:cNvSpPr>
              <a:spLocks noChangeArrowheads="1"/>
            </p:cNvSpPr>
            <p:nvPr/>
          </p:nvSpPr>
          <p:spPr bwMode="auto">
            <a:xfrm>
              <a:off x="939" y="245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Oval 97"/>
            <p:cNvSpPr>
              <a:spLocks noChangeArrowheads="1"/>
            </p:cNvSpPr>
            <p:nvPr/>
          </p:nvSpPr>
          <p:spPr bwMode="auto">
            <a:xfrm>
              <a:off x="1018" y="2347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Oval 98"/>
            <p:cNvSpPr>
              <a:spLocks noChangeArrowheads="1"/>
            </p:cNvSpPr>
            <p:nvPr/>
          </p:nvSpPr>
          <p:spPr bwMode="auto">
            <a:xfrm>
              <a:off x="1110" y="2263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Oval 99"/>
            <p:cNvSpPr>
              <a:spLocks noChangeArrowheads="1"/>
            </p:cNvSpPr>
            <p:nvPr/>
          </p:nvSpPr>
          <p:spPr bwMode="auto">
            <a:xfrm>
              <a:off x="1231" y="218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Oval 100"/>
            <p:cNvSpPr>
              <a:spLocks noChangeArrowheads="1"/>
            </p:cNvSpPr>
            <p:nvPr/>
          </p:nvSpPr>
          <p:spPr bwMode="auto">
            <a:xfrm>
              <a:off x="1367" y="2109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3" name="Oval 101"/>
            <p:cNvSpPr>
              <a:spLocks noChangeArrowheads="1"/>
            </p:cNvSpPr>
            <p:nvPr/>
          </p:nvSpPr>
          <p:spPr bwMode="auto">
            <a:xfrm>
              <a:off x="1509" y="2055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" name="Oval 102"/>
            <p:cNvSpPr>
              <a:spLocks noChangeArrowheads="1"/>
            </p:cNvSpPr>
            <p:nvPr/>
          </p:nvSpPr>
          <p:spPr bwMode="auto">
            <a:xfrm>
              <a:off x="1645" y="202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" name="Oval 103"/>
            <p:cNvSpPr>
              <a:spLocks noChangeArrowheads="1"/>
            </p:cNvSpPr>
            <p:nvPr/>
          </p:nvSpPr>
          <p:spPr bwMode="auto">
            <a:xfrm>
              <a:off x="1781" y="198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" name="Oval 104"/>
            <p:cNvSpPr>
              <a:spLocks noChangeArrowheads="1"/>
            </p:cNvSpPr>
            <p:nvPr/>
          </p:nvSpPr>
          <p:spPr bwMode="auto">
            <a:xfrm>
              <a:off x="1917" y="197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" name="Oval 105"/>
            <p:cNvSpPr>
              <a:spLocks noChangeArrowheads="1"/>
            </p:cNvSpPr>
            <p:nvPr/>
          </p:nvSpPr>
          <p:spPr bwMode="auto">
            <a:xfrm>
              <a:off x="2056" y="1946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Oval 106"/>
            <p:cNvSpPr>
              <a:spLocks noChangeArrowheads="1"/>
            </p:cNvSpPr>
            <p:nvPr/>
          </p:nvSpPr>
          <p:spPr bwMode="auto">
            <a:xfrm>
              <a:off x="2198" y="1921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" name="Oval 107"/>
            <p:cNvSpPr>
              <a:spLocks noChangeArrowheads="1"/>
            </p:cNvSpPr>
            <p:nvPr/>
          </p:nvSpPr>
          <p:spPr bwMode="auto">
            <a:xfrm>
              <a:off x="2334" y="1903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" name="Oval 108"/>
            <p:cNvSpPr>
              <a:spLocks noChangeArrowheads="1"/>
            </p:cNvSpPr>
            <p:nvPr/>
          </p:nvSpPr>
          <p:spPr bwMode="auto">
            <a:xfrm>
              <a:off x="2470" y="1897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" name="Oval 109"/>
            <p:cNvSpPr>
              <a:spLocks noChangeArrowheads="1"/>
            </p:cNvSpPr>
            <p:nvPr/>
          </p:nvSpPr>
          <p:spPr bwMode="auto">
            <a:xfrm>
              <a:off x="2606" y="1891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" name="Text Box 110"/>
            <p:cNvSpPr txBox="1">
              <a:spLocks noChangeArrowheads="1"/>
            </p:cNvSpPr>
            <p:nvPr/>
          </p:nvSpPr>
          <p:spPr bwMode="auto">
            <a:xfrm>
              <a:off x="2935" y="2085"/>
              <a:ext cx="15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016"/>
            <a:ext cx="8435975" cy="5545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1D-NMR experiment (simplest case)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 is it not enough?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1D-NMR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11" name="Rectangle 184"/>
          <p:cNvSpPr>
            <a:spLocks noChangeArrowheads="1"/>
          </p:cNvSpPr>
          <p:nvPr/>
        </p:nvSpPr>
        <p:spPr bwMode="auto">
          <a:xfrm>
            <a:off x="4644008" y="1772816"/>
            <a:ext cx="2880320" cy="85077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3"/>
          <p:cNvSpPr>
            <a:spLocks/>
          </p:cNvSpPr>
          <p:nvPr/>
        </p:nvSpPr>
        <p:spPr bwMode="auto">
          <a:xfrm>
            <a:off x="2618258" y="1599828"/>
            <a:ext cx="63500" cy="704850"/>
          </a:xfrm>
          <a:custGeom>
            <a:avLst/>
            <a:gdLst>
              <a:gd name="T0" fmla="*/ 0 w 90"/>
              <a:gd name="T1" fmla="*/ 2147483647 h 887"/>
              <a:gd name="T2" fmla="*/ 0 w 90"/>
              <a:gd name="T3" fmla="*/ 0 h 887"/>
              <a:gd name="T4" fmla="*/ 2147483647 w 90"/>
              <a:gd name="T5" fmla="*/ 0 h 887"/>
              <a:gd name="T6" fmla="*/ 2147483647 w 90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887"/>
              <a:gd name="T14" fmla="*/ 90 w 90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887">
                <a:moveTo>
                  <a:pt x="0" y="887"/>
                </a:moveTo>
                <a:lnTo>
                  <a:pt x="0" y="0"/>
                </a:lnTo>
                <a:lnTo>
                  <a:pt x="90" y="0"/>
                </a:lnTo>
                <a:lnTo>
                  <a:pt x="90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4"/>
          <p:cNvSpPr>
            <a:spLocks/>
          </p:cNvSpPr>
          <p:nvPr/>
        </p:nvSpPr>
        <p:spPr bwMode="auto">
          <a:xfrm>
            <a:off x="2689971" y="1529978"/>
            <a:ext cx="381000" cy="841375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1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3"/>
                </a:lnTo>
                <a:lnTo>
                  <a:pt x="32" y="843"/>
                </a:lnTo>
                <a:lnTo>
                  <a:pt x="34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1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49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4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7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4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2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9"/>
                </a:lnTo>
                <a:lnTo>
                  <a:pt x="137" y="566"/>
                </a:lnTo>
                <a:lnTo>
                  <a:pt x="138" y="529"/>
                </a:lnTo>
                <a:lnTo>
                  <a:pt x="140" y="508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8"/>
                </a:lnTo>
                <a:lnTo>
                  <a:pt x="155" y="529"/>
                </a:lnTo>
                <a:lnTo>
                  <a:pt x="158" y="553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3"/>
                </a:lnTo>
                <a:lnTo>
                  <a:pt x="173" y="529"/>
                </a:lnTo>
                <a:lnTo>
                  <a:pt x="175" y="518"/>
                </a:lnTo>
                <a:lnTo>
                  <a:pt x="176" y="508"/>
                </a:lnTo>
                <a:lnTo>
                  <a:pt x="178" y="500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5" y="500"/>
                </a:lnTo>
                <a:lnTo>
                  <a:pt x="187" y="508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3" y="553"/>
                </a:lnTo>
                <a:lnTo>
                  <a:pt x="196" y="561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1"/>
                </a:lnTo>
                <a:lnTo>
                  <a:pt x="204" y="553"/>
                </a:lnTo>
                <a:lnTo>
                  <a:pt x="206" y="543"/>
                </a:lnTo>
                <a:lnTo>
                  <a:pt x="207" y="529"/>
                </a:lnTo>
                <a:lnTo>
                  <a:pt x="208" y="523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3"/>
                </a:lnTo>
                <a:lnTo>
                  <a:pt x="225" y="529"/>
                </a:lnTo>
                <a:lnTo>
                  <a:pt x="226" y="538"/>
                </a:lnTo>
                <a:lnTo>
                  <a:pt x="228" y="543"/>
                </a:lnTo>
                <a:lnTo>
                  <a:pt x="230" y="546"/>
                </a:lnTo>
                <a:lnTo>
                  <a:pt x="231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8" y="543"/>
                </a:lnTo>
                <a:lnTo>
                  <a:pt x="240" y="538"/>
                </a:lnTo>
                <a:lnTo>
                  <a:pt x="242" y="529"/>
                </a:lnTo>
                <a:lnTo>
                  <a:pt x="243" y="526"/>
                </a:lnTo>
                <a:lnTo>
                  <a:pt x="245" y="523"/>
                </a:lnTo>
                <a:lnTo>
                  <a:pt x="246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3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8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1835696" y="2306267"/>
            <a:ext cx="839986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Rectangle 178"/>
          <p:cNvSpPr>
            <a:spLocks noChangeArrowheads="1"/>
          </p:cNvSpPr>
          <p:nvPr/>
        </p:nvSpPr>
        <p:spPr bwMode="auto">
          <a:xfrm>
            <a:off x="1259632" y="2414216"/>
            <a:ext cx="22749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preparation - detection</a:t>
            </a:r>
          </a:p>
        </p:txBody>
      </p:sp>
      <p:sp>
        <p:nvSpPr>
          <p:cNvPr id="19" name="Text Box 180"/>
          <p:cNvSpPr txBox="1">
            <a:spLocks noChangeArrowheads="1"/>
          </p:cNvSpPr>
          <p:nvPr/>
        </p:nvSpPr>
        <p:spPr bwMode="auto">
          <a:xfrm>
            <a:off x="4644008" y="2123564"/>
            <a:ext cx="5309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81"/>
          <p:cNvSpPr txBox="1">
            <a:spLocks noChangeArrowheads="1"/>
          </p:cNvSpPr>
          <p:nvPr/>
        </p:nvSpPr>
        <p:spPr bwMode="auto">
          <a:xfrm>
            <a:off x="5721573" y="1861518"/>
            <a:ext cx="4539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>
                <a:latin typeface="Times New Roman" pitchFamily="18" charset="0"/>
                <a:cs typeface="Times New Roman" pitchFamily="18" charset="0"/>
              </a:rPr>
              <a:t>FT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6906851" y="2123564"/>
            <a:ext cx="6174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83"/>
          <p:cNvSpPr>
            <a:spLocks noChangeShapeType="1"/>
          </p:cNvSpPr>
          <p:nvPr/>
        </p:nvSpPr>
        <p:spPr bwMode="auto">
          <a:xfrm>
            <a:off x="5280248" y="2348880"/>
            <a:ext cx="152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534" descr="1D"/>
          <p:cNvPicPr>
            <a:picLocks noChangeAspect="1" noChangeArrowheads="1"/>
          </p:cNvPicPr>
          <p:nvPr/>
        </p:nvPicPr>
        <p:blipFill>
          <a:blip r:embed="rId3" cstate="print">
            <a:lum bright="-100000" contrast="100000"/>
          </a:blip>
          <a:srcRect/>
          <a:stretch>
            <a:fillRect/>
          </a:stretch>
        </p:blipFill>
        <p:spPr bwMode="auto">
          <a:xfrm>
            <a:off x="3278856" y="2895390"/>
            <a:ext cx="5109568" cy="3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827584" y="360785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large proteins it is really hard to assign NMR signals and to obtain information from the spectra!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 many peaks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Spectrum is a mess!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5352462" y="3771430"/>
            <a:ext cx="1368152" cy="13940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2D-NMR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26" name="Rectangle 186"/>
          <p:cNvSpPr>
            <a:spLocks noChangeArrowheads="1"/>
          </p:cNvSpPr>
          <p:nvPr/>
        </p:nvSpPr>
        <p:spPr bwMode="auto">
          <a:xfrm>
            <a:off x="3048000" y="1878484"/>
            <a:ext cx="5029200" cy="1066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717116" y="2044979"/>
            <a:ext cx="173637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2D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FT-NMR</a:t>
            </a:r>
          </a:p>
          <a:p>
            <a:pPr algn="ctr" defTabSz="762000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implementation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77"/>
          <p:cNvSpPr>
            <a:spLocks noChangeArrowheads="1"/>
          </p:cNvSpPr>
          <p:nvPr/>
        </p:nvSpPr>
        <p:spPr bwMode="auto">
          <a:xfrm>
            <a:off x="1930747" y="5440388"/>
            <a:ext cx="616964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l" defTabSz="762000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Preparation </a:t>
            </a:r>
            <a:r>
              <a:rPr lang="de-DE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evolution </a:t>
            </a:r>
            <a:r>
              <a:rPr lang="de-DE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DE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mixing </a:t>
            </a:r>
            <a:r>
              <a:rPr lang="de-DE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detection</a:t>
            </a:r>
          </a:p>
          <a:p>
            <a:pPr algn="l" defTabSz="7620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3521075" y="3723159"/>
            <a:ext cx="79375" cy="1455738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2147483647 w 76"/>
              <a:gd name="T5" fmla="*/ 0 h 887"/>
              <a:gd name="T6" fmla="*/ 2147483647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6732588" y="3631084"/>
            <a:ext cx="820737" cy="1741488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2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2"/>
                </a:lnTo>
                <a:lnTo>
                  <a:pt x="32" y="843"/>
                </a:lnTo>
                <a:lnTo>
                  <a:pt x="35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2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50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5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8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5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3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8"/>
                </a:lnTo>
                <a:lnTo>
                  <a:pt x="137" y="566"/>
                </a:lnTo>
                <a:lnTo>
                  <a:pt x="138" y="529"/>
                </a:lnTo>
                <a:lnTo>
                  <a:pt x="141" y="507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7"/>
                </a:lnTo>
                <a:lnTo>
                  <a:pt x="156" y="529"/>
                </a:lnTo>
                <a:lnTo>
                  <a:pt x="158" y="552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2"/>
                </a:lnTo>
                <a:lnTo>
                  <a:pt x="173" y="529"/>
                </a:lnTo>
                <a:lnTo>
                  <a:pt x="175" y="518"/>
                </a:lnTo>
                <a:lnTo>
                  <a:pt x="176" y="507"/>
                </a:lnTo>
                <a:lnTo>
                  <a:pt x="179" y="499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6" y="499"/>
                </a:lnTo>
                <a:lnTo>
                  <a:pt x="187" y="507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4" y="552"/>
                </a:lnTo>
                <a:lnTo>
                  <a:pt x="196" y="560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0"/>
                </a:lnTo>
                <a:lnTo>
                  <a:pt x="204" y="552"/>
                </a:lnTo>
                <a:lnTo>
                  <a:pt x="206" y="543"/>
                </a:lnTo>
                <a:lnTo>
                  <a:pt x="207" y="529"/>
                </a:lnTo>
                <a:lnTo>
                  <a:pt x="209" y="522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2"/>
                </a:lnTo>
                <a:lnTo>
                  <a:pt x="225" y="529"/>
                </a:lnTo>
                <a:lnTo>
                  <a:pt x="226" y="537"/>
                </a:lnTo>
                <a:lnTo>
                  <a:pt x="228" y="543"/>
                </a:lnTo>
                <a:lnTo>
                  <a:pt x="230" y="546"/>
                </a:lnTo>
                <a:lnTo>
                  <a:pt x="232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9" y="543"/>
                </a:lnTo>
                <a:lnTo>
                  <a:pt x="240" y="537"/>
                </a:lnTo>
                <a:lnTo>
                  <a:pt x="242" y="529"/>
                </a:lnTo>
                <a:lnTo>
                  <a:pt x="243" y="526"/>
                </a:lnTo>
                <a:lnTo>
                  <a:pt x="245" y="522"/>
                </a:lnTo>
                <a:lnTo>
                  <a:pt x="247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2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7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74"/>
          <p:cNvSpPr>
            <a:spLocks noChangeShapeType="1"/>
          </p:cNvSpPr>
          <p:nvPr/>
        </p:nvSpPr>
        <p:spPr bwMode="auto">
          <a:xfrm flipH="1">
            <a:off x="1524000" y="5175722"/>
            <a:ext cx="5260975" cy="31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75"/>
          <p:cNvSpPr>
            <a:spLocks noChangeArrowheads="1"/>
          </p:cNvSpPr>
          <p:nvPr/>
        </p:nvSpPr>
        <p:spPr bwMode="auto">
          <a:xfrm>
            <a:off x="4283968" y="4158706"/>
            <a:ext cx="42545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76"/>
          <p:cNvSpPr>
            <a:spLocks noChangeArrowheads="1"/>
          </p:cNvSpPr>
          <p:nvPr/>
        </p:nvSpPr>
        <p:spPr bwMode="auto">
          <a:xfrm>
            <a:off x="5940152" y="4212828"/>
            <a:ext cx="484188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="1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4" name="Rectangle 180"/>
          <p:cNvSpPr>
            <a:spLocks noChangeArrowheads="1"/>
          </p:cNvSpPr>
          <p:nvPr/>
        </p:nvSpPr>
        <p:spPr bwMode="auto">
          <a:xfrm>
            <a:off x="7020272" y="3673489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3200400" y="2259484"/>
            <a:ext cx="806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e-DE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83"/>
          <p:cNvSpPr txBox="1">
            <a:spLocks noChangeArrowheads="1"/>
          </p:cNvSpPr>
          <p:nvPr/>
        </p:nvSpPr>
        <p:spPr bwMode="auto">
          <a:xfrm>
            <a:off x="4787900" y="2013422"/>
            <a:ext cx="99257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de-DE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>
                <a:latin typeface="Times New Roman" pitchFamily="18" charset="0"/>
                <a:cs typeface="Times New Roman" pitchFamily="18" charset="0"/>
              </a:rPr>
              <a:t>, FT</a:t>
            </a:r>
            <a:r>
              <a:rPr lang="de-DE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84"/>
          <p:cNvSpPr txBox="1">
            <a:spLocks noChangeArrowheads="1"/>
          </p:cNvSpPr>
          <p:nvPr/>
        </p:nvSpPr>
        <p:spPr bwMode="auto">
          <a:xfrm>
            <a:off x="6642100" y="2259484"/>
            <a:ext cx="99257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185"/>
          <p:cNvSpPr>
            <a:spLocks noChangeShapeType="1"/>
          </p:cNvSpPr>
          <p:nvPr/>
        </p:nvSpPr>
        <p:spPr bwMode="auto">
          <a:xfrm>
            <a:off x="4724400" y="2488084"/>
            <a:ext cx="152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189"/>
          <p:cNvSpPr>
            <a:spLocks noChangeArrowheads="1"/>
          </p:cNvSpPr>
          <p:nvPr/>
        </p:nvSpPr>
        <p:spPr bwMode="auto">
          <a:xfrm>
            <a:off x="4191000" y="418251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190"/>
          <p:cNvSpPr>
            <a:spLocks noChangeArrowheads="1"/>
          </p:cNvSpPr>
          <p:nvPr/>
        </p:nvSpPr>
        <p:spPr bwMode="auto">
          <a:xfrm>
            <a:off x="6917544" y="3695714"/>
            <a:ext cx="381000" cy="381000"/>
          </a:xfrm>
          <a:prstGeom prst="ellips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191"/>
          <p:cNvSpPr>
            <a:spLocks noChangeShapeType="1"/>
          </p:cNvSpPr>
          <p:nvPr/>
        </p:nvSpPr>
        <p:spPr bwMode="auto">
          <a:xfrm flipH="1" flipV="1">
            <a:off x="4191000" y="2716684"/>
            <a:ext cx="2743200" cy="10668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192"/>
          <p:cNvSpPr>
            <a:spLocks noChangeShapeType="1"/>
          </p:cNvSpPr>
          <p:nvPr/>
        </p:nvSpPr>
        <p:spPr bwMode="auto">
          <a:xfrm flipH="1" flipV="1">
            <a:off x="3810000" y="2716684"/>
            <a:ext cx="545976" cy="148679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Freeform 193"/>
          <p:cNvSpPr>
            <a:spLocks/>
          </p:cNvSpPr>
          <p:nvPr/>
        </p:nvSpPr>
        <p:spPr bwMode="auto">
          <a:xfrm>
            <a:off x="3657600" y="1484784"/>
            <a:ext cx="3429000" cy="850900"/>
          </a:xfrm>
          <a:custGeom>
            <a:avLst/>
            <a:gdLst>
              <a:gd name="T0" fmla="*/ 0 w 2160"/>
              <a:gd name="T1" fmla="*/ 2147483647 h 536"/>
              <a:gd name="T2" fmla="*/ 2147483647 w 2160"/>
              <a:gd name="T3" fmla="*/ 2147483647 h 536"/>
              <a:gd name="T4" fmla="*/ 2147483647 w 2160"/>
              <a:gd name="T5" fmla="*/ 2147483647 h 536"/>
              <a:gd name="T6" fmla="*/ 0 60000 65536"/>
              <a:gd name="T7" fmla="*/ 0 60000 65536"/>
              <a:gd name="T8" fmla="*/ 0 60000 65536"/>
              <a:gd name="T9" fmla="*/ 0 w 2160"/>
              <a:gd name="T10" fmla="*/ 0 h 536"/>
              <a:gd name="T11" fmla="*/ 2160 w 2160"/>
              <a:gd name="T12" fmla="*/ 536 h 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536">
                <a:moveTo>
                  <a:pt x="0" y="488"/>
                </a:moveTo>
                <a:cubicBezTo>
                  <a:pt x="324" y="244"/>
                  <a:pt x="648" y="0"/>
                  <a:pt x="1008" y="8"/>
                </a:cubicBezTo>
                <a:cubicBezTo>
                  <a:pt x="1368" y="16"/>
                  <a:pt x="1992" y="456"/>
                  <a:pt x="2160" y="53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 194"/>
          <p:cNvSpPr>
            <a:spLocks/>
          </p:cNvSpPr>
          <p:nvPr/>
        </p:nvSpPr>
        <p:spPr bwMode="auto">
          <a:xfrm>
            <a:off x="4038600" y="1497484"/>
            <a:ext cx="3429000" cy="850900"/>
          </a:xfrm>
          <a:custGeom>
            <a:avLst/>
            <a:gdLst>
              <a:gd name="T0" fmla="*/ 0 w 2160"/>
              <a:gd name="T1" fmla="*/ 2147483647 h 536"/>
              <a:gd name="T2" fmla="*/ 2147483647 w 2160"/>
              <a:gd name="T3" fmla="*/ 2147483647 h 536"/>
              <a:gd name="T4" fmla="*/ 2147483647 w 2160"/>
              <a:gd name="T5" fmla="*/ 2147483647 h 536"/>
              <a:gd name="T6" fmla="*/ 0 60000 65536"/>
              <a:gd name="T7" fmla="*/ 0 60000 65536"/>
              <a:gd name="T8" fmla="*/ 0 60000 65536"/>
              <a:gd name="T9" fmla="*/ 0 w 2160"/>
              <a:gd name="T10" fmla="*/ 0 h 536"/>
              <a:gd name="T11" fmla="*/ 2160 w 2160"/>
              <a:gd name="T12" fmla="*/ 536 h 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536">
                <a:moveTo>
                  <a:pt x="0" y="488"/>
                </a:moveTo>
                <a:cubicBezTo>
                  <a:pt x="324" y="244"/>
                  <a:pt x="648" y="0"/>
                  <a:pt x="1008" y="8"/>
                </a:cubicBezTo>
                <a:cubicBezTo>
                  <a:pt x="1368" y="16"/>
                  <a:pt x="1992" y="456"/>
                  <a:pt x="2160" y="536"/>
                </a:cubicBezTo>
              </a:path>
            </a:pathLst>
          </a:custGeom>
          <a:noFill/>
          <a:ln w="2857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67544" y="1052016"/>
            <a:ext cx="8435975" cy="554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Idea: adding a second dimension for improved resolution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8" name="Правая фигурная скобка 47"/>
          <p:cNvSpPr/>
          <p:nvPr/>
        </p:nvSpPr>
        <p:spPr>
          <a:xfrm rot="5400000">
            <a:off x="2447764" y="4383498"/>
            <a:ext cx="288032" cy="1944216"/>
          </a:xfrm>
          <a:prstGeom prst="rightBrace">
            <a:avLst>
              <a:gd name="adj1" fmla="val 2630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Правая фигурная скобка 48"/>
          <p:cNvSpPr/>
          <p:nvPr/>
        </p:nvSpPr>
        <p:spPr>
          <a:xfrm rot="5400000">
            <a:off x="4327098" y="4491510"/>
            <a:ext cx="288032" cy="1728192"/>
          </a:xfrm>
          <a:prstGeom prst="rightBrace">
            <a:avLst>
              <a:gd name="adj1" fmla="val 2630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авая фигурная скобка 49"/>
          <p:cNvSpPr/>
          <p:nvPr/>
        </p:nvSpPr>
        <p:spPr>
          <a:xfrm rot="5400000">
            <a:off x="5904148" y="4671530"/>
            <a:ext cx="288032" cy="1368152"/>
          </a:xfrm>
          <a:prstGeom prst="rightBrace">
            <a:avLst>
              <a:gd name="adj1" fmla="val 2630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равая фигурная скобка 50"/>
          <p:cNvSpPr/>
          <p:nvPr/>
        </p:nvSpPr>
        <p:spPr>
          <a:xfrm rot="5400000">
            <a:off x="7272300" y="4671530"/>
            <a:ext cx="288032" cy="1368152"/>
          </a:xfrm>
          <a:prstGeom prst="rightBrace">
            <a:avLst>
              <a:gd name="adj1" fmla="val 2630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рямоугольник 51"/>
          <p:cNvSpPr/>
          <p:nvPr/>
        </p:nvSpPr>
        <p:spPr>
          <a:xfrm>
            <a:off x="395536" y="3773171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direct domain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defTabSz="762000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 domain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9552" y="587727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up to you how to design preparation and mixing: decide, what you want to know about your molecules!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Angular momentum and magnetic moment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In NMR we deal with spin magnetism. What is ‘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spin</a:t>
            </a:r>
            <a:r>
              <a:rPr lang="en-US" sz="2000" dirty="0" smtClean="0">
                <a:latin typeface="Times New Roman" pitchFamily="18" charset="0"/>
              </a:rPr>
              <a:t>’?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Charged nucleus (or electron) is spinning: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there is angular momentum (spin) and magnetic moment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	attention: this is a simple view, which is not (entirely) correct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399" y="4293096"/>
            <a:ext cx="87741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So, </a:t>
            </a:r>
            <a:r>
              <a:rPr lang="el-GR" sz="2000" i="1" dirty="0" smtClean="0">
                <a:latin typeface="Times New Roman" pitchFamily="18" charset="0"/>
              </a:rPr>
              <a:t>μ</a:t>
            </a:r>
            <a:r>
              <a:rPr lang="en-US" sz="2000" dirty="0" smtClean="0">
                <a:latin typeface="Times New Roman" pitchFamily="18" charset="0"/>
              </a:rPr>
              <a:t> is proportional to </a:t>
            </a:r>
            <a:r>
              <a:rPr lang="en-US" sz="2000" i="1" dirty="0" smtClean="0">
                <a:latin typeface="Times New Roman" pitchFamily="18" charset="0"/>
              </a:rPr>
              <a:t>a.m.</a:t>
            </a:r>
            <a:r>
              <a:rPr lang="en-US" sz="2000" dirty="0" smtClean="0">
                <a:latin typeface="Times New Roman" pitchFamily="18" charset="0"/>
              </a:rPr>
              <a:t>; when </a:t>
            </a:r>
            <a:r>
              <a:rPr lang="en-US" sz="2000" i="1" dirty="0" smtClean="0">
                <a:latin typeface="Times New Roman" pitchFamily="18" charset="0"/>
              </a:rPr>
              <a:t>a.m.</a:t>
            </a:r>
            <a:r>
              <a:rPr lang="en-US" sz="2000" dirty="0" smtClean="0">
                <a:latin typeface="Times New Roman" pitchFamily="18" charset="0"/>
              </a:rPr>
              <a:t> is measured in </a:t>
            </a:r>
            <a:r>
              <a:rPr lang="en-US" sz="2000" i="1" dirty="0" smtClean="0">
                <a:latin typeface="Times New Roman" pitchFamily="18" charset="0"/>
              </a:rPr>
              <a:t>ħ</a:t>
            </a:r>
            <a:r>
              <a:rPr lang="en-US" sz="2000" dirty="0" smtClean="0">
                <a:latin typeface="Times New Roman" pitchFamily="18" charset="0"/>
              </a:rPr>
              <a:t> units</a:t>
            </a:r>
          </a:p>
          <a:p>
            <a:endParaRPr lang="en-US" sz="2000" b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</a:rPr>
              <a:t>Quantum mechanics: this is not entirely correct (we are wrong by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g-factor</a:t>
            </a:r>
            <a:r>
              <a:rPr lang="en-US" sz="2000" dirty="0" smtClean="0">
                <a:latin typeface="Times New Roman" pitchFamily="18" charset="0"/>
              </a:rPr>
              <a:t>)!</a:t>
            </a:r>
          </a:p>
          <a:p>
            <a:endParaRPr lang="en-US" sz="2000" dirty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547664" y="2636912"/>
            <a:ext cx="0" cy="1584176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115616" y="3212976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259632" y="2878814"/>
            <a:ext cx="216024" cy="2880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flipH="1" flipV="1">
            <a:off x="1602420" y="2861562"/>
            <a:ext cx="216024" cy="2794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2780928"/>
            <a:ext cx="3264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electric current for a charged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particle moving around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magnetic moment 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7" name="Object 15"/>
          <p:cNvGraphicFramePr>
            <a:graphicFrameLocks noChangeAspect="1"/>
          </p:cNvGraphicFramePr>
          <p:nvPr/>
        </p:nvGraphicFramePr>
        <p:xfrm>
          <a:off x="5796136" y="2636912"/>
          <a:ext cx="8699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Формула" r:id="rId3" imgW="520560" imgH="393480" progId="Equation.3">
                  <p:embed/>
                </p:oleObj>
              </mc:Choice>
              <mc:Fallback>
                <p:oleObj name="Формула" r:id="rId3" imgW="52056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636912"/>
                        <a:ext cx="86995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15"/>
          <p:cNvGraphicFramePr>
            <a:graphicFrameLocks noChangeAspect="1"/>
          </p:cNvGraphicFramePr>
          <p:nvPr/>
        </p:nvGraphicFramePr>
        <p:xfrm>
          <a:off x="4860925" y="3500438"/>
          <a:ext cx="27146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Формула" r:id="rId5" imgW="1625400" imgH="393480" progId="Equation.3">
                  <p:embed/>
                </p:oleObj>
              </mc:Choice>
              <mc:Fallback>
                <p:oleObj name="Формула" r:id="rId5" imgW="16254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3500438"/>
                        <a:ext cx="27146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079183" y="4174958"/>
          <a:ext cx="11652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Формула" r:id="rId7" imgW="698400" imgH="393480" progId="Equation.3">
                  <p:embed/>
                </p:oleObj>
              </mc:Choice>
              <mc:Fallback>
                <p:oleObj name="Формула" r:id="rId7" imgW="6984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183" y="4174958"/>
                        <a:ext cx="11652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84188" y="5373688"/>
          <a:ext cx="7823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Формула" r:id="rId9" imgW="5041800" imgH="838080" progId="Equation.3">
                  <p:embed/>
                </p:oleObj>
              </mc:Choice>
              <mc:Fallback>
                <p:oleObj name="Формула" r:id="rId9" imgW="504180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5373688"/>
                        <a:ext cx="7823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2D-NMR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spectrum of a protein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53" name="Picture 5" descr="Im8"/>
          <p:cNvPicPr>
            <a:picLocks noChangeAspect="1" noChangeArrowheads="1"/>
          </p:cNvPicPr>
          <p:nvPr/>
        </p:nvPicPr>
        <p:blipFill>
          <a:blip r:embed="rId3" cstate="print">
            <a:lum bright="-100000" contrast="100000"/>
          </a:blip>
          <a:srcRect/>
          <a:stretch>
            <a:fillRect/>
          </a:stretch>
        </p:blipFill>
        <p:spPr bwMode="auto">
          <a:xfrm>
            <a:off x="395536" y="1124744"/>
            <a:ext cx="47148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2" descr="2D_peak2"/>
          <p:cNvPicPr>
            <a:picLocks noChangeAspect="1" noChangeArrowheads="1"/>
          </p:cNvPicPr>
          <p:nvPr/>
        </p:nvPicPr>
        <p:blipFill>
          <a:blip r:embed="rId4" cstate="print">
            <a:lum bright="-100000" contrast="100000"/>
          </a:blip>
          <a:srcRect/>
          <a:stretch>
            <a:fillRect/>
          </a:stretch>
        </p:blipFill>
        <p:spPr bwMode="auto">
          <a:xfrm>
            <a:off x="5508104" y="1052736"/>
            <a:ext cx="3312467" cy="202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Группа 57"/>
          <p:cNvGrpSpPr/>
          <p:nvPr/>
        </p:nvGrpSpPr>
        <p:grpSpPr>
          <a:xfrm>
            <a:off x="4427984" y="1844824"/>
            <a:ext cx="1042616" cy="953356"/>
            <a:chOff x="5508104" y="3645024"/>
            <a:chExt cx="1042616" cy="953356"/>
          </a:xfrm>
        </p:grpSpPr>
        <p:sp>
          <p:nvSpPr>
            <p:cNvPr id="55" name="Овал 54"/>
            <p:cNvSpPr/>
            <p:nvPr/>
          </p:nvSpPr>
          <p:spPr>
            <a:xfrm>
              <a:off x="5508104" y="3645024"/>
              <a:ext cx="648072" cy="648072"/>
            </a:xfrm>
            <a:prstGeom prst="ellipse">
              <a:avLst/>
            </a:prstGeom>
            <a:ln w="666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6095772" y="4215440"/>
              <a:ext cx="454948" cy="382940"/>
            </a:xfrm>
            <a:prstGeom prst="line">
              <a:avLst/>
            </a:prstGeom>
            <a:ln w="136525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5" descr="2D_contour2"/>
          <p:cNvPicPr>
            <a:picLocks noChangeAspect="1" noChangeArrowheads="1"/>
          </p:cNvPicPr>
          <p:nvPr/>
        </p:nvPicPr>
        <p:blipFill>
          <a:blip r:embed="rId5" cstate="print">
            <a:lum bright="-100000" contrast="100000"/>
          </a:blip>
          <a:srcRect/>
          <a:stretch>
            <a:fillRect/>
          </a:stretch>
        </p:blipFill>
        <p:spPr bwMode="auto">
          <a:xfrm>
            <a:off x="6084168" y="3645024"/>
            <a:ext cx="2592759" cy="25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AutoShape 66"/>
          <p:cNvSpPr>
            <a:spLocks noChangeArrowheads="1"/>
          </p:cNvSpPr>
          <p:nvPr/>
        </p:nvSpPr>
        <p:spPr bwMode="auto">
          <a:xfrm rot="20725732">
            <a:off x="5081273" y="1580932"/>
            <a:ext cx="1364391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66"/>
          <p:cNvSpPr>
            <a:spLocks noChangeArrowheads="1"/>
          </p:cNvSpPr>
          <p:nvPr/>
        </p:nvSpPr>
        <p:spPr bwMode="auto">
          <a:xfrm rot="5400000">
            <a:off x="5959016" y="3122104"/>
            <a:ext cx="1186284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60232" y="2782669"/>
            <a:ext cx="19442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Contour plot: topographical lines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5576" y="6156012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2D the peaks become resolved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Direct and indirect domain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435975" cy="554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6200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Direct time domain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(acquisition,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): FID detection</a:t>
            </a:r>
          </a:p>
          <a:p>
            <a:pPr defTabSz="76200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Indirect time domain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(evolution time,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2D): FIDs are collected for different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times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302840" y="2114128"/>
            <a:ext cx="5562600" cy="34290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3200" rIns="90000" bIns="43200"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4265240" y="2342728"/>
            <a:ext cx="990600" cy="457200"/>
            <a:chOff x="3072" y="1200"/>
            <a:chExt cx="624" cy="288"/>
          </a:xfrm>
        </p:grpSpPr>
        <p:sp>
          <p:nvSpPr>
            <p:cNvPr id="56" name="Line 4"/>
            <p:cNvSpPr>
              <a:spLocks noChangeShapeType="1"/>
            </p:cNvSpPr>
            <p:nvPr/>
          </p:nvSpPr>
          <p:spPr bwMode="auto">
            <a:xfrm>
              <a:off x="3072" y="1488"/>
              <a:ext cx="62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 flipV="1">
              <a:off x="3408" y="1200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" name="Group 6"/>
          <p:cNvGrpSpPr>
            <a:grpSpLocks/>
          </p:cNvGrpSpPr>
          <p:nvPr/>
        </p:nvGrpSpPr>
        <p:grpSpPr bwMode="auto">
          <a:xfrm>
            <a:off x="4265240" y="2876128"/>
            <a:ext cx="990600" cy="228600"/>
            <a:chOff x="3072" y="1200"/>
            <a:chExt cx="624" cy="288"/>
          </a:xfrm>
        </p:grpSpPr>
        <p:sp>
          <p:nvSpPr>
            <p:cNvPr id="59" name="Line 7"/>
            <p:cNvSpPr>
              <a:spLocks noChangeShapeType="1"/>
            </p:cNvSpPr>
            <p:nvPr/>
          </p:nvSpPr>
          <p:spPr bwMode="auto">
            <a:xfrm>
              <a:off x="3072" y="1488"/>
              <a:ext cx="62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V="1">
              <a:off x="3408" y="1200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" name="Group 9"/>
          <p:cNvGrpSpPr>
            <a:grpSpLocks/>
          </p:cNvGrpSpPr>
          <p:nvPr/>
        </p:nvGrpSpPr>
        <p:grpSpPr bwMode="auto">
          <a:xfrm>
            <a:off x="4265240" y="3333328"/>
            <a:ext cx="990600" cy="76200"/>
            <a:chOff x="3072" y="1200"/>
            <a:chExt cx="624" cy="288"/>
          </a:xfrm>
        </p:grpSpPr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3072" y="1488"/>
              <a:ext cx="62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V="1">
              <a:off x="3408" y="1200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" name="Group 12"/>
          <p:cNvGrpSpPr>
            <a:grpSpLocks/>
          </p:cNvGrpSpPr>
          <p:nvPr/>
        </p:nvGrpSpPr>
        <p:grpSpPr bwMode="auto">
          <a:xfrm flipV="1">
            <a:off x="4265240" y="3714328"/>
            <a:ext cx="990600" cy="152400"/>
            <a:chOff x="3072" y="1200"/>
            <a:chExt cx="624" cy="288"/>
          </a:xfrm>
        </p:grpSpPr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3072" y="1488"/>
              <a:ext cx="62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V="1">
              <a:off x="3408" y="1200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" name="Group 15"/>
          <p:cNvGrpSpPr>
            <a:grpSpLocks/>
          </p:cNvGrpSpPr>
          <p:nvPr/>
        </p:nvGrpSpPr>
        <p:grpSpPr bwMode="auto">
          <a:xfrm flipV="1">
            <a:off x="4265240" y="4019128"/>
            <a:ext cx="990600" cy="228600"/>
            <a:chOff x="3072" y="1200"/>
            <a:chExt cx="624" cy="288"/>
          </a:xfrm>
        </p:grpSpPr>
        <p:sp>
          <p:nvSpPr>
            <p:cNvPr id="68" name="Line 16"/>
            <p:cNvSpPr>
              <a:spLocks noChangeShapeType="1"/>
            </p:cNvSpPr>
            <p:nvPr/>
          </p:nvSpPr>
          <p:spPr bwMode="auto">
            <a:xfrm>
              <a:off x="3072" y="1488"/>
              <a:ext cx="62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 flipV="1">
              <a:off x="3408" y="1200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0" name="Group 18"/>
          <p:cNvGrpSpPr>
            <a:grpSpLocks/>
          </p:cNvGrpSpPr>
          <p:nvPr/>
        </p:nvGrpSpPr>
        <p:grpSpPr bwMode="auto">
          <a:xfrm flipV="1">
            <a:off x="4265240" y="4323928"/>
            <a:ext cx="990600" cy="152400"/>
            <a:chOff x="3072" y="1200"/>
            <a:chExt cx="624" cy="288"/>
          </a:xfrm>
        </p:grpSpPr>
        <p:sp>
          <p:nvSpPr>
            <p:cNvPr id="71" name="Line 19"/>
            <p:cNvSpPr>
              <a:spLocks noChangeShapeType="1"/>
            </p:cNvSpPr>
            <p:nvPr/>
          </p:nvSpPr>
          <p:spPr bwMode="auto">
            <a:xfrm>
              <a:off x="3072" y="1488"/>
              <a:ext cx="62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 flipV="1">
              <a:off x="3408" y="1200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3" name="Group 21"/>
          <p:cNvGrpSpPr>
            <a:grpSpLocks/>
          </p:cNvGrpSpPr>
          <p:nvPr/>
        </p:nvGrpSpPr>
        <p:grpSpPr bwMode="auto">
          <a:xfrm flipV="1">
            <a:off x="4265240" y="4628728"/>
            <a:ext cx="990600" cy="76200"/>
            <a:chOff x="3072" y="1200"/>
            <a:chExt cx="624" cy="288"/>
          </a:xfrm>
        </p:grpSpPr>
        <p:sp>
          <p:nvSpPr>
            <p:cNvPr id="74" name="Line 22"/>
            <p:cNvSpPr>
              <a:spLocks noChangeShapeType="1"/>
            </p:cNvSpPr>
            <p:nvPr/>
          </p:nvSpPr>
          <p:spPr bwMode="auto">
            <a:xfrm>
              <a:off x="3072" y="1488"/>
              <a:ext cx="62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 flipV="1">
              <a:off x="3408" y="1200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" name="Line 24"/>
          <p:cNvSpPr>
            <a:spLocks noChangeShapeType="1"/>
          </p:cNvSpPr>
          <p:nvPr/>
        </p:nvSpPr>
        <p:spPr bwMode="auto">
          <a:xfrm>
            <a:off x="5636840" y="2342728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Rectangle 25"/>
          <p:cNvSpPr>
            <a:spLocks noChangeArrowheads="1"/>
          </p:cNvSpPr>
          <p:nvPr/>
        </p:nvSpPr>
        <p:spPr bwMode="auto">
          <a:xfrm>
            <a:off x="5185990" y="4904953"/>
            <a:ext cx="34015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GB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323528" y="5601434"/>
            <a:ext cx="439248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62000"/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FID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modulated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291053" y="6341258"/>
            <a:ext cx="644118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simplicity</a:t>
            </a:r>
            <a:r>
              <a:rPr lang="de-DE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de-D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de-DE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D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same in </a:t>
            </a:r>
            <a:r>
              <a:rPr lang="de-DE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de-DE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8"/>
          <p:cNvSpPr>
            <a:spLocks noChangeShapeType="1"/>
          </p:cNvSpPr>
          <p:nvPr/>
        </p:nvSpPr>
        <p:spPr bwMode="auto">
          <a:xfrm>
            <a:off x="709240" y="2342728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" name="Text Box 29"/>
          <p:cNvSpPr txBox="1">
            <a:spLocks noChangeArrowheads="1"/>
          </p:cNvSpPr>
          <p:nvPr/>
        </p:nvSpPr>
        <p:spPr bwMode="auto">
          <a:xfrm>
            <a:off x="477465" y="4841453"/>
            <a:ext cx="61266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=0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30"/>
          <p:cNvSpPr>
            <a:spLocks noChangeShapeType="1"/>
          </p:cNvSpPr>
          <p:nvPr/>
        </p:nvSpPr>
        <p:spPr bwMode="auto">
          <a:xfrm>
            <a:off x="3046040" y="279992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2893640" y="2403053"/>
            <a:ext cx="86934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FT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Line 32"/>
          <p:cNvSpPr>
            <a:spLocks noChangeShapeType="1"/>
          </p:cNvSpPr>
          <p:nvPr/>
        </p:nvSpPr>
        <p:spPr bwMode="auto">
          <a:xfrm>
            <a:off x="3046040" y="310472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5" name="Line 33"/>
          <p:cNvSpPr>
            <a:spLocks noChangeShapeType="1"/>
          </p:cNvSpPr>
          <p:nvPr/>
        </p:nvSpPr>
        <p:spPr bwMode="auto">
          <a:xfrm>
            <a:off x="3046040" y="340952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6" name="Line 34"/>
          <p:cNvSpPr>
            <a:spLocks noChangeShapeType="1"/>
          </p:cNvSpPr>
          <p:nvPr/>
        </p:nvSpPr>
        <p:spPr bwMode="auto">
          <a:xfrm>
            <a:off x="3046040" y="371432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" name="Line 35"/>
          <p:cNvSpPr>
            <a:spLocks noChangeShapeType="1"/>
          </p:cNvSpPr>
          <p:nvPr/>
        </p:nvSpPr>
        <p:spPr bwMode="auto">
          <a:xfrm>
            <a:off x="3046040" y="401912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" name="Line 36"/>
          <p:cNvSpPr>
            <a:spLocks noChangeShapeType="1"/>
          </p:cNvSpPr>
          <p:nvPr/>
        </p:nvSpPr>
        <p:spPr bwMode="auto">
          <a:xfrm>
            <a:off x="3046040" y="432392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9" name="Line 37"/>
          <p:cNvSpPr>
            <a:spLocks noChangeShapeType="1"/>
          </p:cNvSpPr>
          <p:nvPr/>
        </p:nvSpPr>
        <p:spPr bwMode="auto">
          <a:xfrm>
            <a:off x="3046040" y="462872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" name="Freeform 38"/>
          <p:cNvSpPr>
            <a:spLocks/>
          </p:cNvSpPr>
          <p:nvPr/>
        </p:nvSpPr>
        <p:spPr bwMode="auto">
          <a:xfrm>
            <a:off x="633040" y="2571328"/>
            <a:ext cx="1905000" cy="381000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1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3"/>
                </a:lnTo>
                <a:lnTo>
                  <a:pt x="32" y="843"/>
                </a:lnTo>
                <a:lnTo>
                  <a:pt x="34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1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49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4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7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4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2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9"/>
                </a:lnTo>
                <a:lnTo>
                  <a:pt x="137" y="566"/>
                </a:lnTo>
                <a:lnTo>
                  <a:pt x="138" y="529"/>
                </a:lnTo>
                <a:lnTo>
                  <a:pt x="140" y="508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8"/>
                </a:lnTo>
                <a:lnTo>
                  <a:pt x="155" y="529"/>
                </a:lnTo>
                <a:lnTo>
                  <a:pt x="158" y="553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3"/>
                </a:lnTo>
                <a:lnTo>
                  <a:pt x="173" y="529"/>
                </a:lnTo>
                <a:lnTo>
                  <a:pt x="175" y="518"/>
                </a:lnTo>
                <a:lnTo>
                  <a:pt x="176" y="508"/>
                </a:lnTo>
                <a:lnTo>
                  <a:pt x="178" y="500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5" y="500"/>
                </a:lnTo>
                <a:lnTo>
                  <a:pt x="187" y="508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3" y="553"/>
                </a:lnTo>
                <a:lnTo>
                  <a:pt x="196" y="561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1"/>
                </a:lnTo>
                <a:lnTo>
                  <a:pt x="204" y="553"/>
                </a:lnTo>
                <a:lnTo>
                  <a:pt x="206" y="543"/>
                </a:lnTo>
                <a:lnTo>
                  <a:pt x="207" y="529"/>
                </a:lnTo>
                <a:lnTo>
                  <a:pt x="208" y="523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3"/>
                </a:lnTo>
                <a:lnTo>
                  <a:pt x="225" y="529"/>
                </a:lnTo>
                <a:lnTo>
                  <a:pt x="226" y="538"/>
                </a:lnTo>
                <a:lnTo>
                  <a:pt x="228" y="543"/>
                </a:lnTo>
                <a:lnTo>
                  <a:pt x="230" y="546"/>
                </a:lnTo>
                <a:lnTo>
                  <a:pt x="231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8" y="543"/>
                </a:lnTo>
                <a:lnTo>
                  <a:pt x="240" y="538"/>
                </a:lnTo>
                <a:lnTo>
                  <a:pt x="242" y="529"/>
                </a:lnTo>
                <a:lnTo>
                  <a:pt x="243" y="526"/>
                </a:lnTo>
                <a:lnTo>
                  <a:pt x="245" y="523"/>
                </a:lnTo>
                <a:lnTo>
                  <a:pt x="246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3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8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8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" name="Freeform 39"/>
          <p:cNvSpPr>
            <a:spLocks/>
          </p:cNvSpPr>
          <p:nvPr/>
        </p:nvSpPr>
        <p:spPr bwMode="auto">
          <a:xfrm>
            <a:off x="607640" y="2876128"/>
            <a:ext cx="1905000" cy="381000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1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3"/>
                </a:lnTo>
                <a:lnTo>
                  <a:pt x="32" y="843"/>
                </a:lnTo>
                <a:lnTo>
                  <a:pt x="34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1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49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4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7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4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2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9"/>
                </a:lnTo>
                <a:lnTo>
                  <a:pt x="137" y="566"/>
                </a:lnTo>
                <a:lnTo>
                  <a:pt x="138" y="529"/>
                </a:lnTo>
                <a:lnTo>
                  <a:pt x="140" y="508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8"/>
                </a:lnTo>
                <a:lnTo>
                  <a:pt x="155" y="529"/>
                </a:lnTo>
                <a:lnTo>
                  <a:pt x="158" y="553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3"/>
                </a:lnTo>
                <a:lnTo>
                  <a:pt x="173" y="529"/>
                </a:lnTo>
                <a:lnTo>
                  <a:pt x="175" y="518"/>
                </a:lnTo>
                <a:lnTo>
                  <a:pt x="176" y="508"/>
                </a:lnTo>
                <a:lnTo>
                  <a:pt x="178" y="500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5" y="500"/>
                </a:lnTo>
                <a:lnTo>
                  <a:pt x="187" y="508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3" y="553"/>
                </a:lnTo>
                <a:lnTo>
                  <a:pt x="196" y="561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1"/>
                </a:lnTo>
                <a:lnTo>
                  <a:pt x="204" y="553"/>
                </a:lnTo>
                <a:lnTo>
                  <a:pt x="206" y="543"/>
                </a:lnTo>
                <a:lnTo>
                  <a:pt x="207" y="529"/>
                </a:lnTo>
                <a:lnTo>
                  <a:pt x="208" y="523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3"/>
                </a:lnTo>
                <a:lnTo>
                  <a:pt x="225" y="529"/>
                </a:lnTo>
                <a:lnTo>
                  <a:pt x="226" y="538"/>
                </a:lnTo>
                <a:lnTo>
                  <a:pt x="228" y="543"/>
                </a:lnTo>
                <a:lnTo>
                  <a:pt x="230" y="546"/>
                </a:lnTo>
                <a:lnTo>
                  <a:pt x="231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8" y="543"/>
                </a:lnTo>
                <a:lnTo>
                  <a:pt x="240" y="538"/>
                </a:lnTo>
                <a:lnTo>
                  <a:pt x="242" y="529"/>
                </a:lnTo>
                <a:lnTo>
                  <a:pt x="243" y="526"/>
                </a:lnTo>
                <a:lnTo>
                  <a:pt x="245" y="523"/>
                </a:lnTo>
                <a:lnTo>
                  <a:pt x="246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3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8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8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" name="Freeform 40"/>
          <p:cNvSpPr>
            <a:spLocks/>
          </p:cNvSpPr>
          <p:nvPr/>
        </p:nvSpPr>
        <p:spPr bwMode="auto">
          <a:xfrm>
            <a:off x="582240" y="3180928"/>
            <a:ext cx="1905000" cy="381000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1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3"/>
                </a:lnTo>
                <a:lnTo>
                  <a:pt x="32" y="843"/>
                </a:lnTo>
                <a:lnTo>
                  <a:pt x="34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1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49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4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7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4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2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9"/>
                </a:lnTo>
                <a:lnTo>
                  <a:pt x="137" y="566"/>
                </a:lnTo>
                <a:lnTo>
                  <a:pt x="138" y="529"/>
                </a:lnTo>
                <a:lnTo>
                  <a:pt x="140" y="508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8"/>
                </a:lnTo>
                <a:lnTo>
                  <a:pt x="155" y="529"/>
                </a:lnTo>
                <a:lnTo>
                  <a:pt x="158" y="553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3"/>
                </a:lnTo>
                <a:lnTo>
                  <a:pt x="173" y="529"/>
                </a:lnTo>
                <a:lnTo>
                  <a:pt x="175" y="518"/>
                </a:lnTo>
                <a:lnTo>
                  <a:pt x="176" y="508"/>
                </a:lnTo>
                <a:lnTo>
                  <a:pt x="178" y="500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5" y="500"/>
                </a:lnTo>
                <a:lnTo>
                  <a:pt x="187" y="508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3" y="553"/>
                </a:lnTo>
                <a:lnTo>
                  <a:pt x="196" y="561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1"/>
                </a:lnTo>
                <a:lnTo>
                  <a:pt x="204" y="553"/>
                </a:lnTo>
                <a:lnTo>
                  <a:pt x="206" y="543"/>
                </a:lnTo>
                <a:lnTo>
                  <a:pt x="207" y="529"/>
                </a:lnTo>
                <a:lnTo>
                  <a:pt x="208" y="523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3"/>
                </a:lnTo>
                <a:lnTo>
                  <a:pt x="225" y="529"/>
                </a:lnTo>
                <a:lnTo>
                  <a:pt x="226" y="538"/>
                </a:lnTo>
                <a:lnTo>
                  <a:pt x="228" y="543"/>
                </a:lnTo>
                <a:lnTo>
                  <a:pt x="230" y="546"/>
                </a:lnTo>
                <a:lnTo>
                  <a:pt x="231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8" y="543"/>
                </a:lnTo>
                <a:lnTo>
                  <a:pt x="240" y="538"/>
                </a:lnTo>
                <a:lnTo>
                  <a:pt x="242" y="529"/>
                </a:lnTo>
                <a:lnTo>
                  <a:pt x="243" y="526"/>
                </a:lnTo>
                <a:lnTo>
                  <a:pt x="245" y="523"/>
                </a:lnTo>
                <a:lnTo>
                  <a:pt x="246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3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8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8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" name="Freeform 41"/>
          <p:cNvSpPr>
            <a:spLocks/>
          </p:cNvSpPr>
          <p:nvPr/>
        </p:nvSpPr>
        <p:spPr bwMode="auto">
          <a:xfrm>
            <a:off x="556840" y="3485728"/>
            <a:ext cx="1905000" cy="381000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1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3"/>
                </a:lnTo>
                <a:lnTo>
                  <a:pt x="32" y="843"/>
                </a:lnTo>
                <a:lnTo>
                  <a:pt x="34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1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49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4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7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4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2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9"/>
                </a:lnTo>
                <a:lnTo>
                  <a:pt x="137" y="566"/>
                </a:lnTo>
                <a:lnTo>
                  <a:pt x="138" y="529"/>
                </a:lnTo>
                <a:lnTo>
                  <a:pt x="140" y="508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8"/>
                </a:lnTo>
                <a:lnTo>
                  <a:pt x="155" y="529"/>
                </a:lnTo>
                <a:lnTo>
                  <a:pt x="158" y="553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3"/>
                </a:lnTo>
                <a:lnTo>
                  <a:pt x="173" y="529"/>
                </a:lnTo>
                <a:lnTo>
                  <a:pt x="175" y="518"/>
                </a:lnTo>
                <a:lnTo>
                  <a:pt x="176" y="508"/>
                </a:lnTo>
                <a:lnTo>
                  <a:pt x="178" y="500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5" y="500"/>
                </a:lnTo>
                <a:lnTo>
                  <a:pt x="187" y="508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3" y="553"/>
                </a:lnTo>
                <a:lnTo>
                  <a:pt x="196" y="561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1"/>
                </a:lnTo>
                <a:lnTo>
                  <a:pt x="204" y="553"/>
                </a:lnTo>
                <a:lnTo>
                  <a:pt x="206" y="543"/>
                </a:lnTo>
                <a:lnTo>
                  <a:pt x="207" y="529"/>
                </a:lnTo>
                <a:lnTo>
                  <a:pt x="208" y="523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3"/>
                </a:lnTo>
                <a:lnTo>
                  <a:pt x="225" y="529"/>
                </a:lnTo>
                <a:lnTo>
                  <a:pt x="226" y="538"/>
                </a:lnTo>
                <a:lnTo>
                  <a:pt x="228" y="543"/>
                </a:lnTo>
                <a:lnTo>
                  <a:pt x="230" y="546"/>
                </a:lnTo>
                <a:lnTo>
                  <a:pt x="231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8" y="543"/>
                </a:lnTo>
                <a:lnTo>
                  <a:pt x="240" y="538"/>
                </a:lnTo>
                <a:lnTo>
                  <a:pt x="242" y="529"/>
                </a:lnTo>
                <a:lnTo>
                  <a:pt x="243" y="526"/>
                </a:lnTo>
                <a:lnTo>
                  <a:pt x="245" y="523"/>
                </a:lnTo>
                <a:lnTo>
                  <a:pt x="246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3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8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8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" name="Freeform 42"/>
          <p:cNvSpPr>
            <a:spLocks/>
          </p:cNvSpPr>
          <p:nvPr/>
        </p:nvSpPr>
        <p:spPr bwMode="auto">
          <a:xfrm>
            <a:off x="531440" y="3790528"/>
            <a:ext cx="1905000" cy="381000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1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3"/>
                </a:lnTo>
                <a:lnTo>
                  <a:pt x="32" y="843"/>
                </a:lnTo>
                <a:lnTo>
                  <a:pt x="34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1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49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4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7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4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2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9"/>
                </a:lnTo>
                <a:lnTo>
                  <a:pt x="137" y="566"/>
                </a:lnTo>
                <a:lnTo>
                  <a:pt x="138" y="529"/>
                </a:lnTo>
                <a:lnTo>
                  <a:pt x="140" y="508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8"/>
                </a:lnTo>
                <a:lnTo>
                  <a:pt x="155" y="529"/>
                </a:lnTo>
                <a:lnTo>
                  <a:pt x="158" y="553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3"/>
                </a:lnTo>
                <a:lnTo>
                  <a:pt x="173" y="529"/>
                </a:lnTo>
                <a:lnTo>
                  <a:pt x="175" y="518"/>
                </a:lnTo>
                <a:lnTo>
                  <a:pt x="176" y="508"/>
                </a:lnTo>
                <a:lnTo>
                  <a:pt x="178" y="500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5" y="500"/>
                </a:lnTo>
                <a:lnTo>
                  <a:pt x="187" y="508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3" y="553"/>
                </a:lnTo>
                <a:lnTo>
                  <a:pt x="196" y="561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1"/>
                </a:lnTo>
                <a:lnTo>
                  <a:pt x="204" y="553"/>
                </a:lnTo>
                <a:lnTo>
                  <a:pt x="206" y="543"/>
                </a:lnTo>
                <a:lnTo>
                  <a:pt x="207" y="529"/>
                </a:lnTo>
                <a:lnTo>
                  <a:pt x="208" y="523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3"/>
                </a:lnTo>
                <a:lnTo>
                  <a:pt x="225" y="529"/>
                </a:lnTo>
                <a:lnTo>
                  <a:pt x="226" y="538"/>
                </a:lnTo>
                <a:lnTo>
                  <a:pt x="228" y="543"/>
                </a:lnTo>
                <a:lnTo>
                  <a:pt x="230" y="546"/>
                </a:lnTo>
                <a:lnTo>
                  <a:pt x="231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8" y="543"/>
                </a:lnTo>
                <a:lnTo>
                  <a:pt x="240" y="538"/>
                </a:lnTo>
                <a:lnTo>
                  <a:pt x="242" y="529"/>
                </a:lnTo>
                <a:lnTo>
                  <a:pt x="243" y="526"/>
                </a:lnTo>
                <a:lnTo>
                  <a:pt x="245" y="523"/>
                </a:lnTo>
                <a:lnTo>
                  <a:pt x="246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3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8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8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" name="Freeform 43"/>
          <p:cNvSpPr>
            <a:spLocks/>
          </p:cNvSpPr>
          <p:nvPr/>
        </p:nvSpPr>
        <p:spPr bwMode="auto">
          <a:xfrm>
            <a:off x="480640" y="4095328"/>
            <a:ext cx="1905000" cy="381000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1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3"/>
                </a:lnTo>
                <a:lnTo>
                  <a:pt x="32" y="843"/>
                </a:lnTo>
                <a:lnTo>
                  <a:pt x="34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1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49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4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7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4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2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9"/>
                </a:lnTo>
                <a:lnTo>
                  <a:pt x="137" y="566"/>
                </a:lnTo>
                <a:lnTo>
                  <a:pt x="138" y="529"/>
                </a:lnTo>
                <a:lnTo>
                  <a:pt x="140" y="508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8"/>
                </a:lnTo>
                <a:lnTo>
                  <a:pt x="155" y="529"/>
                </a:lnTo>
                <a:lnTo>
                  <a:pt x="158" y="553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3"/>
                </a:lnTo>
                <a:lnTo>
                  <a:pt x="173" y="529"/>
                </a:lnTo>
                <a:lnTo>
                  <a:pt x="175" y="518"/>
                </a:lnTo>
                <a:lnTo>
                  <a:pt x="176" y="508"/>
                </a:lnTo>
                <a:lnTo>
                  <a:pt x="178" y="500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5" y="500"/>
                </a:lnTo>
                <a:lnTo>
                  <a:pt x="187" y="508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3" y="553"/>
                </a:lnTo>
                <a:lnTo>
                  <a:pt x="196" y="561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1"/>
                </a:lnTo>
                <a:lnTo>
                  <a:pt x="204" y="553"/>
                </a:lnTo>
                <a:lnTo>
                  <a:pt x="206" y="543"/>
                </a:lnTo>
                <a:lnTo>
                  <a:pt x="207" y="529"/>
                </a:lnTo>
                <a:lnTo>
                  <a:pt x="208" y="523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3"/>
                </a:lnTo>
                <a:lnTo>
                  <a:pt x="225" y="529"/>
                </a:lnTo>
                <a:lnTo>
                  <a:pt x="226" y="538"/>
                </a:lnTo>
                <a:lnTo>
                  <a:pt x="228" y="543"/>
                </a:lnTo>
                <a:lnTo>
                  <a:pt x="230" y="546"/>
                </a:lnTo>
                <a:lnTo>
                  <a:pt x="231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8" y="543"/>
                </a:lnTo>
                <a:lnTo>
                  <a:pt x="240" y="538"/>
                </a:lnTo>
                <a:lnTo>
                  <a:pt x="242" y="529"/>
                </a:lnTo>
                <a:lnTo>
                  <a:pt x="243" y="526"/>
                </a:lnTo>
                <a:lnTo>
                  <a:pt x="245" y="523"/>
                </a:lnTo>
                <a:lnTo>
                  <a:pt x="246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3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8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8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" name="Freeform 44"/>
          <p:cNvSpPr>
            <a:spLocks/>
          </p:cNvSpPr>
          <p:nvPr/>
        </p:nvSpPr>
        <p:spPr bwMode="auto">
          <a:xfrm>
            <a:off x="455240" y="4400128"/>
            <a:ext cx="1905000" cy="381000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1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3"/>
                </a:lnTo>
                <a:lnTo>
                  <a:pt x="32" y="843"/>
                </a:lnTo>
                <a:lnTo>
                  <a:pt x="34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1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49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4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7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4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2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9"/>
                </a:lnTo>
                <a:lnTo>
                  <a:pt x="137" y="566"/>
                </a:lnTo>
                <a:lnTo>
                  <a:pt x="138" y="529"/>
                </a:lnTo>
                <a:lnTo>
                  <a:pt x="140" y="508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8"/>
                </a:lnTo>
                <a:lnTo>
                  <a:pt x="155" y="529"/>
                </a:lnTo>
                <a:lnTo>
                  <a:pt x="158" y="553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3"/>
                </a:lnTo>
                <a:lnTo>
                  <a:pt x="173" y="529"/>
                </a:lnTo>
                <a:lnTo>
                  <a:pt x="175" y="518"/>
                </a:lnTo>
                <a:lnTo>
                  <a:pt x="176" y="508"/>
                </a:lnTo>
                <a:lnTo>
                  <a:pt x="178" y="500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5" y="500"/>
                </a:lnTo>
                <a:lnTo>
                  <a:pt x="187" y="508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3" y="553"/>
                </a:lnTo>
                <a:lnTo>
                  <a:pt x="196" y="561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1"/>
                </a:lnTo>
                <a:lnTo>
                  <a:pt x="204" y="553"/>
                </a:lnTo>
                <a:lnTo>
                  <a:pt x="206" y="543"/>
                </a:lnTo>
                <a:lnTo>
                  <a:pt x="207" y="529"/>
                </a:lnTo>
                <a:lnTo>
                  <a:pt x="208" y="523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3"/>
                </a:lnTo>
                <a:lnTo>
                  <a:pt x="225" y="529"/>
                </a:lnTo>
                <a:lnTo>
                  <a:pt x="226" y="538"/>
                </a:lnTo>
                <a:lnTo>
                  <a:pt x="228" y="543"/>
                </a:lnTo>
                <a:lnTo>
                  <a:pt x="230" y="546"/>
                </a:lnTo>
                <a:lnTo>
                  <a:pt x="231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8" y="543"/>
                </a:lnTo>
                <a:lnTo>
                  <a:pt x="240" y="538"/>
                </a:lnTo>
                <a:lnTo>
                  <a:pt x="242" y="529"/>
                </a:lnTo>
                <a:lnTo>
                  <a:pt x="243" y="526"/>
                </a:lnTo>
                <a:lnTo>
                  <a:pt x="245" y="523"/>
                </a:lnTo>
                <a:lnTo>
                  <a:pt x="246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3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8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8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Line 45"/>
          <p:cNvSpPr>
            <a:spLocks noChangeShapeType="1"/>
          </p:cNvSpPr>
          <p:nvPr/>
        </p:nvSpPr>
        <p:spPr bwMode="auto">
          <a:xfrm>
            <a:off x="709240" y="4838278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" name="Rectangle 46"/>
          <p:cNvSpPr>
            <a:spLocks noChangeArrowheads="1"/>
          </p:cNvSpPr>
          <p:nvPr/>
        </p:nvSpPr>
        <p:spPr bwMode="auto">
          <a:xfrm>
            <a:off x="2004640" y="4904953"/>
            <a:ext cx="34015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42"/>
          <p:cNvSpPr>
            <a:spLocks noChangeShapeType="1"/>
          </p:cNvSpPr>
          <p:nvPr/>
        </p:nvSpPr>
        <p:spPr bwMode="auto">
          <a:xfrm>
            <a:off x="4796816" y="2342728"/>
            <a:ext cx="0" cy="346253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" name="Line 43"/>
          <p:cNvSpPr>
            <a:spLocks noChangeShapeType="1"/>
          </p:cNvSpPr>
          <p:nvPr/>
        </p:nvSpPr>
        <p:spPr bwMode="auto">
          <a:xfrm>
            <a:off x="4800936" y="5805264"/>
            <a:ext cx="128323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1" name="Freeform 44"/>
          <p:cNvSpPr>
            <a:spLocks/>
          </p:cNvSpPr>
          <p:nvPr/>
        </p:nvSpPr>
        <p:spPr bwMode="auto">
          <a:xfrm>
            <a:off x="6168416" y="5543608"/>
            <a:ext cx="1905000" cy="533400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1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3"/>
                </a:lnTo>
                <a:lnTo>
                  <a:pt x="32" y="843"/>
                </a:lnTo>
                <a:lnTo>
                  <a:pt x="34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1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49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4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7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4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2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9"/>
                </a:lnTo>
                <a:lnTo>
                  <a:pt x="137" y="566"/>
                </a:lnTo>
                <a:lnTo>
                  <a:pt x="138" y="529"/>
                </a:lnTo>
                <a:lnTo>
                  <a:pt x="140" y="508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8"/>
                </a:lnTo>
                <a:lnTo>
                  <a:pt x="155" y="529"/>
                </a:lnTo>
                <a:lnTo>
                  <a:pt x="158" y="553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3"/>
                </a:lnTo>
                <a:lnTo>
                  <a:pt x="173" y="529"/>
                </a:lnTo>
                <a:lnTo>
                  <a:pt x="175" y="518"/>
                </a:lnTo>
                <a:lnTo>
                  <a:pt x="176" y="508"/>
                </a:lnTo>
                <a:lnTo>
                  <a:pt x="178" y="500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5" y="500"/>
                </a:lnTo>
                <a:lnTo>
                  <a:pt x="187" y="508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3" y="553"/>
                </a:lnTo>
                <a:lnTo>
                  <a:pt x="196" y="561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1"/>
                </a:lnTo>
                <a:lnTo>
                  <a:pt x="204" y="553"/>
                </a:lnTo>
                <a:lnTo>
                  <a:pt x="206" y="543"/>
                </a:lnTo>
                <a:lnTo>
                  <a:pt x="207" y="529"/>
                </a:lnTo>
                <a:lnTo>
                  <a:pt x="208" y="523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3"/>
                </a:lnTo>
                <a:lnTo>
                  <a:pt x="225" y="529"/>
                </a:lnTo>
                <a:lnTo>
                  <a:pt x="226" y="538"/>
                </a:lnTo>
                <a:lnTo>
                  <a:pt x="228" y="543"/>
                </a:lnTo>
                <a:lnTo>
                  <a:pt x="230" y="546"/>
                </a:lnTo>
                <a:lnTo>
                  <a:pt x="231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8" y="543"/>
                </a:lnTo>
                <a:lnTo>
                  <a:pt x="240" y="538"/>
                </a:lnTo>
                <a:lnTo>
                  <a:pt x="242" y="529"/>
                </a:lnTo>
                <a:lnTo>
                  <a:pt x="243" y="526"/>
                </a:lnTo>
                <a:lnTo>
                  <a:pt x="245" y="523"/>
                </a:lnTo>
                <a:lnTo>
                  <a:pt x="246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3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8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8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2" name="Group 62"/>
          <p:cNvGrpSpPr>
            <a:grpSpLocks/>
          </p:cNvGrpSpPr>
          <p:nvPr/>
        </p:nvGrpSpPr>
        <p:grpSpPr bwMode="auto">
          <a:xfrm>
            <a:off x="6092216" y="2571328"/>
            <a:ext cx="2071122" cy="2771800"/>
            <a:chOff x="6477000" y="2362200"/>
            <a:chExt cx="2071122" cy="2771800"/>
          </a:xfrm>
        </p:grpSpPr>
        <p:sp>
          <p:nvSpPr>
            <p:cNvPr id="103" name="Rectangle 68"/>
            <p:cNvSpPr>
              <a:spLocks noChangeArrowheads="1"/>
            </p:cNvSpPr>
            <p:nvPr/>
          </p:nvSpPr>
          <p:spPr bwMode="auto">
            <a:xfrm>
              <a:off x="6477000" y="2362200"/>
              <a:ext cx="2057400" cy="1905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3200" rIns="90000" bIns="4320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Line 45"/>
            <p:cNvSpPr>
              <a:spLocks noChangeShapeType="1"/>
            </p:cNvSpPr>
            <p:nvPr/>
          </p:nvSpPr>
          <p:spPr bwMode="auto">
            <a:xfrm flipV="1">
              <a:off x="7405056" y="4372000"/>
              <a:ext cx="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Rectangle 46"/>
            <p:cNvSpPr>
              <a:spLocks noChangeArrowheads="1"/>
            </p:cNvSpPr>
            <p:nvPr/>
          </p:nvSpPr>
          <p:spPr bwMode="auto">
            <a:xfrm>
              <a:off x="6880225" y="2787650"/>
              <a:ext cx="129540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Oval 47"/>
            <p:cNvSpPr>
              <a:spLocks noChangeArrowheads="1"/>
            </p:cNvSpPr>
            <p:nvPr/>
          </p:nvSpPr>
          <p:spPr bwMode="auto">
            <a:xfrm>
              <a:off x="7489825" y="3397250"/>
              <a:ext cx="76200" cy="7620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" name="Group 48"/>
            <p:cNvGrpSpPr>
              <a:grpSpLocks/>
            </p:cNvGrpSpPr>
            <p:nvPr/>
          </p:nvGrpSpPr>
          <p:grpSpPr bwMode="auto">
            <a:xfrm>
              <a:off x="7004050" y="2482850"/>
              <a:ext cx="990600" cy="228600"/>
              <a:chOff x="3072" y="1200"/>
              <a:chExt cx="624" cy="288"/>
            </a:xfrm>
          </p:grpSpPr>
          <p:sp>
            <p:nvSpPr>
              <p:cNvPr id="113" name="Line 49"/>
              <p:cNvSpPr>
                <a:spLocks noChangeShapeType="1"/>
              </p:cNvSpPr>
              <p:nvPr/>
            </p:nvSpPr>
            <p:spPr bwMode="auto">
              <a:xfrm>
                <a:off x="3072" y="1488"/>
                <a:ext cx="624" cy="0"/>
              </a:xfrm>
              <a:prstGeom prst="lin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Line 50"/>
              <p:cNvSpPr>
                <a:spLocks noChangeShapeType="1"/>
              </p:cNvSpPr>
              <p:nvPr/>
            </p:nvSpPr>
            <p:spPr bwMode="auto">
              <a:xfrm flipV="1">
                <a:off x="3408" y="1200"/>
                <a:ext cx="0" cy="288"/>
              </a:xfrm>
              <a:prstGeom prst="lin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" name="Line 51"/>
            <p:cNvSpPr>
              <a:spLocks noChangeShapeType="1"/>
            </p:cNvSpPr>
            <p:nvPr/>
          </p:nvSpPr>
          <p:spPr bwMode="auto">
            <a:xfrm rot="-5397593">
              <a:off x="6307138" y="3435350"/>
              <a:ext cx="990600" cy="0"/>
            </a:xfrm>
            <a:prstGeom prst="lin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52"/>
            <p:cNvSpPr>
              <a:spLocks noChangeShapeType="1"/>
            </p:cNvSpPr>
            <p:nvPr/>
          </p:nvSpPr>
          <p:spPr bwMode="auto">
            <a:xfrm rot="16202407" flipV="1">
              <a:off x="6689725" y="3330575"/>
              <a:ext cx="0" cy="228600"/>
            </a:xfrm>
            <a:prstGeom prst="lin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Text Box 56"/>
            <p:cNvSpPr txBox="1">
              <a:spLocks noChangeArrowheads="1"/>
            </p:cNvSpPr>
            <p:nvPr/>
          </p:nvSpPr>
          <p:spPr bwMode="auto">
            <a:xfrm>
              <a:off x="7477064" y="4516016"/>
              <a:ext cx="869341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FT 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GB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Text Box 58"/>
            <p:cNvSpPr txBox="1">
              <a:spLocks noChangeArrowheads="1"/>
            </p:cNvSpPr>
            <p:nvPr/>
          </p:nvSpPr>
          <p:spPr bwMode="auto">
            <a:xfrm>
              <a:off x="7918450" y="3930650"/>
              <a:ext cx="38985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sz="16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de-DE" sz="16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 Box 59"/>
            <p:cNvSpPr txBox="1">
              <a:spLocks noChangeArrowheads="1"/>
            </p:cNvSpPr>
            <p:nvPr/>
          </p:nvSpPr>
          <p:spPr bwMode="auto">
            <a:xfrm>
              <a:off x="8147050" y="2679700"/>
              <a:ext cx="40107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sz="16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de-DE" sz="16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Cross-peaks and diagonal peaks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533400" y="1124744"/>
            <a:ext cx="546816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SCOTCH</a:t>
            </a:r>
            <a:r>
              <a:rPr lang="de-DE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experiment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 algn="l" defTabSz="762000"/>
            <a:r>
              <a:rPr lang="de-DE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pin </a:t>
            </a:r>
            <a:r>
              <a:rPr lang="de-DE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herence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ransfer in (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emical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reactions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525463" y="1886545"/>
            <a:ext cx="8008937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de-DE" dirty="0" err="1"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A         B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resonates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in B.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" name="Group 42"/>
          <p:cNvGrpSpPr>
            <a:grpSpLocks/>
          </p:cNvGrpSpPr>
          <p:nvPr/>
        </p:nvGrpSpPr>
        <p:grpSpPr bwMode="auto">
          <a:xfrm>
            <a:off x="1608829" y="1700808"/>
            <a:ext cx="449580" cy="400050"/>
            <a:chOff x="1234" y="1547"/>
            <a:chExt cx="432" cy="252"/>
          </a:xfrm>
        </p:grpSpPr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1234" y="1776"/>
              <a:ext cx="43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Text Box 40"/>
            <p:cNvSpPr txBox="1">
              <a:spLocks noChangeArrowheads="1"/>
            </p:cNvSpPr>
            <p:nvPr/>
          </p:nvSpPr>
          <p:spPr bwMode="auto">
            <a:xfrm>
              <a:off x="1236" y="1547"/>
              <a:ext cx="424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/>
              <a:r>
                <a:rPr lang="de-DE" sz="20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ν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6" name="Freeform 45"/>
          <p:cNvSpPr>
            <a:spLocks/>
          </p:cNvSpPr>
          <p:nvPr/>
        </p:nvSpPr>
        <p:spPr bwMode="auto">
          <a:xfrm>
            <a:off x="1010617" y="2945011"/>
            <a:ext cx="79375" cy="1455737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2147483647 w 76"/>
              <a:gd name="T5" fmla="*/ 0 h 887"/>
              <a:gd name="T6" fmla="*/ 2147483647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Freeform 46" descr="Dark upward diagonal"/>
          <p:cNvSpPr>
            <a:spLocks/>
          </p:cNvSpPr>
          <p:nvPr/>
        </p:nvSpPr>
        <p:spPr bwMode="auto">
          <a:xfrm>
            <a:off x="2366342" y="2945011"/>
            <a:ext cx="288925" cy="1455737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2147483647 w 75"/>
              <a:gd name="T5" fmla="*/ 0 h 887"/>
              <a:gd name="T6" fmla="*/ 2147483647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pattFill prst="dkUpDiag">
            <a:fgClr>
              <a:schemeClr val="tx2"/>
            </a:fgClr>
            <a:bgClr>
              <a:schemeClr val="bg1"/>
            </a:bgClr>
          </a:patt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Freeform 48"/>
          <p:cNvSpPr>
            <a:spLocks/>
          </p:cNvSpPr>
          <p:nvPr/>
        </p:nvSpPr>
        <p:spPr bwMode="auto">
          <a:xfrm>
            <a:off x="2671142" y="2852936"/>
            <a:ext cx="820738" cy="1741487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2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2"/>
                </a:lnTo>
                <a:lnTo>
                  <a:pt x="32" y="843"/>
                </a:lnTo>
                <a:lnTo>
                  <a:pt x="35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2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50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5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8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5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3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8"/>
                </a:lnTo>
                <a:lnTo>
                  <a:pt x="137" y="566"/>
                </a:lnTo>
                <a:lnTo>
                  <a:pt x="138" y="529"/>
                </a:lnTo>
                <a:lnTo>
                  <a:pt x="141" y="507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7"/>
                </a:lnTo>
                <a:lnTo>
                  <a:pt x="156" y="529"/>
                </a:lnTo>
                <a:lnTo>
                  <a:pt x="158" y="552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2"/>
                </a:lnTo>
                <a:lnTo>
                  <a:pt x="173" y="529"/>
                </a:lnTo>
                <a:lnTo>
                  <a:pt x="175" y="518"/>
                </a:lnTo>
                <a:lnTo>
                  <a:pt x="176" y="507"/>
                </a:lnTo>
                <a:lnTo>
                  <a:pt x="179" y="499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6" y="499"/>
                </a:lnTo>
                <a:lnTo>
                  <a:pt x="187" y="507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4" y="552"/>
                </a:lnTo>
                <a:lnTo>
                  <a:pt x="196" y="560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0"/>
                </a:lnTo>
                <a:lnTo>
                  <a:pt x="204" y="552"/>
                </a:lnTo>
                <a:lnTo>
                  <a:pt x="206" y="543"/>
                </a:lnTo>
                <a:lnTo>
                  <a:pt x="207" y="529"/>
                </a:lnTo>
                <a:lnTo>
                  <a:pt x="209" y="522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2"/>
                </a:lnTo>
                <a:lnTo>
                  <a:pt x="225" y="529"/>
                </a:lnTo>
                <a:lnTo>
                  <a:pt x="226" y="537"/>
                </a:lnTo>
                <a:lnTo>
                  <a:pt x="228" y="543"/>
                </a:lnTo>
                <a:lnTo>
                  <a:pt x="230" y="546"/>
                </a:lnTo>
                <a:lnTo>
                  <a:pt x="232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9" y="543"/>
                </a:lnTo>
                <a:lnTo>
                  <a:pt x="240" y="537"/>
                </a:lnTo>
                <a:lnTo>
                  <a:pt x="242" y="529"/>
                </a:lnTo>
                <a:lnTo>
                  <a:pt x="243" y="526"/>
                </a:lnTo>
                <a:lnTo>
                  <a:pt x="245" y="522"/>
                </a:lnTo>
                <a:lnTo>
                  <a:pt x="247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2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7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Line 210"/>
          <p:cNvSpPr>
            <a:spLocks noChangeShapeType="1"/>
          </p:cNvSpPr>
          <p:nvPr/>
        </p:nvSpPr>
        <p:spPr bwMode="auto">
          <a:xfrm flipH="1">
            <a:off x="689942" y="4399161"/>
            <a:ext cx="198120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Rectangle 211"/>
          <p:cNvSpPr>
            <a:spLocks noChangeArrowheads="1"/>
          </p:cNvSpPr>
          <p:nvPr/>
        </p:nvSpPr>
        <p:spPr bwMode="auto">
          <a:xfrm>
            <a:off x="1559892" y="2930723"/>
            <a:ext cx="42545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" name="Rectangle 213"/>
          <p:cNvSpPr>
            <a:spLocks noChangeArrowheads="1"/>
          </p:cNvSpPr>
          <p:nvPr/>
        </p:nvSpPr>
        <p:spPr bwMode="auto">
          <a:xfrm>
            <a:off x="2837830" y="2932311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3" name="Text Box 214"/>
          <p:cNvSpPr txBox="1">
            <a:spLocks noChangeArrowheads="1"/>
          </p:cNvSpPr>
          <p:nvPr/>
        </p:nvSpPr>
        <p:spPr bwMode="auto">
          <a:xfrm>
            <a:off x="2359992" y="2937073"/>
            <a:ext cx="315913" cy="1465263"/>
          </a:xfrm>
          <a:prstGeom prst="rect">
            <a:avLst/>
          </a:prstGeom>
          <a:blipFill dpi="0" rotWithShape="1">
            <a:blip r:embed="rId3" cstate="print">
              <a:alphaModFix amt="34000"/>
            </a:blip>
            <a:srcRect/>
            <a:tile tx="0" ty="0" sx="100000" sy="100000" flip="none" algn="tl"/>
          </a:blipFill>
          <a:ln w="12700">
            <a:solidFill>
              <a:srgbClr val="FF0000">
                <a:alpha val="50195"/>
              </a:srgb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762000"/>
            <a:r>
              <a:rPr lang="de-DE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l" defTabSz="762000"/>
            <a:r>
              <a:rPr lang="de-DE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l" defTabSz="762000"/>
            <a:r>
              <a:rPr lang="de-DE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algn="l" defTabSz="762000"/>
            <a:r>
              <a:rPr lang="de-DE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algn="l" defTabSz="762000"/>
            <a:r>
              <a:rPr lang="de-DE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" name="Прямая соединительная линия 285"/>
          <p:cNvCxnSpPr/>
          <p:nvPr/>
        </p:nvCxnSpPr>
        <p:spPr>
          <a:xfrm flipH="1">
            <a:off x="2676914" y="3734284"/>
            <a:ext cx="1224136" cy="0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 Box 177"/>
          <p:cNvSpPr txBox="1">
            <a:spLocks noChangeArrowheads="1"/>
          </p:cNvSpPr>
          <p:nvPr/>
        </p:nvSpPr>
        <p:spPr bwMode="auto">
          <a:xfrm>
            <a:off x="179513" y="4725144"/>
            <a:ext cx="403244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magnetization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evoilves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pulse,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Rectangle 178"/>
          <p:cNvSpPr>
            <a:spLocks noChangeArrowheads="1"/>
          </p:cNvSpPr>
          <p:nvPr/>
        </p:nvSpPr>
        <p:spPr bwMode="auto">
          <a:xfrm>
            <a:off x="5652120" y="4869160"/>
            <a:ext cx="316835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FT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provides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a 2D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spectrum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peak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in F</a:t>
            </a:r>
            <a:r>
              <a:rPr lang="de-DE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" name="Стрелка вправо 289"/>
          <p:cNvSpPr/>
          <p:nvPr/>
        </p:nvSpPr>
        <p:spPr>
          <a:xfrm>
            <a:off x="4067944" y="3627772"/>
            <a:ext cx="172819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Скругленный прямоугольник 290"/>
          <p:cNvSpPr/>
          <p:nvPr/>
        </p:nvSpPr>
        <p:spPr>
          <a:xfrm>
            <a:off x="4572000" y="3483756"/>
            <a:ext cx="720080" cy="504056"/>
          </a:xfrm>
          <a:prstGeom prst="roundRect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3" name="Picture 174" descr="SCOTCH"/>
          <p:cNvPicPr>
            <a:picLocks noChangeAspect="1" noChangeArrowheads="1"/>
          </p:cNvPicPr>
          <p:nvPr/>
        </p:nvPicPr>
        <p:blipFill>
          <a:blip r:embed="rId4" cstate="print">
            <a:lum bright="-100000" contrast="100000"/>
          </a:blip>
          <a:srcRect/>
          <a:stretch>
            <a:fillRect/>
          </a:stretch>
        </p:blipFill>
        <p:spPr bwMode="auto">
          <a:xfrm>
            <a:off x="5868144" y="2368625"/>
            <a:ext cx="2603842" cy="2572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94" name="Picture 178" descr="Diag_peak"/>
          <p:cNvPicPr>
            <a:picLocks noChangeAspect="1" noChangeArrowheads="1"/>
          </p:cNvPicPr>
          <p:nvPr/>
        </p:nvPicPr>
        <p:blipFill>
          <a:blip r:embed="rId5" cstate="print">
            <a:lum bright="-100000" contrast="100000"/>
          </a:blip>
          <a:srcRect/>
          <a:stretch>
            <a:fillRect/>
          </a:stretch>
        </p:blipFill>
        <p:spPr bwMode="auto">
          <a:xfrm>
            <a:off x="6499971" y="3987987"/>
            <a:ext cx="284749" cy="28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" name="Text Box 177"/>
          <p:cNvSpPr txBox="1">
            <a:spLocks noChangeArrowheads="1"/>
          </p:cNvSpPr>
          <p:nvPr/>
        </p:nvSpPr>
        <p:spPr bwMode="auto">
          <a:xfrm>
            <a:off x="1115616" y="5734997"/>
            <a:ext cx="64087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cross-peak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comes from A → B and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≠ω</a:t>
            </a:r>
            <a:r>
              <a:rPr lang="de-DE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defTabSz="7620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conversion A → B is incomplete the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diagonal peak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stays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Example: NOESY experiment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26" name="Freeform 50"/>
          <p:cNvSpPr>
            <a:spLocks/>
          </p:cNvSpPr>
          <p:nvPr/>
        </p:nvSpPr>
        <p:spPr bwMode="auto">
          <a:xfrm>
            <a:off x="2438400" y="1391464"/>
            <a:ext cx="76200" cy="1073150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0 w 76"/>
              <a:gd name="T5" fmla="*/ 0 h 887"/>
              <a:gd name="T6" fmla="*/ 0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51"/>
          <p:cNvSpPr>
            <a:spLocks/>
          </p:cNvSpPr>
          <p:nvPr/>
        </p:nvSpPr>
        <p:spPr bwMode="auto">
          <a:xfrm>
            <a:off x="3514725" y="1391464"/>
            <a:ext cx="73025" cy="1073150"/>
          </a:xfrm>
          <a:custGeom>
            <a:avLst/>
            <a:gdLst>
              <a:gd name="T0" fmla="*/ 0 w 75"/>
              <a:gd name="T1" fmla="*/ 2147483647 h 887"/>
              <a:gd name="T2" fmla="*/ 0 w 75"/>
              <a:gd name="T3" fmla="*/ 0 h 887"/>
              <a:gd name="T4" fmla="*/ 0 w 75"/>
              <a:gd name="T5" fmla="*/ 0 h 887"/>
              <a:gd name="T6" fmla="*/ 0 w 75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87"/>
              <a:gd name="T14" fmla="*/ 75 w 75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87">
                <a:moveTo>
                  <a:pt x="0" y="887"/>
                </a:moveTo>
                <a:lnTo>
                  <a:pt x="0" y="0"/>
                </a:lnTo>
                <a:lnTo>
                  <a:pt x="75" y="0"/>
                </a:lnTo>
                <a:lnTo>
                  <a:pt x="75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53"/>
          <p:cNvSpPr>
            <a:spLocks/>
          </p:cNvSpPr>
          <p:nvPr/>
        </p:nvSpPr>
        <p:spPr bwMode="auto">
          <a:xfrm>
            <a:off x="3595477" y="1288697"/>
            <a:ext cx="765175" cy="1285875"/>
          </a:xfrm>
          <a:custGeom>
            <a:avLst/>
            <a:gdLst>
              <a:gd name="T0" fmla="*/ 2147483647 w 273"/>
              <a:gd name="T1" fmla="*/ 2147483647 h 1060"/>
              <a:gd name="T2" fmla="*/ 2147483647 w 273"/>
              <a:gd name="T3" fmla="*/ 2147483647 h 1060"/>
              <a:gd name="T4" fmla="*/ 2147483647 w 273"/>
              <a:gd name="T5" fmla="*/ 2147483647 h 1060"/>
              <a:gd name="T6" fmla="*/ 2147483647 w 273"/>
              <a:gd name="T7" fmla="*/ 2147483647 h 1060"/>
              <a:gd name="T8" fmla="*/ 2147483647 w 273"/>
              <a:gd name="T9" fmla="*/ 2147483647 h 1060"/>
              <a:gd name="T10" fmla="*/ 2147483647 w 273"/>
              <a:gd name="T11" fmla="*/ 2147483647 h 1060"/>
              <a:gd name="T12" fmla="*/ 2147483647 w 273"/>
              <a:gd name="T13" fmla="*/ 2147483647 h 1060"/>
              <a:gd name="T14" fmla="*/ 2147483647 w 273"/>
              <a:gd name="T15" fmla="*/ 2147483647 h 1060"/>
              <a:gd name="T16" fmla="*/ 2147483647 w 273"/>
              <a:gd name="T17" fmla="*/ 2147483647 h 1060"/>
              <a:gd name="T18" fmla="*/ 2147483647 w 273"/>
              <a:gd name="T19" fmla="*/ 2147483647 h 1060"/>
              <a:gd name="T20" fmla="*/ 2147483647 w 273"/>
              <a:gd name="T21" fmla="*/ 2147483647 h 1060"/>
              <a:gd name="T22" fmla="*/ 2147483647 w 273"/>
              <a:gd name="T23" fmla="*/ 2147483647 h 1060"/>
              <a:gd name="T24" fmla="*/ 2147483647 w 273"/>
              <a:gd name="T25" fmla="*/ 2147483647 h 1060"/>
              <a:gd name="T26" fmla="*/ 2147483647 w 273"/>
              <a:gd name="T27" fmla="*/ 2147483647 h 1060"/>
              <a:gd name="T28" fmla="*/ 2147483647 w 273"/>
              <a:gd name="T29" fmla="*/ 2147483647 h 1060"/>
              <a:gd name="T30" fmla="*/ 2147483647 w 273"/>
              <a:gd name="T31" fmla="*/ 2147483647 h 1060"/>
              <a:gd name="T32" fmla="*/ 2147483647 w 273"/>
              <a:gd name="T33" fmla="*/ 2147483647 h 1060"/>
              <a:gd name="T34" fmla="*/ 2147483647 w 273"/>
              <a:gd name="T35" fmla="*/ 2147483647 h 1060"/>
              <a:gd name="T36" fmla="*/ 2147483647 w 273"/>
              <a:gd name="T37" fmla="*/ 2147483647 h 1060"/>
              <a:gd name="T38" fmla="*/ 2147483647 w 273"/>
              <a:gd name="T39" fmla="*/ 2147483647 h 1060"/>
              <a:gd name="T40" fmla="*/ 2147483647 w 273"/>
              <a:gd name="T41" fmla="*/ 2147483647 h 1060"/>
              <a:gd name="T42" fmla="*/ 2147483647 w 273"/>
              <a:gd name="T43" fmla="*/ 2147483647 h 1060"/>
              <a:gd name="T44" fmla="*/ 2147483647 w 273"/>
              <a:gd name="T45" fmla="*/ 2147483647 h 1060"/>
              <a:gd name="T46" fmla="*/ 2147483647 w 273"/>
              <a:gd name="T47" fmla="*/ 2147483647 h 1060"/>
              <a:gd name="T48" fmla="*/ 2147483647 w 273"/>
              <a:gd name="T49" fmla="*/ 2147483647 h 1060"/>
              <a:gd name="T50" fmla="*/ 2147483647 w 273"/>
              <a:gd name="T51" fmla="*/ 2147483647 h 1060"/>
              <a:gd name="T52" fmla="*/ 2147483647 w 273"/>
              <a:gd name="T53" fmla="*/ 2147483647 h 1060"/>
              <a:gd name="T54" fmla="*/ 2147483647 w 273"/>
              <a:gd name="T55" fmla="*/ 2147483647 h 1060"/>
              <a:gd name="T56" fmla="*/ 2147483647 w 273"/>
              <a:gd name="T57" fmla="*/ 2147483647 h 1060"/>
              <a:gd name="T58" fmla="*/ 2147483647 w 273"/>
              <a:gd name="T59" fmla="*/ 2147483647 h 1060"/>
              <a:gd name="T60" fmla="*/ 2147483647 w 273"/>
              <a:gd name="T61" fmla="*/ 2147483647 h 1060"/>
              <a:gd name="T62" fmla="*/ 2147483647 w 273"/>
              <a:gd name="T63" fmla="*/ 2147483647 h 1060"/>
              <a:gd name="T64" fmla="*/ 2147483647 w 273"/>
              <a:gd name="T65" fmla="*/ 2147483647 h 1060"/>
              <a:gd name="T66" fmla="*/ 2147483647 w 273"/>
              <a:gd name="T67" fmla="*/ 2147483647 h 1060"/>
              <a:gd name="T68" fmla="*/ 2147483647 w 273"/>
              <a:gd name="T69" fmla="*/ 2147483647 h 1060"/>
              <a:gd name="T70" fmla="*/ 2147483647 w 273"/>
              <a:gd name="T71" fmla="*/ 2147483647 h 1060"/>
              <a:gd name="T72" fmla="*/ 2147483647 w 273"/>
              <a:gd name="T73" fmla="*/ 2147483647 h 1060"/>
              <a:gd name="T74" fmla="*/ 2147483647 w 273"/>
              <a:gd name="T75" fmla="*/ 2147483647 h 1060"/>
              <a:gd name="T76" fmla="*/ 2147483647 w 273"/>
              <a:gd name="T77" fmla="*/ 2147483647 h 1060"/>
              <a:gd name="T78" fmla="*/ 2147483647 w 273"/>
              <a:gd name="T79" fmla="*/ 2147483647 h 1060"/>
              <a:gd name="T80" fmla="*/ 2147483647 w 273"/>
              <a:gd name="T81" fmla="*/ 2147483647 h 1060"/>
              <a:gd name="T82" fmla="*/ 2147483647 w 273"/>
              <a:gd name="T83" fmla="*/ 2147483647 h 1060"/>
              <a:gd name="T84" fmla="*/ 2147483647 w 273"/>
              <a:gd name="T85" fmla="*/ 2147483647 h 1060"/>
              <a:gd name="T86" fmla="*/ 2147483647 w 273"/>
              <a:gd name="T87" fmla="*/ 2147483647 h 1060"/>
              <a:gd name="T88" fmla="*/ 2147483647 w 273"/>
              <a:gd name="T89" fmla="*/ 2147483647 h 1060"/>
              <a:gd name="T90" fmla="*/ 2147483647 w 273"/>
              <a:gd name="T91" fmla="*/ 2147483647 h 1060"/>
              <a:gd name="T92" fmla="*/ 2147483647 w 273"/>
              <a:gd name="T93" fmla="*/ 2147483647 h 1060"/>
              <a:gd name="T94" fmla="*/ 2147483647 w 273"/>
              <a:gd name="T95" fmla="*/ 2147483647 h 1060"/>
              <a:gd name="T96" fmla="*/ 2147483647 w 273"/>
              <a:gd name="T97" fmla="*/ 2147483647 h 1060"/>
              <a:gd name="T98" fmla="*/ 2147483647 w 273"/>
              <a:gd name="T99" fmla="*/ 2147483647 h 1060"/>
              <a:gd name="T100" fmla="*/ 2147483647 w 273"/>
              <a:gd name="T101" fmla="*/ 2147483647 h 1060"/>
              <a:gd name="T102" fmla="*/ 2147483647 w 273"/>
              <a:gd name="T103" fmla="*/ 2147483647 h 1060"/>
              <a:gd name="T104" fmla="*/ 2147483647 w 273"/>
              <a:gd name="T105" fmla="*/ 2147483647 h 1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3"/>
              <a:gd name="T160" fmla="*/ 0 h 1060"/>
              <a:gd name="T161" fmla="*/ 273 w 273"/>
              <a:gd name="T162" fmla="*/ 1060 h 10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3" h="1060">
                <a:moveTo>
                  <a:pt x="0" y="529"/>
                </a:moveTo>
                <a:lnTo>
                  <a:pt x="3" y="529"/>
                </a:lnTo>
                <a:lnTo>
                  <a:pt x="3" y="366"/>
                </a:lnTo>
                <a:lnTo>
                  <a:pt x="5" y="218"/>
                </a:lnTo>
                <a:lnTo>
                  <a:pt x="7" y="102"/>
                </a:lnTo>
                <a:lnTo>
                  <a:pt x="8" y="24"/>
                </a:lnTo>
                <a:lnTo>
                  <a:pt x="10" y="0"/>
                </a:lnTo>
                <a:lnTo>
                  <a:pt x="12" y="24"/>
                </a:lnTo>
                <a:lnTo>
                  <a:pt x="14" y="99"/>
                </a:lnTo>
                <a:lnTo>
                  <a:pt x="15" y="218"/>
                </a:lnTo>
                <a:lnTo>
                  <a:pt x="17" y="366"/>
                </a:lnTo>
                <a:lnTo>
                  <a:pt x="18" y="529"/>
                </a:lnTo>
                <a:lnTo>
                  <a:pt x="21" y="694"/>
                </a:lnTo>
                <a:lnTo>
                  <a:pt x="22" y="843"/>
                </a:lnTo>
                <a:lnTo>
                  <a:pt x="24" y="959"/>
                </a:lnTo>
                <a:lnTo>
                  <a:pt x="25" y="1035"/>
                </a:lnTo>
                <a:lnTo>
                  <a:pt x="28" y="1060"/>
                </a:lnTo>
                <a:lnTo>
                  <a:pt x="29" y="1037"/>
                </a:lnTo>
                <a:lnTo>
                  <a:pt x="30" y="962"/>
                </a:lnTo>
                <a:lnTo>
                  <a:pt x="32" y="843"/>
                </a:lnTo>
                <a:lnTo>
                  <a:pt x="35" y="698"/>
                </a:lnTo>
                <a:lnTo>
                  <a:pt x="36" y="529"/>
                </a:lnTo>
                <a:lnTo>
                  <a:pt x="37" y="433"/>
                </a:lnTo>
                <a:lnTo>
                  <a:pt x="39" y="343"/>
                </a:lnTo>
                <a:lnTo>
                  <a:pt x="42" y="273"/>
                </a:lnTo>
                <a:lnTo>
                  <a:pt x="43" y="230"/>
                </a:lnTo>
                <a:lnTo>
                  <a:pt x="45" y="215"/>
                </a:lnTo>
                <a:lnTo>
                  <a:pt x="46" y="230"/>
                </a:lnTo>
                <a:lnTo>
                  <a:pt x="47" y="273"/>
                </a:lnTo>
                <a:lnTo>
                  <a:pt x="50" y="343"/>
                </a:lnTo>
                <a:lnTo>
                  <a:pt x="52" y="433"/>
                </a:lnTo>
                <a:lnTo>
                  <a:pt x="53" y="529"/>
                </a:lnTo>
                <a:lnTo>
                  <a:pt x="54" y="627"/>
                </a:lnTo>
                <a:lnTo>
                  <a:pt x="56" y="715"/>
                </a:lnTo>
                <a:lnTo>
                  <a:pt x="59" y="787"/>
                </a:lnTo>
                <a:lnTo>
                  <a:pt x="60" y="831"/>
                </a:lnTo>
                <a:lnTo>
                  <a:pt x="61" y="846"/>
                </a:lnTo>
                <a:lnTo>
                  <a:pt x="63" y="831"/>
                </a:lnTo>
                <a:lnTo>
                  <a:pt x="65" y="787"/>
                </a:lnTo>
                <a:lnTo>
                  <a:pt x="67" y="717"/>
                </a:lnTo>
                <a:lnTo>
                  <a:pt x="68" y="627"/>
                </a:lnTo>
                <a:lnTo>
                  <a:pt x="70" y="529"/>
                </a:lnTo>
                <a:lnTo>
                  <a:pt x="71" y="471"/>
                </a:lnTo>
                <a:lnTo>
                  <a:pt x="74" y="418"/>
                </a:lnTo>
                <a:lnTo>
                  <a:pt x="76" y="377"/>
                </a:lnTo>
                <a:lnTo>
                  <a:pt x="77" y="351"/>
                </a:lnTo>
                <a:lnTo>
                  <a:pt x="78" y="343"/>
                </a:lnTo>
                <a:lnTo>
                  <a:pt x="81" y="351"/>
                </a:lnTo>
                <a:lnTo>
                  <a:pt x="82" y="377"/>
                </a:lnTo>
                <a:lnTo>
                  <a:pt x="84" y="418"/>
                </a:lnTo>
                <a:lnTo>
                  <a:pt x="85" y="471"/>
                </a:lnTo>
                <a:lnTo>
                  <a:pt x="88" y="529"/>
                </a:lnTo>
                <a:lnTo>
                  <a:pt x="89" y="587"/>
                </a:lnTo>
                <a:lnTo>
                  <a:pt x="91" y="642"/>
                </a:lnTo>
                <a:lnTo>
                  <a:pt x="92" y="683"/>
                </a:lnTo>
                <a:lnTo>
                  <a:pt x="95" y="709"/>
                </a:lnTo>
                <a:lnTo>
                  <a:pt x="96" y="717"/>
                </a:lnTo>
                <a:lnTo>
                  <a:pt x="98" y="709"/>
                </a:lnTo>
                <a:lnTo>
                  <a:pt x="99" y="683"/>
                </a:lnTo>
                <a:lnTo>
                  <a:pt x="101" y="642"/>
                </a:lnTo>
                <a:lnTo>
                  <a:pt x="103" y="589"/>
                </a:lnTo>
                <a:lnTo>
                  <a:pt x="105" y="529"/>
                </a:lnTo>
                <a:lnTo>
                  <a:pt x="106" y="494"/>
                </a:lnTo>
                <a:lnTo>
                  <a:pt x="107" y="465"/>
                </a:lnTo>
                <a:lnTo>
                  <a:pt x="109" y="438"/>
                </a:lnTo>
                <a:lnTo>
                  <a:pt x="112" y="421"/>
                </a:lnTo>
                <a:lnTo>
                  <a:pt x="113" y="418"/>
                </a:lnTo>
                <a:lnTo>
                  <a:pt x="114" y="421"/>
                </a:lnTo>
                <a:lnTo>
                  <a:pt x="116" y="438"/>
                </a:lnTo>
                <a:lnTo>
                  <a:pt x="119" y="465"/>
                </a:lnTo>
                <a:lnTo>
                  <a:pt x="120" y="494"/>
                </a:lnTo>
                <a:lnTo>
                  <a:pt x="122" y="529"/>
                </a:lnTo>
                <a:lnTo>
                  <a:pt x="123" y="564"/>
                </a:lnTo>
                <a:lnTo>
                  <a:pt x="124" y="596"/>
                </a:lnTo>
                <a:lnTo>
                  <a:pt x="127" y="622"/>
                </a:lnTo>
                <a:lnTo>
                  <a:pt x="129" y="639"/>
                </a:lnTo>
                <a:lnTo>
                  <a:pt x="130" y="642"/>
                </a:lnTo>
                <a:lnTo>
                  <a:pt x="131" y="639"/>
                </a:lnTo>
                <a:lnTo>
                  <a:pt x="134" y="622"/>
                </a:lnTo>
                <a:lnTo>
                  <a:pt x="136" y="598"/>
                </a:lnTo>
                <a:lnTo>
                  <a:pt x="137" y="566"/>
                </a:lnTo>
                <a:lnTo>
                  <a:pt x="138" y="529"/>
                </a:lnTo>
                <a:lnTo>
                  <a:pt x="141" y="507"/>
                </a:lnTo>
                <a:lnTo>
                  <a:pt x="143" y="491"/>
                </a:lnTo>
                <a:lnTo>
                  <a:pt x="144" y="476"/>
                </a:lnTo>
                <a:lnTo>
                  <a:pt x="145" y="468"/>
                </a:lnTo>
                <a:lnTo>
                  <a:pt x="147" y="465"/>
                </a:lnTo>
                <a:lnTo>
                  <a:pt x="149" y="468"/>
                </a:lnTo>
                <a:lnTo>
                  <a:pt x="151" y="476"/>
                </a:lnTo>
                <a:lnTo>
                  <a:pt x="153" y="491"/>
                </a:lnTo>
                <a:lnTo>
                  <a:pt x="154" y="507"/>
                </a:lnTo>
                <a:lnTo>
                  <a:pt x="156" y="529"/>
                </a:lnTo>
                <a:lnTo>
                  <a:pt x="158" y="552"/>
                </a:lnTo>
                <a:lnTo>
                  <a:pt x="160" y="570"/>
                </a:lnTo>
                <a:lnTo>
                  <a:pt x="161" y="585"/>
                </a:lnTo>
                <a:lnTo>
                  <a:pt x="162" y="593"/>
                </a:lnTo>
                <a:lnTo>
                  <a:pt x="165" y="596"/>
                </a:lnTo>
                <a:lnTo>
                  <a:pt x="166" y="593"/>
                </a:lnTo>
                <a:lnTo>
                  <a:pt x="168" y="585"/>
                </a:lnTo>
                <a:lnTo>
                  <a:pt x="169" y="570"/>
                </a:lnTo>
                <a:lnTo>
                  <a:pt x="172" y="552"/>
                </a:lnTo>
                <a:lnTo>
                  <a:pt x="173" y="529"/>
                </a:lnTo>
                <a:lnTo>
                  <a:pt x="175" y="518"/>
                </a:lnTo>
                <a:lnTo>
                  <a:pt x="176" y="507"/>
                </a:lnTo>
                <a:lnTo>
                  <a:pt x="179" y="499"/>
                </a:lnTo>
                <a:lnTo>
                  <a:pt x="180" y="495"/>
                </a:lnTo>
                <a:lnTo>
                  <a:pt x="182" y="495"/>
                </a:lnTo>
                <a:lnTo>
                  <a:pt x="183" y="495"/>
                </a:lnTo>
                <a:lnTo>
                  <a:pt x="186" y="499"/>
                </a:lnTo>
                <a:lnTo>
                  <a:pt x="187" y="507"/>
                </a:lnTo>
                <a:lnTo>
                  <a:pt x="189" y="518"/>
                </a:lnTo>
                <a:lnTo>
                  <a:pt x="190" y="529"/>
                </a:lnTo>
                <a:lnTo>
                  <a:pt x="191" y="541"/>
                </a:lnTo>
                <a:lnTo>
                  <a:pt x="194" y="552"/>
                </a:lnTo>
                <a:lnTo>
                  <a:pt x="196" y="560"/>
                </a:lnTo>
                <a:lnTo>
                  <a:pt x="197" y="566"/>
                </a:lnTo>
                <a:lnTo>
                  <a:pt x="199" y="566"/>
                </a:lnTo>
                <a:lnTo>
                  <a:pt x="200" y="566"/>
                </a:lnTo>
                <a:lnTo>
                  <a:pt x="203" y="560"/>
                </a:lnTo>
                <a:lnTo>
                  <a:pt x="204" y="552"/>
                </a:lnTo>
                <a:lnTo>
                  <a:pt x="206" y="543"/>
                </a:lnTo>
                <a:lnTo>
                  <a:pt x="207" y="529"/>
                </a:lnTo>
                <a:lnTo>
                  <a:pt x="209" y="522"/>
                </a:lnTo>
                <a:lnTo>
                  <a:pt x="211" y="518"/>
                </a:lnTo>
                <a:lnTo>
                  <a:pt x="213" y="514"/>
                </a:lnTo>
                <a:lnTo>
                  <a:pt x="214" y="511"/>
                </a:lnTo>
                <a:lnTo>
                  <a:pt x="215" y="511"/>
                </a:lnTo>
                <a:lnTo>
                  <a:pt x="218" y="511"/>
                </a:lnTo>
                <a:lnTo>
                  <a:pt x="220" y="514"/>
                </a:lnTo>
                <a:lnTo>
                  <a:pt x="221" y="518"/>
                </a:lnTo>
                <a:lnTo>
                  <a:pt x="222" y="522"/>
                </a:lnTo>
                <a:lnTo>
                  <a:pt x="225" y="529"/>
                </a:lnTo>
                <a:lnTo>
                  <a:pt x="226" y="537"/>
                </a:lnTo>
                <a:lnTo>
                  <a:pt x="228" y="543"/>
                </a:lnTo>
                <a:lnTo>
                  <a:pt x="230" y="546"/>
                </a:lnTo>
                <a:lnTo>
                  <a:pt x="232" y="549"/>
                </a:lnTo>
                <a:lnTo>
                  <a:pt x="233" y="549"/>
                </a:lnTo>
                <a:lnTo>
                  <a:pt x="235" y="549"/>
                </a:lnTo>
                <a:lnTo>
                  <a:pt x="237" y="546"/>
                </a:lnTo>
                <a:lnTo>
                  <a:pt x="239" y="543"/>
                </a:lnTo>
                <a:lnTo>
                  <a:pt x="240" y="537"/>
                </a:lnTo>
                <a:lnTo>
                  <a:pt x="242" y="529"/>
                </a:lnTo>
                <a:lnTo>
                  <a:pt x="243" y="526"/>
                </a:lnTo>
                <a:lnTo>
                  <a:pt x="245" y="522"/>
                </a:lnTo>
                <a:lnTo>
                  <a:pt x="247" y="519"/>
                </a:lnTo>
                <a:lnTo>
                  <a:pt x="249" y="519"/>
                </a:lnTo>
                <a:lnTo>
                  <a:pt x="250" y="519"/>
                </a:lnTo>
                <a:lnTo>
                  <a:pt x="252" y="519"/>
                </a:lnTo>
                <a:lnTo>
                  <a:pt x="253" y="519"/>
                </a:lnTo>
                <a:lnTo>
                  <a:pt x="256" y="522"/>
                </a:lnTo>
                <a:lnTo>
                  <a:pt x="257" y="526"/>
                </a:lnTo>
                <a:lnTo>
                  <a:pt x="259" y="529"/>
                </a:lnTo>
                <a:lnTo>
                  <a:pt x="260" y="534"/>
                </a:lnTo>
                <a:lnTo>
                  <a:pt x="263" y="537"/>
                </a:lnTo>
                <a:lnTo>
                  <a:pt x="264" y="541"/>
                </a:lnTo>
                <a:lnTo>
                  <a:pt x="266" y="541"/>
                </a:lnTo>
                <a:lnTo>
                  <a:pt x="267" y="541"/>
                </a:lnTo>
                <a:lnTo>
                  <a:pt x="268" y="541"/>
                </a:lnTo>
                <a:lnTo>
                  <a:pt x="271" y="541"/>
                </a:lnTo>
                <a:lnTo>
                  <a:pt x="273" y="53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54"/>
          <p:cNvSpPr>
            <a:spLocks noChangeShapeType="1"/>
          </p:cNvSpPr>
          <p:nvPr/>
        </p:nvSpPr>
        <p:spPr bwMode="auto">
          <a:xfrm flipH="1">
            <a:off x="304799" y="2463026"/>
            <a:ext cx="32734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auto">
          <a:xfrm>
            <a:off x="2879725" y="138035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57"/>
          <p:cNvSpPr>
            <a:spLocks noChangeArrowheads="1"/>
          </p:cNvSpPr>
          <p:nvPr/>
        </p:nvSpPr>
        <p:spPr bwMode="auto">
          <a:xfrm>
            <a:off x="3862388" y="1381939"/>
            <a:ext cx="3968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876800" y="1185208"/>
            <a:ext cx="37338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62000"/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Cross-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peaks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NOE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  <a:endParaRPr lang="de-DE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762000"/>
            <a:endParaRPr lang="de-DE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762000"/>
            <a:r>
              <a:rPr lang="de-DE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SY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sz="2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pectroscop</a:t>
            </a:r>
            <a:r>
              <a:rPr lang="de-DE" sz="2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de-DE" sz="2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reeform 50"/>
          <p:cNvSpPr>
            <a:spLocks/>
          </p:cNvSpPr>
          <p:nvPr/>
        </p:nvSpPr>
        <p:spPr bwMode="auto">
          <a:xfrm>
            <a:off x="457200" y="1397478"/>
            <a:ext cx="76200" cy="1073150"/>
          </a:xfrm>
          <a:custGeom>
            <a:avLst/>
            <a:gdLst>
              <a:gd name="T0" fmla="*/ 0 w 76"/>
              <a:gd name="T1" fmla="*/ 2147483647 h 887"/>
              <a:gd name="T2" fmla="*/ 0 w 76"/>
              <a:gd name="T3" fmla="*/ 0 h 887"/>
              <a:gd name="T4" fmla="*/ 0 w 76"/>
              <a:gd name="T5" fmla="*/ 0 h 887"/>
              <a:gd name="T6" fmla="*/ 0 w 76"/>
              <a:gd name="T7" fmla="*/ 214748364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887"/>
              <a:gd name="T14" fmla="*/ 76 w 7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887">
                <a:moveTo>
                  <a:pt x="0" y="887"/>
                </a:moveTo>
                <a:lnTo>
                  <a:pt x="0" y="0"/>
                </a:lnTo>
                <a:lnTo>
                  <a:pt x="76" y="0"/>
                </a:lnTo>
                <a:lnTo>
                  <a:pt x="76" y="887"/>
                </a:lnTo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18000" rIns="1800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auto">
          <a:xfrm>
            <a:off x="1355725" y="1377261"/>
            <a:ext cx="396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defTabSz="762000"/>
            <a:r>
              <a:rPr lang="en-US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95536" y="2708920"/>
            <a:ext cx="8686800" cy="347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62000"/>
            <a:r>
              <a:rPr lang="de-DE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de-DE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de-DE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de-DE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de-DE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 defTabSz="762000"/>
            <a:endParaRPr lang="de-DE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762000"/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  –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  –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  –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  –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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2y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Transverse magnetization has gone from spin 1 to spin 2</a:t>
            </a: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efficiency of transfer is (simplified)</a:t>
            </a: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sin(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*sin(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defTabSz="762000"/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cross-peak will appear in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NOESY-spectrum</a:t>
            </a:r>
          </a:p>
          <a:p>
            <a:pPr defTabSz="7620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cross-peak gives information on NOE  distance between the spins</a:t>
            </a:r>
          </a:p>
          <a:p>
            <a:pPr defTabSz="762000"/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same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(EXSY)</a:t>
            </a:r>
            <a:endParaRPr lang="de-DE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912" y="3097475"/>
            <a:ext cx="74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NOE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x          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1164" y="4583765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63688" y="4563513"/>
            <a:ext cx="687234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934694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                      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     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66048" y="3060412"/>
            <a:ext cx="2522240" cy="1867272"/>
            <a:chOff x="4495800" y="2780928"/>
            <a:chExt cx="2522240" cy="1867272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4495800" y="2780928"/>
              <a:ext cx="2522240" cy="1867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4960192" y="2780928"/>
              <a:ext cx="459420" cy="1867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5965044" y="2780928"/>
              <a:ext cx="510002" cy="1867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4597878" y="4267200"/>
              <a:ext cx="20385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4861992" y="3293532"/>
              <a:ext cx="2021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араллелограмм 50"/>
          <p:cNvSpPr/>
          <p:nvPr/>
        </p:nvSpPr>
        <p:spPr>
          <a:xfrm>
            <a:off x="6366048" y="3060412"/>
            <a:ext cx="2522240" cy="186727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12360" y="494116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7090074">
            <a:off x="6231622" y="310765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6837632" y="3819188"/>
            <a:ext cx="182640" cy="7244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8144526" y="2806806"/>
            <a:ext cx="12576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7133674" y="3132342"/>
            <a:ext cx="73744" cy="431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6668081" y="4556918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7908510" y="4106114"/>
            <a:ext cx="73744" cy="431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</a:rPr>
              <a:t>Summary</a:t>
            </a:r>
            <a:endParaRPr lang="ru-RU" sz="320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367240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</a:rPr>
              <a:t>NMR is working with magnetic moments of nuclei (originating from their spins)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</a:rPr>
              <a:t>Simple theory (Bloch equations) allows one to understand basic experiments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</a:rPr>
              <a:t>1D &amp; 2D NMR concepts are introduced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Angular momentum and magnetic moment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43528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Furthermore, QM tells us that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 is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quantized</a:t>
            </a:r>
            <a:r>
              <a:rPr lang="en-US" sz="2000" dirty="0" smtClean="0">
                <a:latin typeface="Times New Roman" pitchFamily="18" charset="0"/>
              </a:rPr>
              <a:t>: angular moment measured in </a:t>
            </a:r>
            <a:r>
              <a:rPr lang="en-US" sz="2000" i="1" dirty="0" smtClean="0">
                <a:latin typeface="Times New Roman" pitchFamily="18" charset="0"/>
              </a:rPr>
              <a:t>ħ</a:t>
            </a:r>
            <a:r>
              <a:rPr lang="en-US" sz="2000" dirty="0" smtClean="0">
                <a:latin typeface="Times New Roman" pitchFamily="18" charset="0"/>
              </a:rPr>
              <a:t> units cannot be an arbitrary number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Stern-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Gerlach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experiment</a:t>
            </a:r>
            <a:r>
              <a:rPr lang="en-US" sz="2000" dirty="0" smtClean="0">
                <a:latin typeface="Times New Roman" pitchFamily="18" charset="0"/>
              </a:rPr>
              <a:t>:</a:t>
            </a:r>
          </a:p>
          <a:p>
            <a:pPr eaLnBrk="1" hangingPunct="1"/>
            <a:endParaRPr lang="en-US" sz="2000" baseline="30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81250" name="Picture 2" descr="https://upload.wikimedia.org/wikipedia/commons/b/b0/SternGerlac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85764"/>
            <a:ext cx="4657725" cy="3619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2708920"/>
            <a:ext cx="3672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beam of particles is deflected by inhomogeneous field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Reason: intrinsic magnetic moment (spin) of particles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contrast to the classical expectation the distribution of the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-vector is not continuous!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Spin is quantized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Angular momentum and magnetic moment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43528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Furthermore, QM tells us that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 is quantized: angular moment measured in </a:t>
            </a:r>
            <a:r>
              <a:rPr lang="en-US" sz="2000" i="1" dirty="0" smtClean="0">
                <a:latin typeface="Times New Roman" pitchFamily="18" charset="0"/>
              </a:rPr>
              <a:t>ħ</a:t>
            </a:r>
            <a:r>
              <a:rPr lang="en-US" sz="2000" dirty="0" smtClean="0">
                <a:latin typeface="Times New Roman" pitchFamily="18" charset="0"/>
              </a:rPr>
              <a:t> units cannot be an arbitrary number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 is integer (0, 1, 2, …) or half-integer (1/2, 3/2, 5/2, …) and |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|={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+1)}</a:t>
            </a:r>
            <a:r>
              <a:rPr lang="en-US" sz="2000" baseline="30000" dirty="0" smtClean="0">
                <a:latin typeface="Times New Roman" pitchFamily="18" charset="0"/>
              </a:rPr>
              <a:t>1/2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Projection of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 onto any axis in space varies in steps of 1 from –</a:t>
            </a:r>
            <a:r>
              <a:rPr lang="en-US" sz="800" dirty="0" smtClean="0">
                <a:latin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 to </a:t>
            </a:r>
            <a:r>
              <a:rPr lang="en-US" sz="2000" i="1" dirty="0" smtClean="0">
                <a:latin typeface="Times New Roman" pitchFamily="18" charset="0"/>
              </a:rPr>
              <a:t>S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Spin-½ particle (</a:t>
            </a:r>
            <a:r>
              <a:rPr lang="en-US" sz="2000" baseline="30000" dirty="0" smtClean="0">
                <a:latin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</a:rPr>
              <a:t>H, </a:t>
            </a:r>
            <a:r>
              <a:rPr lang="en-US" sz="2000" baseline="30000" dirty="0" smtClean="0">
                <a:latin typeface="Times New Roman" pitchFamily="18" charset="0"/>
              </a:rPr>
              <a:t>13</a:t>
            </a:r>
            <a:r>
              <a:rPr lang="en-US" sz="2000" dirty="0" smtClean="0">
                <a:latin typeface="Times New Roman" pitchFamily="18" charset="0"/>
              </a:rPr>
              <a:t>C, </a:t>
            </a:r>
            <a:r>
              <a:rPr lang="en-US" sz="2000" baseline="30000" dirty="0" smtClean="0">
                <a:latin typeface="Times New Roman" pitchFamily="18" charset="0"/>
              </a:rPr>
              <a:t>15</a:t>
            </a:r>
            <a:r>
              <a:rPr lang="en-US" sz="2000" dirty="0" smtClean="0">
                <a:latin typeface="Times New Roman" pitchFamily="18" charset="0"/>
              </a:rPr>
              <a:t>N, </a:t>
            </a:r>
            <a:r>
              <a:rPr lang="en-US" sz="2000" baseline="30000" dirty="0" smtClean="0">
                <a:latin typeface="Times New Roman" pitchFamily="18" charset="0"/>
              </a:rPr>
              <a:t>19</a:t>
            </a:r>
            <a:r>
              <a:rPr lang="en-US" sz="2000" dirty="0" smtClean="0">
                <a:latin typeface="Times New Roman" pitchFamily="18" charset="0"/>
              </a:rPr>
              <a:t>F, </a:t>
            </a:r>
            <a:r>
              <a:rPr lang="en-US" sz="2000" baseline="30000" dirty="0" smtClean="0">
                <a:latin typeface="Times New Roman" pitchFamily="18" charset="0"/>
              </a:rPr>
              <a:t>31</a:t>
            </a:r>
            <a:r>
              <a:rPr lang="en-US" sz="2000" dirty="0" smtClean="0">
                <a:latin typeface="Times New Roman" pitchFamily="18" charset="0"/>
              </a:rPr>
              <a:t>P…): possible projections 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2000" dirty="0" smtClean="0">
                <a:latin typeface="Times New Roman" pitchFamily="18" charset="0"/>
              </a:rPr>
              <a:t>1/2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Spin-1 particle: possible projections are –1, 0, 1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When discussing spin-½ particles we can use a simplification (and forget about QM): spin magnetization is a classical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vector in the 3D-space</a:t>
            </a:r>
            <a:r>
              <a:rPr lang="en-US" sz="2000" dirty="0" smtClean="0">
                <a:latin typeface="Times New Roman" pitchFamily="18" charset="0"/>
              </a:rPr>
              <a:t>, which is changing by moving in external fields and due to spin relaxation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As we can see from the density matrix description, this is correct (but only for two-level systems!):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fictitious spin </a:t>
            </a:r>
            <a:r>
              <a:rPr lang="en-US" sz="2000" dirty="0" smtClean="0">
                <a:latin typeface="Times New Roman" pitchFamily="18" charset="0"/>
              </a:rPr>
              <a:t>description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Magnetic resonance: classical viewpoint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Motion of a classical magnetic moment in a constant magnetic field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</a:p>
          <a:p>
            <a:pPr eaLnBrk="1" hangingPunct="1"/>
            <a:endParaRPr lang="en-US" sz="14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Magnetic moment is 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</a:t>
            </a:r>
            <a:r>
              <a:rPr lang="el-GR" sz="2000" i="1" dirty="0" smtClean="0">
                <a:latin typeface="Times New Roman" pitchFamily="18" charset="0"/>
              </a:rPr>
              <a:t>γ</a:t>
            </a:r>
            <a:r>
              <a:rPr lang="en-US" sz="2000" i="1" baseline="-25000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 is the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gyromagnetic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ratio </a:t>
            </a:r>
            <a:r>
              <a:rPr lang="en-US" sz="2000" dirty="0" smtClean="0">
                <a:latin typeface="Times New Roman" pitchFamily="18" charset="0"/>
              </a:rPr>
              <a:t>(or </a:t>
            </a:r>
            <a:r>
              <a:rPr lang="en-US" sz="2000" dirty="0" err="1" smtClean="0">
                <a:latin typeface="Times New Roman" pitchFamily="18" charset="0"/>
              </a:rPr>
              <a:t>magnetogyric</a:t>
            </a:r>
            <a:r>
              <a:rPr lang="en-US" sz="2000" dirty="0" smtClean="0">
                <a:latin typeface="Times New Roman" pitchFamily="18" charset="0"/>
              </a:rPr>
              <a:t> ratio)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We obtain a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torque</a:t>
            </a:r>
            <a:r>
              <a:rPr lang="en-US" sz="2000" dirty="0" smtClean="0">
                <a:latin typeface="Times New Roman" pitchFamily="18" charset="0"/>
              </a:rPr>
              <a:t>: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These equations tell us that: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|</a:t>
            </a:r>
            <a:r>
              <a:rPr lang="en-US" sz="2000" i="1" dirty="0" smtClean="0">
                <a:latin typeface="Times New Roman" pitchFamily="18" charset="0"/>
              </a:rPr>
              <a:t>J</a:t>
            </a:r>
            <a:r>
              <a:rPr lang="en-US" sz="2000" dirty="0" smtClean="0">
                <a:latin typeface="Times New Roman" pitchFamily="18" charset="0"/>
              </a:rPr>
              <a:t>|=const; the </a:t>
            </a:r>
            <a:r>
              <a:rPr lang="en-US" sz="2000" i="1" dirty="0" smtClean="0">
                <a:latin typeface="Times New Roman" pitchFamily="18" charset="0"/>
              </a:rPr>
              <a:t>J</a:t>
            </a:r>
            <a:r>
              <a:rPr lang="en-US" sz="2000" dirty="0" smtClean="0">
                <a:latin typeface="Times New Roman" pitchFamily="18" charset="0"/>
              </a:rPr>
              <a:t>-vector is rotating about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 at a frequency </a:t>
            </a:r>
            <a:r>
              <a:rPr lang="el-GR" sz="2000" i="1" dirty="0" smtClean="0">
                <a:latin typeface="Times New Roman" pitchFamily="18" charset="0"/>
              </a:rPr>
              <a:t>ω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=|</a:t>
            </a:r>
            <a:r>
              <a:rPr lang="el-GR" sz="2000" i="1" dirty="0" smtClean="0">
                <a:latin typeface="Times New Roman" pitchFamily="18" charset="0"/>
              </a:rPr>
              <a:t>γ</a:t>
            </a:r>
            <a:r>
              <a:rPr lang="en-US" sz="2000" i="1" baseline="-25000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|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endParaRPr lang="en-US" sz="2000" baseline="30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This is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precession</a:t>
            </a:r>
            <a:r>
              <a:rPr lang="en-US" sz="2000" dirty="0" smtClean="0">
                <a:latin typeface="Times New Roman" pitchFamily="18" charset="0"/>
              </a:rPr>
              <a:t> of magnetic moment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The direction is given by the </a:t>
            </a:r>
            <a:r>
              <a:rPr lang="el-GR" sz="2000" i="1" dirty="0" smtClean="0">
                <a:latin typeface="Times New Roman" pitchFamily="18" charset="0"/>
              </a:rPr>
              <a:t>γ</a:t>
            </a:r>
            <a:r>
              <a:rPr lang="en-US" sz="2000" i="1" baseline="-25000" dirty="0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 sign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What happens to the magnetic moment if we apply an oscillating field?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Typically this field is much weaker than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: it does nothing except for some special cases</a:t>
            </a: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822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96065"/>
              </p:ext>
            </p:extLst>
          </p:nvPr>
        </p:nvGraphicFramePr>
        <p:xfrm>
          <a:off x="3133725" y="1583168"/>
          <a:ext cx="23606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2" name="Формула" r:id="rId3" imgW="1244520" imgH="228600" progId="Equation.3">
                  <p:embed/>
                </p:oleObj>
              </mc:Choice>
              <mc:Fallback>
                <p:oleObj name="Формула" r:id="rId3" imgW="124452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1583168"/>
                        <a:ext cx="23606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7452320" y="1844824"/>
            <a:ext cx="0" cy="187220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05502" y="177281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919386" y="2348880"/>
            <a:ext cx="1080120" cy="4320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право 11"/>
          <p:cNvSpPr/>
          <p:nvPr/>
        </p:nvSpPr>
        <p:spPr>
          <a:xfrm rot="17704762">
            <a:off x="7098109" y="3015438"/>
            <a:ext cx="1272267" cy="186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68344" y="306896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J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7092280" y="2636912"/>
            <a:ext cx="864096" cy="720080"/>
          </a:xfrm>
          <a:prstGeom prst="straightConnector1">
            <a:avLst/>
          </a:prstGeom>
          <a:ln w="31750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72200" y="2823319"/>
            <a:ext cx="976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torque</a:t>
            </a:r>
            <a:endParaRPr lang="en-US" sz="24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487565"/>
              </p:ext>
            </p:extLst>
          </p:nvPr>
        </p:nvGraphicFramePr>
        <p:xfrm>
          <a:off x="3081338" y="2664255"/>
          <a:ext cx="2760662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3" name="Формула" r:id="rId5" imgW="1777680" imgH="406080" progId="Equation.3">
                  <p:embed/>
                </p:oleObj>
              </mc:Choice>
              <mc:Fallback>
                <p:oleObj name="Формула" r:id="rId5" imgW="177768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664255"/>
                        <a:ext cx="2760662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3188"/>
              </p:ext>
            </p:extLst>
          </p:nvPr>
        </p:nvGraphicFramePr>
        <p:xfrm>
          <a:off x="1619672" y="3455971"/>
          <a:ext cx="41973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4" name="Формула" r:id="rId7" imgW="2705040" imgH="419040" progId="Equation.3">
                  <p:embed/>
                </p:oleObj>
              </mc:Choice>
              <mc:Fallback>
                <p:oleObj name="Формула" r:id="rId7" imgW="27050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455971"/>
                        <a:ext cx="419735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846885"/>
              </p:ext>
            </p:extLst>
          </p:nvPr>
        </p:nvGraphicFramePr>
        <p:xfrm>
          <a:off x="4054301" y="4210059"/>
          <a:ext cx="39020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5" name="Формула" r:id="rId9" imgW="2514600" imgH="241200" progId="Equation.3">
                  <p:embed/>
                </p:oleObj>
              </mc:Choice>
              <mc:Fallback>
                <p:oleObj name="Формула" r:id="rId9" imgW="25146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301" y="4210059"/>
                        <a:ext cx="390207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Magnetic resonance: classical viewpoint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Let us apply an oscillating field perpendicular to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</a:rPr>
              <a:t>: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┴</a:t>
            </a:r>
            <a:r>
              <a:rPr lang="en-US" sz="2000" dirty="0" smtClean="0">
                <a:latin typeface="Times New Roman" pitchFamily="18" charset="0"/>
              </a:rPr>
              <a:t>=2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baseline="-25000" dirty="0" smtClean="0">
                <a:latin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</a:rPr>
              <a:t>cos(</a:t>
            </a:r>
            <a:r>
              <a:rPr lang="el-GR" sz="2000" i="1" dirty="0" smtClean="0">
                <a:latin typeface="Times New Roman" pitchFamily="18" charset="0"/>
              </a:rPr>
              <a:t>ω</a:t>
            </a:r>
            <a:r>
              <a:rPr lang="en-US" sz="2000" i="1" dirty="0" smtClean="0">
                <a:latin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To account for the effect of this field we can go</a:t>
            </a:r>
          </a:p>
          <a:p>
            <a:pPr eaLnBrk="1" hangingPunct="1">
              <a:buNone/>
            </a:pPr>
            <a:r>
              <a:rPr lang="en-US" sz="2000" dirty="0" smtClean="0">
                <a:latin typeface="Times New Roman" pitchFamily="18" charset="0"/>
              </a:rPr>
              <a:t>	to the rotating frame: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Linear polarized field = 2 circularly polarized fields: two vectors rotating with the same speed in opposite directions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high </a:t>
            </a:r>
            <a:r>
              <a:rPr lang="en-US" sz="2000" i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vector, which rotates with double frequency can be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neglected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This is (usually) Ok for the description of resonance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3779912" y="1885875"/>
            <a:ext cx="2736850" cy="2335213"/>
            <a:chOff x="2426" y="1117"/>
            <a:chExt cx="1724" cy="1471"/>
          </a:xfrm>
        </p:grpSpPr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2744" y="2355"/>
              <a:ext cx="18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Group 41"/>
            <p:cNvGrpSpPr>
              <a:grpSpLocks/>
            </p:cNvGrpSpPr>
            <p:nvPr/>
          </p:nvGrpSpPr>
          <p:grpSpPr bwMode="auto">
            <a:xfrm>
              <a:off x="2426" y="1117"/>
              <a:ext cx="1724" cy="1366"/>
              <a:chOff x="2426" y="1117"/>
              <a:chExt cx="1724" cy="1366"/>
            </a:xfrm>
          </p:grpSpPr>
          <p:grpSp>
            <p:nvGrpSpPr>
              <p:cNvPr id="24" name="Group 34"/>
              <p:cNvGrpSpPr>
                <a:grpSpLocks/>
              </p:cNvGrpSpPr>
              <p:nvPr/>
            </p:nvGrpSpPr>
            <p:grpSpPr bwMode="auto">
              <a:xfrm>
                <a:off x="2426" y="1117"/>
                <a:ext cx="1724" cy="1360"/>
                <a:chOff x="2426" y="1117"/>
                <a:chExt cx="1724" cy="1360"/>
              </a:xfrm>
            </p:grpSpPr>
            <p:grpSp>
              <p:nvGrpSpPr>
                <p:cNvPr id="30" name="Group 32"/>
                <p:cNvGrpSpPr>
                  <a:grpSpLocks/>
                </p:cNvGrpSpPr>
                <p:nvPr/>
              </p:nvGrpSpPr>
              <p:grpSpPr bwMode="auto">
                <a:xfrm>
                  <a:off x="2426" y="1117"/>
                  <a:ext cx="1724" cy="1360"/>
                  <a:chOff x="2426" y="1117"/>
                  <a:chExt cx="1724" cy="1360"/>
                </a:xfrm>
              </p:grpSpPr>
              <p:grpSp>
                <p:nvGrpSpPr>
                  <p:cNvPr id="32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426" y="1117"/>
                    <a:ext cx="1724" cy="1224"/>
                    <a:chOff x="2426" y="1117"/>
                    <a:chExt cx="1724" cy="1224"/>
                  </a:xfrm>
                </p:grpSpPr>
                <p:sp>
                  <p:nvSpPr>
                    <p:cNvPr id="35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52" y="1117"/>
                      <a:ext cx="0" cy="8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Line 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26" y="1933"/>
                      <a:ext cx="726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1933"/>
                      <a:ext cx="99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3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9" y="1933"/>
                    <a:ext cx="453" cy="5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1933"/>
                    <a:ext cx="907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Arc 33"/>
                <p:cNvSpPr>
                  <a:spLocks/>
                </p:cNvSpPr>
                <p:nvPr/>
              </p:nvSpPr>
              <p:spPr bwMode="auto">
                <a:xfrm rot="19550418" flipV="1">
                  <a:off x="3731" y="1961"/>
                  <a:ext cx="136" cy="13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arrow"/>
                  <a:tailEnd type="arrow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Text Box 36"/>
              <p:cNvSpPr txBox="1">
                <a:spLocks noChangeArrowheads="1"/>
              </p:cNvSpPr>
              <p:nvPr/>
            </p:nvSpPr>
            <p:spPr bwMode="auto">
              <a:xfrm>
                <a:off x="3969" y="1706"/>
                <a:ext cx="181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 Box 37"/>
              <p:cNvSpPr txBox="1">
                <a:spLocks noChangeArrowheads="1"/>
              </p:cNvSpPr>
              <p:nvPr/>
            </p:nvSpPr>
            <p:spPr bwMode="auto">
              <a:xfrm>
                <a:off x="2476" y="2250"/>
                <a:ext cx="237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´</a:t>
                </a:r>
                <a:endParaRPr lang="ru-RU" dirty="0"/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/>
            </p:nvSpPr>
            <p:spPr bwMode="auto">
              <a:xfrm>
                <a:off x="3809" y="2159"/>
                <a:ext cx="229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 smtClean="0"/>
                  <a:t>´</a:t>
                </a:r>
                <a:endParaRPr lang="ru-RU" dirty="0"/>
              </a:p>
            </p:txBody>
          </p:sp>
          <p:sp>
            <p:nvSpPr>
              <p:cNvPr id="28" name="Text Box 39"/>
              <p:cNvSpPr txBox="1">
                <a:spLocks noChangeArrowheads="1"/>
              </p:cNvSpPr>
              <p:nvPr/>
            </p:nvSpPr>
            <p:spPr bwMode="auto">
              <a:xfrm>
                <a:off x="3139" y="1117"/>
                <a:ext cx="360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´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/>
            </p:nvSpPr>
            <p:spPr bwMode="auto">
              <a:xfrm>
                <a:off x="3786" y="1913"/>
                <a:ext cx="255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Symbol" pitchFamily="18" charset="2"/>
                    <a:cs typeface="Times New Roman" pitchFamily="18" charset="0"/>
                  </a:rPr>
                  <a:t>w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38" name="Object 45"/>
          <p:cNvGraphicFramePr>
            <a:graphicFrameLocks noChangeAspect="1"/>
          </p:cNvGraphicFramePr>
          <p:nvPr/>
        </p:nvGraphicFramePr>
        <p:xfrm>
          <a:off x="898848" y="2204864"/>
          <a:ext cx="3313112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5" name="Formel" r:id="rId3" imgW="1548728" imgH="622030" progId="Equation.3">
                  <p:embed/>
                </p:oleObj>
              </mc:Choice>
              <mc:Fallback>
                <p:oleObj name="Formel" r:id="rId3" imgW="1548728" imgH="62203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848" y="2204864"/>
                        <a:ext cx="3313112" cy="131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49"/>
          <p:cNvSpPr>
            <a:spLocks/>
          </p:cNvSpPr>
          <p:nvPr/>
        </p:nvSpPr>
        <p:spPr bwMode="auto">
          <a:xfrm>
            <a:off x="684535" y="2293764"/>
            <a:ext cx="215900" cy="1223962"/>
          </a:xfrm>
          <a:prstGeom prst="leftBrace">
            <a:avLst>
              <a:gd name="adj1" fmla="val 47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798596"/>
              </p:ext>
            </p:extLst>
          </p:nvPr>
        </p:nvGraphicFramePr>
        <p:xfrm>
          <a:off x="6753497" y="2443125"/>
          <a:ext cx="16843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6" name="Уравнение" r:id="rId5" imgW="787320" imgH="393480" progId="Equation.3">
                  <p:embed/>
                </p:oleObj>
              </mc:Choice>
              <mc:Fallback>
                <p:oleObj name="Уравнение" r:id="rId5" imgW="787320" imgH="393480" progId="Equation.3">
                  <p:embed/>
                  <p:pic>
                    <p:nvPicPr>
                      <p:cNvPr id="3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497" y="2443125"/>
                        <a:ext cx="1684338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09491" y="1844824"/>
            <a:ext cx="301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constant vector in the RF, in the LF we obtain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55"/>
          <p:cNvGrpSpPr>
            <a:grpSpLocks/>
          </p:cNvGrpSpPr>
          <p:nvPr/>
        </p:nvGrpSpPr>
        <p:grpSpPr bwMode="auto">
          <a:xfrm>
            <a:off x="1619250" y="4869606"/>
            <a:ext cx="2128838" cy="1152525"/>
            <a:chOff x="1020" y="2069"/>
            <a:chExt cx="1341" cy="726"/>
          </a:xfrm>
        </p:grpSpPr>
        <p:grpSp>
          <p:nvGrpSpPr>
            <p:cNvPr id="66" name="Group 33"/>
            <p:cNvGrpSpPr>
              <a:grpSpLocks/>
            </p:cNvGrpSpPr>
            <p:nvPr/>
          </p:nvGrpSpPr>
          <p:grpSpPr bwMode="auto">
            <a:xfrm>
              <a:off x="1020" y="2160"/>
              <a:ext cx="1179" cy="589"/>
              <a:chOff x="1247" y="2387"/>
              <a:chExt cx="1179" cy="589"/>
            </a:xfrm>
          </p:grpSpPr>
          <p:sp>
            <p:nvSpPr>
              <p:cNvPr id="73" name="Line 31"/>
              <p:cNvSpPr>
                <a:spLocks noChangeShapeType="1"/>
              </p:cNvSpPr>
              <p:nvPr/>
            </p:nvSpPr>
            <p:spPr bwMode="auto">
              <a:xfrm>
                <a:off x="1247" y="2704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 flipV="1">
                <a:off x="1791" y="2387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 flipV="1">
              <a:off x="1564" y="2251"/>
              <a:ext cx="454" cy="22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5"/>
            <p:cNvSpPr>
              <a:spLocks noChangeShapeType="1"/>
            </p:cNvSpPr>
            <p:nvPr/>
          </p:nvSpPr>
          <p:spPr bwMode="auto">
            <a:xfrm>
              <a:off x="1564" y="2478"/>
              <a:ext cx="454" cy="22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180" y="2355"/>
              <a:ext cx="18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38"/>
            <p:cNvSpPr txBox="1">
              <a:spLocks noChangeArrowheads="1"/>
            </p:cNvSpPr>
            <p:nvPr/>
          </p:nvSpPr>
          <p:spPr bwMode="auto">
            <a:xfrm>
              <a:off x="1399" y="2069"/>
              <a:ext cx="18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Line 50"/>
            <p:cNvSpPr>
              <a:spLocks noChangeShapeType="1"/>
            </p:cNvSpPr>
            <p:nvPr/>
          </p:nvSpPr>
          <p:spPr bwMode="auto">
            <a:xfrm flipH="1" flipV="1">
              <a:off x="1747" y="2160"/>
              <a:ext cx="90" cy="181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1"/>
            <p:cNvSpPr>
              <a:spLocks noChangeShapeType="1"/>
            </p:cNvSpPr>
            <p:nvPr/>
          </p:nvSpPr>
          <p:spPr bwMode="auto">
            <a:xfrm flipH="1">
              <a:off x="1746" y="2614"/>
              <a:ext cx="90" cy="181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Text Box 56"/>
          <p:cNvSpPr txBox="1">
            <a:spLocks noChangeArrowheads="1"/>
          </p:cNvSpPr>
          <p:nvPr/>
        </p:nvSpPr>
        <p:spPr bwMode="auto">
          <a:xfrm>
            <a:off x="755576" y="5085630"/>
            <a:ext cx="1455848" cy="46166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 frame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58"/>
          <p:cNvGrpSpPr>
            <a:grpSpLocks/>
          </p:cNvGrpSpPr>
          <p:nvPr/>
        </p:nvGrpSpPr>
        <p:grpSpPr bwMode="auto">
          <a:xfrm>
            <a:off x="5510979" y="4725144"/>
            <a:ext cx="3103563" cy="1223963"/>
            <a:chOff x="3061" y="2205"/>
            <a:chExt cx="1955" cy="771"/>
          </a:xfrm>
        </p:grpSpPr>
        <p:grpSp>
          <p:nvGrpSpPr>
            <p:cNvPr id="77" name="Group 42"/>
            <p:cNvGrpSpPr>
              <a:grpSpLocks/>
            </p:cNvGrpSpPr>
            <p:nvPr/>
          </p:nvGrpSpPr>
          <p:grpSpPr bwMode="auto">
            <a:xfrm>
              <a:off x="3651" y="2387"/>
              <a:ext cx="1179" cy="589"/>
              <a:chOff x="1247" y="2387"/>
              <a:chExt cx="1179" cy="589"/>
            </a:xfrm>
          </p:grpSpPr>
          <p:sp>
            <p:nvSpPr>
              <p:cNvPr id="84" name="Line 43"/>
              <p:cNvSpPr>
                <a:spLocks noChangeShapeType="1"/>
              </p:cNvSpPr>
              <p:nvPr/>
            </p:nvSpPr>
            <p:spPr bwMode="auto">
              <a:xfrm>
                <a:off x="1247" y="2704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 flipV="1">
                <a:off x="1791" y="2387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Line 45"/>
            <p:cNvSpPr>
              <a:spLocks noChangeShapeType="1"/>
            </p:cNvSpPr>
            <p:nvPr/>
          </p:nvSpPr>
          <p:spPr bwMode="auto">
            <a:xfrm flipV="1">
              <a:off x="4195" y="2478"/>
              <a:ext cx="454" cy="22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6"/>
            <p:cNvSpPr>
              <a:spLocks noChangeShapeType="1"/>
            </p:cNvSpPr>
            <p:nvPr/>
          </p:nvSpPr>
          <p:spPr bwMode="auto">
            <a:xfrm>
              <a:off x="4195" y="2705"/>
              <a:ext cx="519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 Box 47"/>
            <p:cNvSpPr txBox="1">
              <a:spLocks noChangeArrowheads="1"/>
            </p:cNvSpPr>
            <p:nvPr/>
          </p:nvSpPr>
          <p:spPr bwMode="auto">
            <a:xfrm>
              <a:off x="4787" y="2582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´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48"/>
            <p:cNvSpPr txBox="1">
              <a:spLocks noChangeArrowheads="1"/>
            </p:cNvSpPr>
            <p:nvPr/>
          </p:nvSpPr>
          <p:spPr bwMode="auto">
            <a:xfrm>
              <a:off x="4009" y="2296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´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Line 53"/>
            <p:cNvSpPr>
              <a:spLocks noChangeShapeType="1"/>
            </p:cNvSpPr>
            <p:nvPr/>
          </p:nvSpPr>
          <p:spPr bwMode="auto">
            <a:xfrm flipH="1" flipV="1">
              <a:off x="4306" y="2205"/>
              <a:ext cx="180" cy="36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 Box 57"/>
            <p:cNvSpPr txBox="1">
              <a:spLocks noChangeArrowheads="1"/>
            </p:cNvSpPr>
            <p:nvPr/>
          </p:nvSpPr>
          <p:spPr bwMode="auto">
            <a:xfrm>
              <a:off x="3061" y="2432"/>
              <a:ext cx="944" cy="291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Rot. frame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Magnetic resonance: classical viewpoint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What happens to the transverse field:</a:t>
            </a:r>
            <a:endParaRPr lang="en-US" sz="2000" baseline="-25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Linear polarized field = 2 circularly polarized fields: two vectors rotating with the same speed in opposite directions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Graphical representation in both frames: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high </a:t>
            </a:r>
            <a:r>
              <a:rPr lang="en-US" sz="2000" i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vector, which rotates with double frequency can be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neglected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 other vector does not move. This is (usually) Ok for the description of resonance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4788024" y="1023858"/>
          <a:ext cx="2875570" cy="359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6" name="Formel" r:id="rId3" imgW="1752600" imgH="215900" progId="Equation.3">
                  <p:embed/>
                </p:oleObj>
              </mc:Choice>
              <mc:Fallback>
                <p:oleObj name="Formel" r:id="rId3" imgW="1752600" imgH="2159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023858"/>
                        <a:ext cx="2875570" cy="359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1868488" y="2349500"/>
          <a:ext cx="4902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7" name="Формула" r:id="rId5" imgW="2781000" imgH="215640" progId="Equation.3">
                  <p:embed/>
                </p:oleObj>
              </mc:Choice>
              <mc:Fallback>
                <p:oleObj name="Формула" r:id="rId5" imgW="278100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2349500"/>
                        <a:ext cx="49022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1619250" y="3429000"/>
            <a:ext cx="2128838" cy="1152525"/>
            <a:chOff x="1020" y="2069"/>
            <a:chExt cx="1341" cy="726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1020" y="2160"/>
              <a:ext cx="1179" cy="589"/>
              <a:chOff x="1247" y="2387"/>
              <a:chExt cx="1179" cy="589"/>
            </a:xfrm>
          </p:grpSpPr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>
                <a:off x="1247" y="2704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32"/>
              <p:cNvSpPr>
                <a:spLocks noChangeShapeType="1"/>
              </p:cNvSpPr>
              <p:nvPr/>
            </p:nvSpPr>
            <p:spPr bwMode="auto">
              <a:xfrm flipV="1">
                <a:off x="1791" y="2387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 flipV="1">
              <a:off x="1564" y="2251"/>
              <a:ext cx="454" cy="22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1564" y="2478"/>
              <a:ext cx="454" cy="22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2180" y="2355"/>
              <a:ext cx="18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1399" y="2069"/>
              <a:ext cx="18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50"/>
            <p:cNvSpPr>
              <a:spLocks noChangeShapeType="1"/>
            </p:cNvSpPr>
            <p:nvPr/>
          </p:nvSpPr>
          <p:spPr bwMode="auto">
            <a:xfrm flipH="1" flipV="1">
              <a:off x="1747" y="2160"/>
              <a:ext cx="90" cy="181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H="1">
              <a:off x="1746" y="2614"/>
              <a:ext cx="90" cy="181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755576" y="3645024"/>
            <a:ext cx="1455848" cy="46166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 frame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58"/>
          <p:cNvGrpSpPr>
            <a:grpSpLocks/>
          </p:cNvGrpSpPr>
          <p:nvPr/>
        </p:nvGrpSpPr>
        <p:grpSpPr bwMode="auto">
          <a:xfrm>
            <a:off x="5510979" y="3284538"/>
            <a:ext cx="3103563" cy="1223963"/>
            <a:chOff x="3061" y="2205"/>
            <a:chExt cx="1955" cy="771"/>
          </a:xfrm>
        </p:grpSpPr>
        <p:grpSp>
          <p:nvGrpSpPr>
            <p:cNvPr id="24" name="Group 42"/>
            <p:cNvGrpSpPr>
              <a:grpSpLocks/>
            </p:cNvGrpSpPr>
            <p:nvPr/>
          </p:nvGrpSpPr>
          <p:grpSpPr bwMode="auto">
            <a:xfrm>
              <a:off x="3651" y="2387"/>
              <a:ext cx="1179" cy="589"/>
              <a:chOff x="1247" y="2387"/>
              <a:chExt cx="1179" cy="589"/>
            </a:xfrm>
          </p:grpSpPr>
          <p:sp>
            <p:nvSpPr>
              <p:cNvPr id="32" name="Line 43"/>
              <p:cNvSpPr>
                <a:spLocks noChangeShapeType="1"/>
              </p:cNvSpPr>
              <p:nvPr/>
            </p:nvSpPr>
            <p:spPr bwMode="auto">
              <a:xfrm>
                <a:off x="1247" y="2704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4"/>
              <p:cNvSpPr>
                <a:spLocks noChangeShapeType="1"/>
              </p:cNvSpPr>
              <p:nvPr/>
            </p:nvSpPr>
            <p:spPr bwMode="auto">
              <a:xfrm flipV="1">
                <a:off x="1791" y="2387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 flipV="1">
              <a:off x="4195" y="2478"/>
              <a:ext cx="454" cy="22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>
              <a:off x="4195" y="2705"/>
              <a:ext cx="519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47"/>
            <p:cNvSpPr txBox="1">
              <a:spLocks noChangeArrowheads="1"/>
            </p:cNvSpPr>
            <p:nvPr/>
          </p:nvSpPr>
          <p:spPr bwMode="auto">
            <a:xfrm>
              <a:off x="4787" y="2582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´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48"/>
            <p:cNvSpPr txBox="1">
              <a:spLocks noChangeArrowheads="1"/>
            </p:cNvSpPr>
            <p:nvPr/>
          </p:nvSpPr>
          <p:spPr bwMode="auto">
            <a:xfrm>
              <a:off x="4009" y="2296"/>
              <a:ext cx="22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´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53"/>
            <p:cNvSpPr>
              <a:spLocks noChangeShapeType="1"/>
            </p:cNvSpPr>
            <p:nvPr/>
          </p:nvSpPr>
          <p:spPr bwMode="auto">
            <a:xfrm flipH="1" flipV="1">
              <a:off x="4306" y="2205"/>
              <a:ext cx="180" cy="36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57"/>
            <p:cNvSpPr txBox="1">
              <a:spLocks noChangeArrowheads="1"/>
            </p:cNvSpPr>
            <p:nvPr/>
          </p:nvSpPr>
          <p:spPr bwMode="auto">
            <a:xfrm>
              <a:off x="3061" y="2432"/>
              <a:ext cx="944" cy="291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Rot. frame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Magnetic resonance: classical viewpoint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435280" cy="56886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Equation of motion in the rotating frame</a:t>
            </a:r>
            <a:endParaRPr lang="en-US" sz="2000" baseline="-25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taking derivative we obtain: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Equation of motion in the rotating frame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Still the same equation but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new field equals to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Superposition of the new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-fields gives a constant effective field </a:t>
            </a:r>
            <a:r>
              <a:rPr lang="en-US" sz="20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endParaRPr lang="en-US" sz="2000" i="1" baseline="-250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8023-A5BE-47C5-B0FB-9CB9517D69D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1457325" y="1484313"/>
          <a:ext cx="24114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5" name="Формула" r:id="rId3" imgW="1244520" imgH="253800" progId="Equation.3">
                  <p:embed/>
                </p:oleObj>
              </mc:Choice>
              <mc:Fallback>
                <p:oleObj name="Формула" r:id="rId3" imgW="124452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1484313"/>
                        <a:ext cx="241141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686407"/>
              </p:ext>
            </p:extLst>
          </p:nvPr>
        </p:nvGraphicFramePr>
        <p:xfrm>
          <a:off x="1323975" y="2474913"/>
          <a:ext cx="3471863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6" name="Уравнение" r:id="rId5" imgW="2349360" imgH="888840" progId="Equation.3">
                  <p:embed/>
                </p:oleObj>
              </mc:Choice>
              <mc:Fallback>
                <p:oleObj name="Уравнение" r:id="rId5" imgW="2349360" imgH="888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2474913"/>
                        <a:ext cx="3471863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5364088" y="2804794"/>
            <a:ext cx="237626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i="1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the time derivative in the rotating frame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25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410998"/>
              </p:ext>
            </p:extLst>
          </p:nvPr>
        </p:nvGraphicFramePr>
        <p:xfrm>
          <a:off x="762000" y="4151313"/>
          <a:ext cx="574833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7" name="Уравнение" r:id="rId7" imgW="3403440" imgH="419040" progId="Equation.3">
                  <p:embed/>
                </p:oleObj>
              </mc:Choice>
              <mc:Fallback>
                <p:oleObj name="Уравнение" r:id="rId7" imgW="340344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51313"/>
                        <a:ext cx="5748338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54972"/>
              </p:ext>
            </p:extLst>
          </p:nvPr>
        </p:nvGraphicFramePr>
        <p:xfrm>
          <a:off x="6043364" y="5048250"/>
          <a:ext cx="27051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8" name="Формула" r:id="rId9" imgW="1333440" imgH="241200" progId="Equation.3">
                  <p:embed/>
                </p:oleObj>
              </mc:Choice>
              <mc:Fallback>
                <p:oleObj name="Формула" r:id="rId9" imgW="133344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364" y="5048250"/>
                        <a:ext cx="27051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27984" y="141277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the components of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 and the basis vectors {</a:t>
            </a: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 also change with time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16316</TotalTime>
  <Words>2466</Words>
  <Application>Microsoft Office PowerPoint</Application>
  <PresentationFormat>Экран (4:3)</PresentationFormat>
  <Paragraphs>642</Paragraphs>
  <Slides>34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Symbol</vt:lpstr>
      <vt:lpstr>Times New Roman</vt:lpstr>
      <vt:lpstr>Wingdings</vt:lpstr>
      <vt:lpstr>Оформление по умолчанию</vt:lpstr>
      <vt:lpstr>Формула</vt:lpstr>
      <vt:lpstr>Formel</vt:lpstr>
      <vt:lpstr>Уравнение</vt:lpstr>
      <vt:lpstr>Photo Editor Photo</vt:lpstr>
      <vt:lpstr>Graph</vt:lpstr>
      <vt:lpstr>Introduction to NMR</vt:lpstr>
      <vt:lpstr>Outline</vt:lpstr>
      <vt:lpstr>Angular momentum and magnetic moment</vt:lpstr>
      <vt:lpstr>Angular momentum and magnetic moment</vt:lpstr>
      <vt:lpstr>Angular momentum and magnetic moment</vt:lpstr>
      <vt:lpstr>Magnetic resonance: classical viewpoint</vt:lpstr>
      <vt:lpstr>Magnetic resonance: classical viewpoint</vt:lpstr>
      <vt:lpstr>Magnetic resonance: classical viewpoint</vt:lpstr>
      <vt:lpstr>Magnetic resonance: classical viewpoint</vt:lpstr>
      <vt:lpstr>Magnetic resonance: classical viewpoint</vt:lpstr>
      <vt:lpstr>Magnetic resonance: simplified quantum viewpoint</vt:lpstr>
      <vt:lpstr>Macroscopic spin magnetization</vt:lpstr>
      <vt:lpstr>T1 and T2 relaxation</vt:lpstr>
      <vt:lpstr>Bloch equations and FID</vt:lpstr>
      <vt:lpstr>Fourier Transform NMR</vt:lpstr>
      <vt:lpstr>Fourier Transform NMR</vt:lpstr>
      <vt:lpstr>Fourier Transform NMR</vt:lpstr>
      <vt:lpstr>Fourier Transform NMR</vt:lpstr>
      <vt:lpstr>Fourier Transform NMR</vt:lpstr>
      <vt:lpstr>Back to relaxation</vt:lpstr>
      <vt:lpstr>T1-relaxation</vt:lpstr>
      <vt:lpstr>T2-relaxation</vt:lpstr>
      <vt:lpstr>Noise spectral density</vt:lpstr>
      <vt:lpstr>Expressions for T1 and T2</vt:lpstr>
      <vt:lpstr>Inhomogeneous linewidth</vt:lpstr>
      <vt:lpstr>T2-measurement: spin echo</vt:lpstr>
      <vt:lpstr>T1-measurement: inversion-recovery</vt:lpstr>
      <vt:lpstr>1D-NMR</vt:lpstr>
      <vt:lpstr>2D-NMR</vt:lpstr>
      <vt:lpstr>2D-NMR spectrum of a protein</vt:lpstr>
      <vt:lpstr>Direct and indirect domain</vt:lpstr>
      <vt:lpstr>Cross-peaks and diagonal peaks</vt:lpstr>
      <vt:lpstr>Example: NOESY experiment</vt:lpstr>
      <vt:lpstr>Summary</vt:lpstr>
    </vt:vector>
  </TitlesOfParts>
  <Company>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Перенос неравновесной поляризации и релаксация многоспиновых систем</dc:title>
  <dc:creator>Elena</dc:creator>
  <cp:lastModifiedBy>Konstantin L. Ivanov</cp:lastModifiedBy>
  <cp:revision>1073</cp:revision>
  <dcterms:created xsi:type="dcterms:W3CDTF">2010-06-05T11:54:26Z</dcterms:created>
  <dcterms:modified xsi:type="dcterms:W3CDTF">2018-12-17T02:25:21Z</dcterms:modified>
</cp:coreProperties>
</file>