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613" r:id="rId2"/>
    <p:sldId id="500" r:id="rId3"/>
    <p:sldId id="581" r:id="rId4"/>
    <p:sldId id="592" r:id="rId5"/>
    <p:sldId id="582" r:id="rId6"/>
    <p:sldId id="583" r:id="rId7"/>
    <p:sldId id="585" r:id="rId8"/>
    <p:sldId id="586" r:id="rId9"/>
    <p:sldId id="593" r:id="rId10"/>
    <p:sldId id="594" r:id="rId11"/>
    <p:sldId id="587" r:id="rId12"/>
    <p:sldId id="614" r:id="rId13"/>
    <p:sldId id="601" r:id="rId14"/>
    <p:sldId id="602" r:id="rId15"/>
    <p:sldId id="588" r:id="rId16"/>
    <p:sldId id="591" r:id="rId17"/>
    <p:sldId id="589" r:id="rId18"/>
    <p:sldId id="590" r:id="rId19"/>
    <p:sldId id="595" r:id="rId20"/>
    <p:sldId id="597" r:id="rId21"/>
    <p:sldId id="600" r:id="rId22"/>
    <p:sldId id="603" r:id="rId23"/>
    <p:sldId id="604" r:id="rId24"/>
    <p:sldId id="605" r:id="rId25"/>
    <p:sldId id="606" r:id="rId26"/>
    <p:sldId id="607" r:id="rId27"/>
    <p:sldId id="608" r:id="rId28"/>
    <p:sldId id="609" r:id="rId29"/>
    <p:sldId id="610" r:id="rId30"/>
    <p:sldId id="611" r:id="rId31"/>
    <p:sldId id="612" r:id="rId3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00FF00"/>
    <a:srgbClr val="FF0000"/>
    <a:srgbClr val="FF00FF"/>
    <a:srgbClr val="3D7355"/>
    <a:srgbClr val="F8CBA6"/>
    <a:srgbClr val="E9B6B5"/>
    <a:srgbClr val="FDC8A1"/>
    <a:srgbClr val="1846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93" autoAdjust="0"/>
    <p:restoredTop sz="9466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1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1.wmf"/><Relationship Id="rId2" Type="http://schemas.openxmlformats.org/officeDocument/2006/relationships/image" Target="../media/image35.wmf"/><Relationship Id="rId1" Type="http://schemas.openxmlformats.org/officeDocument/2006/relationships/image" Target="../media/image39.wmf"/><Relationship Id="rId6" Type="http://schemas.openxmlformats.org/officeDocument/2006/relationships/image" Target="../media/image40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1.wmf"/><Relationship Id="rId5" Type="http://schemas.openxmlformats.org/officeDocument/2006/relationships/image" Target="../media/image42.emf"/><Relationship Id="rId4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6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62.wmf"/><Relationship Id="rId4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672EBE5-F898-44E9-9435-C1F3CB7FD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50DCB-A113-4455-BC6F-05ACB85D38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93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04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816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66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98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445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530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6221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7368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6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4596B66-E568-4F9F-9ABE-59DA749911B6}" type="slidenum">
              <a:rPr lang="ru-RU" altLang="en-US">
                <a:cs typeface="Arial" panose="020B0604020202020204" pitchFamily="34" charset="0"/>
              </a:rPr>
              <a:pPr/>
              <a:t>24</a:t>
            </a:fld>
            <a:endParaRPr lang="ru-RU" altLang="en-US">
              <a:cs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578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57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C775435-2127-474B-9E94-66DC12B97EF4}" type="slidenum">
              <a:rPr lang="ru-RU" altLang="en-US">
                <a:cs typeface="Arial" panose="020B0604020202020204" pitchFamily="34" charset="0"/>
              </a:rPr>
              <a:pPr/>
              <a:t>25</a:t>
            </a:fld>
            <a:endParaRPr lang="ru-RU" altLang="en-US">
              <a:cs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16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A2BCB6-AEBE-4EC8-96FF-E04BC2AF9546}" type="slidenum">
              <a:rPr lang="ru-RU" altLang="en-US">
                <a:cs typeface="Arial" panose="020B0604020202020204" pitchFamily="34" charset="0"/>
              </a:rPr>
              <a:pPr/>
              <a:t>26</a:t>
            </a:fld>
            <a:endParaRPr lang="ru-RU" altLang="en-US"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497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C20B7CF-AD6C-4487-A54F-26E4AE1DBE4F}" type="slidenum">
              <a:rPr lang="ru-RU" altLang="en-US">
                <a:cs typeface="Arial" panose="020B0604020202020204" pitchFamily="34" charset="0"/>
              </a:rPr>
              <a:pPr/>
              <a:t>27</a:t>
            </a:fld>
            <a:endParaRPr lang="ru-RU" altLang="en-US">
              <a:cs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66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AE12AF8-C701-4B6E-93C9-BF7E3415B542}" type="slidenum">
              <a:rPr lang="ru-RU" altLang="en-US">
                <a:cs typeface="Arial" panose="020B0604020202020204" pitchFamily="34" charset="0"/>
              </a:rPr>
              <a:pPr/>
              <a:t>28</a:t>
            </a:fld>
            <a:endParaRPr lang="ru-RU" altLang="en-US">
              <a:cs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77875"/>
            <a:ext cx="5118100" cy="3838575"/>
          </a:xfrm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334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09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265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109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23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579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60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07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373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2EBE5-F898-44E9-9435-C1F3CB7FD7B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98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22FDF-F328-40A9-97D6-70CF141CC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D9848-58CE-4876-B96F-DD1E2CE50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386A2-E142-4B0E-82AB-81C0C8719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B9E89-E3F6-416D-8DB1-4BEA369CF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87043-E9BF-439C-B241-C0402F994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F8DE2-8267-4514-87D4-EAC1F2F1F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8023-A5BE-47C5-B0FB-9CB9517D6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835AE-5BCD-470F-80C3-76BEC70ED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B1B77-68F8-4C71-BF0F-73DAABA21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47FC1-0E1D-43D7-BCF8-FD178222E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A51FB-AD77-47C7-B34E-779616A39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2D9E3-5C88-4742-8766-FFF3B97B3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71C8-E6F3-4267-AEBC-7E03D5350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0234-5AF3-4B49-8DC7-9EE75C9DA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718EF6E-C729-4AE3-BB22-7F52BFC76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4.wmf"/><Relationship Id="rId10" Type="http://schemas.openxmlformats.org/officeDocument/2006/relationships/image" Target="../media/image26.e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3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7.wmf"/><Relationship Id="rId5" Type="http://schemas.openxmlformats.org/officeDocument/2006/relationships/image" Target="../media/image39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4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2.e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4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57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73.bin"/><Relationship Id="rId1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5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60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7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oleObject" Target="../embeddings/oleObject80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6.wmf"/><Relationship Id="rId12" Type="http://schemas.openxmlformats.org/officeDocument/2006/relationships/image" Target="../media/image6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37.wmf"/><Relationship Id="rId14" Type="http://schemas.openxmlformats.org/officeDocument/2006/relationships/image" Target="../media/image62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 descr="Image result for khajura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975" y="908720"/>
            <a:ext cx="1024113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324544" y="-111961"/>
            <a:ext cx="9649072" cy="710185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935"/>
            <a:ext cx="7772400" cy="1470025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NMR relaxation. BPP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41964"/>
            <a:ext cx="8153844" cy="131117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Konstantin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Ivanov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(Novosibirsk, Russia)</a:t>
            </a: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410" name="AutoShape 2" descr="data:image/jpeg;base64,/9j/4AAQSkZJRgABAQAAAQABAAD/2wCEAAkGBxQTEhQUEhQVFRQXGBcYGBgVFBQWFxgYFxgYFxcXFRcYHCggGB4lHBcWITEhJSkrLi4uGB8zODMsNygtLisBCgoKDg0OGhAQGywkICQsLCwsLCwsLCwsLCwsLCwsLCwsLCwsLCwsLCwsLCwsLCwsLCwsLCwsLCwsLCwsLCwsLP/AABEIALsBDgMBIgACEQEDEQH/xAAbAAABBQEBAAAAAAAAAAAAAAAFAQIDBAYAB//EAEEQAAIBAgQDBgQDBgUEAgMBAAECEQADBBIhMQVBUQYTImFxgTKRobEjQsEHFDNS0fBicoLh8SQ0orKSwhaz0hX/xAAZAQADAQEBAAAAAAAAAAAAAAAAAQIDBAX/xAAiEQACAgIDAAIDAQAAAAAAAAAAAQIRITEDEkFRYQQTMiL/2gAMAwEAAhEDEQA/ANpXU7LSgV2HNQgpwpYpaQzhTgKbNKDQA4CubQbTSio8Y8ITJGq6jzYAf096TGSxTgKU11AHRSgV0UoFIZ0V0U4V0UAMppqWKXLRYEMV2WpglLkosKIO7rslWRbpe7pWFFXu67uqtZaSKLCiv3VdkqfLXZaLCiHJXZaly10U7CiKuipIrqVjoiy1xWpKQ0xEeSkyVLSNQFEPdVxWpKa4pBRCBXRXAUsVRJwFOiuApwFAyMLSlaFcV7RWLBKs4Zx+VPER68l96H4DitzEfiEZLQPhABYkrJLGBrEQIG/tUSmkUoNmqC0B7dY4WcLMwWu2AOpy3UuNH+lGo7ZuZhPPn615z+165bLYYLci+jNKiGyo4U5mHIyqwOYmm3gEsnpZA3GoOx6ilih/ACv7tZyP3gCKM20kDWRyIOkcqIUWB0U4LXUooA4LS5a6upAKBS0ldQA6lmm11IB0100lJQBxNITS0lMBKSlrqAEropa6gBIpDT6aRQA0U6KSadQA3LXFaUmumgCNlpuWpZpJoApA0oNNFOUVZBX4pxBMPae7c+FRtzJ2VR5kwK8p4r2pxWIkPcKIfyW/AseZHib3JFWu3vaIX7wtIZtWyQI/O+zP6DUA+p51lbt0kwsnrAJPppWMpWdEIpK2F+A8Na/eW2shd2I/Ko3P2A8zXpdpRbyhdFECI2EHb5VF2d4GmGw/hOZ7kMzxE/ygdFAJ08z1qLiuNS0M9wkKNNjqYIEafrWLdlsJ8M4j+MVIAD7HbxDaROkgR7CsH+022DxK1Jgdyh2mSDeKDbYuFX/VUfE+1caWV13ztvI2yqOfvWfx/E7uIuG7f8VwgLMCYEwoCjqToOZrRSwH6neT0ns72lw9nDJb1uXmuXctq0suZuvknZV8OXcjTXatZgMXnzhlyXEYq6zMc1IMCQVIM+vSst2K4BbwSLfxZVL10hUDHRM2yj/Gf9h5meNZ7I7+0wuXEXLeDRLW5kMwWNUJJHkzUv2Z+iXBaQaFOBrJWu2X81n3V/0I/WrLdssOqlnF1YExkzfLKTVLmg/Spfi8sdxNJNLNCsBx2zdgBwrFQxVtIJ/LJgEjyog9wBczMAv8xIA+Z0q009GDi1tEs101m+I9tsHa0FzvW5LZBuEnoGHhnymjOBxXeKZUo6mGQkEqYDCSNNVZT70WtDcWlbLc0s0wUopkj5rqbS0gFrqSloA6K6K6loASK6KWuoASkNPimsKBjJpaVYp1ADa6n11AEZppqaaaTQAKDVlO2XaF1DYXDK5vMId4yrbVhyY7sR0211mtSFrH9rLea9cXYm2on1B/rVz1giOzH4fgagjvnkyoyJsM20/Ki2DtoO8VEC5SV05+FTJP+qp/3cSSeqn3UQPvThmltssabzPOayqjVuy/xbtYMPZtpbQ3LjII5IsBR4jzrFYzGvebPeeT0GoHkByqccONwFr1ycq5sicljTTzj6VfwuBQZYGkAgHzGv2HyrLrg0vIBa07kZF+egrV9hOBOMSGdbTsqllV80KZAnw89d4NJiMPmFsKAMrqx9BWj7Jf9wf8h/8AZaJKoj7tsMccVrgtriLK+G4Li93iF1ZNozhJ32rrSqMU+IuW7yl7YtkNaLrAIO9vN96k7W8HfELaCEeB8xzcxEQNDRHjyOcNeFuc+Q5Y0OblBqMiPMuNBMPdKBgbe6MSRCn8rTzG3yNVrOJVhowPmCD9qMdps64fCm+JcC7mz6n4xzPlH0rMXbWHc6qhPkQG+mtc7q2etwyl0TwE7twKJOg/vasxxPFm44n4RMDkJ5+tFsTaHdZQWIXUZjJA2idzQOzhHus+WBkAJJPWdh7GtOJLZP5EmkkbD9nXCUa4cVfKrYsEQXICm6fhEnpIPqVr0nEA27q3C2YP+HcOgglibLEDbUlPPOvShLcIVMEmFbuRbeBrda2WfNn3KnMxInlPTlVl8GGxF5nRyz2hadUe0xWDmDABg4OszHStFLNnmzfZhqaC8f4oyRbtGH0LNAOUbhddJP29Qae3FWSwGuKRdkoARlzsNM8bhfzfTeKygw7d+bpaQUgzMli2YseVbynjBlCHyGLfaq6v8RFddpU5TPnuPtRPC9qMO27NbP8AjUx/8lkD3rI4XCC2rgsDLs2oAAzRodfIVXxFrLry8+XPX668/mBk5yidEeOE8PDPTLOIVxKMrDqpBH0qTNXl9jEPaYMjFG6jn5EHRh5GtRwvtUreG+AjfzCch/8A5+3pVw5lLeDPk/HlHKyafNXZ6gLU3NW9HNZZ7yu7yqpemlqfULLfe1xuVUXWlM0qCyyrxTTfqMWyalS1RgeRO9Nd3pqTu6TuqMAR97SG7UnciuFoUWgyUhWM7UXAMQ5PJFPyWaK8P4ucxzsPIag7kDy11PtWZ7VX5xL9CFHzQD9aUngEslZccCxEaQDPrOn0p1lyTcM+Exl25Lr9aFu2p0/l25Hp96Wxih4gDqBr8vOs7LoIYfCggkn47arHQDNr/wCX0pVWDAOgyihlq+SHEmDbAUSdyGFErYjToFHyUCl4P0svcyozdAT8hNHOwzFrysdzaBPuVMUCWDIO0az9q0XY0RfPkoH1qZ/yOOw32p4y+GNjIFIuPkOafKIg+tXOM8WFi5YQqW758gIIGUyoBIO48VWsUqmMyqekx9JpuLwdu6UZ1DFCGQ6+EyDI+Q+VQMzvbLhuHd7XfveUsSid3lKgkqNQRzJXXyoJjOw6d73CYsG4RmCXbUyN5lTB26cq2vFuFJfa2XLA22DLEbgg6yP8IplzhM4xcVm2XJljyOsz50qKU3R5ze7BYjxC2bFyNCLV3IwIPMECNfOhLdnsXZdm7i7oCrgLmBBGmqSJ2P8AzXpF/gFz/rSMp78oUExGW4zGdOh+lNxAxNuzYWzm7wXcKt7LDEWwoF0tO489+dCL/Y6oucW4eL9mwS4thHS54wRtspmI96r8SX93v3cbIKshVQsFsxyAETpHhJ3op2lx7WMLfvJGa2hYZhI061msTdXEYXDX3t2w1xSxyqImRTUfDO/Qbd4y1xDddSzW0XPlKAAwSxUEjSQT128qyN7tCxvG4obLyVnMapl1AMedGu1eO7uxcQAfilFGg3EkkdPDm+lYlRSV+m0EmEeH8We1MBSDB1UfEs5T6CTUOI4pecQ91yOYnKD6hYFVTVzhHCrmJud1ajORIzGBoRMnpBJ9qodJGx/Z7wwIDicQmZboa3bDH4gAWdoP+QjUj4TvNRcRy23KMcvNSYEqwkEEEg6efKj+GvCzcGDs2kuCwFBzHIxLW87kMpAmGb4t5OtFLtxSieBcnfW7TBofKFcI6HMoIENuCdt6xabdhHkoC9nePd3Fq4fw/wArD8v9V+1a/wBNR5VlbHAcPeNtSoslw5zWsw8S3jZWVkzJK+mvLZ9q5iMB4bym/holbtqGiRI06HT5zprPTxcjjiRhyxUsxNOBT1t0Fw3avCG2jPiLQYqpKhpIJAJBCzsaae2+BU/xif8ALaun/wCsVu5owXHL4LvDeNWLuIvWLb5ntwDppK/GFbnBOvv0NF1UV4v2c4obWMa4SxNw3RACeJrshZkeEZmB8q9gweJzqGiCdCNdCDBGvmDUKSeEU4tbLa0opmauzUxEk101Hmrs1FAPmummBqWgDx/hPEirBvymBqZAiZAJBJiJkaSeUVW4ncDX7hGoJXck721IincFw65MxIkJIAPJthtG8+esUOvn8R8hJUEQdNgqj9DNZSlUbLHMIYk7QQB5mdakvW0XxAkkglvLkBVrjNnKbTqfCygn7UPZtHaZE6DkAJGvXnUccu67APsv4c3Qe4A0+sGrRxngZhvE+mmlDVtkiAd5J35Fh6f2abbt5yBmAXlAJnpOu/2mq8HWS3+/M5XoIPqep/pW47DY1TeOYwxUAD+YiSY86yuE4JMfiRPkP61qOH9ibhgpiQp3H4RMHcEEOKxkpnXGfD06vfyaHtfw98RaRbY8Svm8Uj8pGhjfUU/j/ek4UWC0LdTvMrR4JUNmEiRE0/iFzF2cLcLC3cvplyG2GPeAsAS1uJBidASOelEeG3Xezaa4IdkUsIIgkSRB2qjmYK7TNd73DGyXy54cpMZS6fFHKM31p9zHXf8A/RFmT3JtzBURMHZt+mlT8X4kLNywndlu9YrI2SMup021+lObittcSMN4u9KZx/Ll8XP/AEmgAWe0br++FlSLBWJkSGuMpzHXYCZq5w3iyOygkLcvW1uqkkkqFGaDzjMtOxn7uXNi4FLXVzFCgOdVJPi01ggnWhdhsP3q4i2yv3Vvu7XdsMhVxBWBp+VfSKFYMKcZ4qlt0tEqXcFshE5kXeOVYvjfaBEVjoWBCraTSJ1AgfCOc1b4pZa7fTEn40R0yg+HK3tvQY8OK4l73J1URGxURvOtXokz+ObE4sq3cmBOUAEDWNyTrtSJ2XxDbhVHm36CtNau3e+tgT3ORsx0jN+Xz/4q1exuW7btx/EDQemUTr7UUX3xRmbPY+CM91ATyA19prR9kuALaxSlXJJVxLKpG3MERS3sJN5Lk/CCIjefOi3Av+6t+Ycf+PyqZr/LCMskfDcPdfidzuWtBLayz91AY5QuVVVoPxbyOdaB8JcVXVrZhmZiUKMpJ1JykqyzG2tCexeAW1dayrEqlvIDpJCMg1I01AgxWxZIQ+/1JPOpkgTBWGOHZrLBchOqiCvw3xI0JWTeC6bmaqcZdsLhsSc0r3QReXiZLNlCR6hjpV+zh8MxslHykGVEkEhcQrvo2p/FUL/q8xWO/aIzWbdvDFgZKtofy2rVq2PDylw5A8qPC4K5UedMwBAykjyH9aWaVrmuoAHUss/KlyyJGX3NB0WkEuyVlnxtgLHhYvrGyKW25nQR5xXr2HufiXARlYHUAmJ1kqDy8x9K8z/ZzaVsRcZtCltiscyQVjXcaiRB210r0ayx70iZys66jcA5SQfVRuT7bU4upo5+XKYTily1yb1j+3fHGsX8OqOLbE65hlzCVByuQVIIcjllI89OpujlSNjkrslLYuZlVtswB+YnnTmOhosKGZaUCnCuosDxngFnNh2a4Ytcg21xgIE+Qyj18+UfB+Hd6ByUsZjoentFM7L8Jd/iY91uFndjuf0rc2bCq6W0ERFYSj2aLYL7Ydmjas2XtyyiFYGToSINYu3c8BPxEyOg1PLnO1e2466hUW3ghtIrxvtjwQ4S9lkm02q6mAOn1oSUVSGslQHLbGYEztsOSjrpzpli3rbII0M9J671VUEwo6/Yaz7Qfaj2HwS92GB1mCOlTKaWxk9zBNiAiyFhpkyftXofEsK74RhbbKwCtmlhATxNqoJ2B2rI8Nt5SNa2V3EZcLcYkwEfqPykU/ALd7tHgnRSXkZR8Vq59JXr9app2gtNHdRA/Mz5F+sVhOH4LvArODlGiiTzJY/Mkn3p3DbrreuquYWwBB5D56VhLkaVlUj0i1iLVzKWeyzqdPGjEc9NZGwq2cFbNwXig7wLlDjeNdJ6amvP8KSZfOGzgalFIJHWI+nSuIdXDBLRIBBAzJzGsydf61p2RXQ1vFrFsXkvkHvVUqupjKZkEbc6y3COHrh1NpJyKBGYydSx3qhjrt86jONCBF5mAJ20PSPrVfDYi/uxeYGY5UMkevv03q1JEuDDAwwW894t8SKmXplJ195oTetv+8s+abbKoChtmB1OX9ahvcSvb7rOpZD/APUiqWJ44wjRD10ZY+dUmmS4tBmzjFDJbM5mBI00gTOtSXsYFu27ZEl80HoVEn6VkH4r8LgRcXNlIaQATJkRrNF+F8VuXDZBWRLB2IBghZDDpO3vRYqC+IxZW7bQAQ8ydZEUW4Gf+rs/6/8A1POh5AmYEjnzq7wM/wDV2PV//Rue9Tyfyxx2X+x19WxV7ICADdWD1W4FPtINa9mlSf8AMPkSP0rLdnbQXGXgoA/iHQRqWBJ9a1dxfCY6H+9KTBA63wdPwmRzCnTZgc19LzbcwVIHrWS4pgR+9OLqq5S3ZUE+IALbE5Z5Zs3zrS4bAYe5Dm2q3J8T2s1oyD/OhBJ0HOqfEuzj96z27zaifxENwQoXTOGDSczRvtSWizJcAbvbbNdsIjBiABbKgiBqA2u5NERh0/lX5CrONwl21/FUQTGZGLJOkAkgFTqNCPnUMVSSE2yzwZF/ebYyggrcEQNfAx5elF71gJeARiQNw2hGcSNdm29aF8GMYqwTtLz0/hvRjtPeFoi4qhnJVSM2UkQ0cj51DpSseWqLr5srZPiiR6jlXj3bDi1y9irYd8qLc0AczZzeG8GDJIOhOoYQYBIr0ReMLdss+S74JzraJ723/KwiCymNx+hI8n7acQt38XmtXXvWwtoZj4WIKrMwoIOYtqROvlXQ3awYpU6Z7R2cxIa0iyGMH4SxAVSFBOYBpYydRrJ5Vc4rjFs2bt1zCIjMeegFZDsTjjcI/DFoa3bihHUa5gGuXLhl9R4Y0hZOugP9re8OFdLTKrXClqWBgLddbbbc4Y/3rTWhFzgeOW9h7N1DIZFPuBB+oNXKz/Ylrgwwt3SpNoqgy7BTbt3FXzjPE+VHppiMDgEKhQg2qU8YGdmIAKDSKXD8UTIVtEFoielZrHYQoGuFpJma5eabik0Wgm+Mum8l4vmtN/4nSjPbXhv71g5WC6aifL/asj2NxwuK1kzA2J23O1afEX7lqw6MJzAhSOcCrk+qA884dZZ3CR4gIgDc6f7Vvf8A8JZcOzhpuRmy8qqdjODd2wd9WYnfkAa0uM44DcZF2Agmaz5FFf6kO7ZmsBYhhIgkAkHl1oxi7/fWO6RWUmZkAaLmmCD/AIZ9CKhx+FS+CjyCRoQSPtQDgvBe7a4H5Hc8xTppJDsMYSx4ByVdBPWrHBLg8aECGmetZvtHxFlZFRsqCJg6mSANjtrRPsth3Z82fTaDUyxSihu9sfxLhT4fKV8Vnl5eRqvax2pBEg841+latrihnw7mVYaTymsHxVWw9wowBAmIJBI5bj2pzSWSoy+Qu1+TBmOZ8qa2IGQwYPn/ALfSgL8YRoGRwOfwnpqKtXMQjAFWYg7eBhpyGgIrOyk7LF+9lTKRvGvr/tQHid0FiAek/f3oni8QDlGYALDHUaR669RWe4nBuE7ydwZ9PpFaQJkVDc8JANFOzrXA4yiVLEOegykjz3j50MCCQOv6H+lFeF2SbikNAUyR/MCCPoYNaogPYu9dF2yEEoSe802Eaa8taOcEP/V2PV//ANbe/wAqFK9XeE3IxWHP+Ij5oy+vPlRyfywjtB3s9fzcQxChW8IeWgBZLLAGsn2HI1rJJQyP5uXIEgfSKyfZtsuLvjU6MI9HXX6/StX3sr6jmOo5g1LGkJYkBY6fpNW0EbACvLMT2gNq86986lXYRmYqBJjQ6VmuMftAxtzEeC93aoYUWtFOgEtM5+uugkwKmDtDkqPb+LWFe208gdImdtxz2FZPi/CRYuIFJKOpMHUqQRIB5jXnqPOs9hf2i4lQC62rnqChP/x0+lN4v25XElA9o28qurZHDfHlgiQIiPrVJh1Ye4WVbFWlkGGZTBE6owPpvT/2m2MlrvVJBz2xp5Zo+9YDsXxm2mLLXXCgnVyGJgKUGgGkzJ9Br12HbfjdrEWLot3rdwB7RQKwzRrm8O+/lUS2OPhm8J2hQFWfvUZfzWSZg7q2XxDbYiKzXFryjFZw2JNqZRmhL+VVUtkg6FSRB0kKKM3OH4a7Ytm7eW0y5plrYJGbmG6QPnWOx4t2roFp2uhIBJMKd8wVljwmTqOpquNrQcl7N9wa7bs3PjVM5zsb2PW5dbwkg3LKKMxIMjPoJBO2hD9qfaQkW8PZYZG/EZ1PxZH8IRhyDKZI5iORnzrguNFtxc7qyxBJCMpyCeq5szD/AAk861zcS/ejbe6MMLoy5gFECyJhQGLZTrtpvWylRn1sOfs24qRcNiSUbUTqQwUmZ32WI9K9BuOF1P2J+1ZDs/ZsG4HtpaAVtWa2F2Vv4bEanMUOh2mrvaTGAuttXYMBJyNHp9/tVJ2S40ec9icSF7xTpsd/L/ar1mb18hjFvoemmtZex4Xkco5nUGGEx5UQbiRuZ+RKjLHSuabtFOIdu8QtC4tnDqAq/EwjU+RrZXsNNlCdQp+9eSYNsrgiQQRpO5ETXpuB7Q2mtLbmWJ1HQU5O07BxopdoeOJh7YW2R3pBiOVYvD8UKKhusZcyTtVfGWpuXmkmCRry15VFxG2LtuzOiqDMbk/KsZNTl1ehI9Rw9oXLBdDLBZXz00rJ43tAbltQul3MAfMedWOyPGye7sjTKDnP+EDQa0DsR38jnmI920rSTUVSKWyPjrnu2WBoVafcAgff2o52Y4sEIk6GPnVHG4S4+GvOyEqp0bmOtBsJdhco5nfmBWcJtRsvHpte0OOBxSOraEAGD7frQHiGJZ3i4ZYSJ8gf+KG4ljqF1jKAehq5xFwPxObqD7xqPtTeSqpENyF/Sm8MxOUb+JNQCd9dvoaq3L7N0j+nlVa0SDrzn+opqGCdaCPGuJZ7wAPgKxr1JzD7x71RxAyqzAbR8ydP78qgxNrMJB13/wCKmuHMgGxgHX23q1GkhSywzww2rl0B0XIw8MDKQ0RErHOjQ4ZYBDIWBIkQwOmk/EDWIwF4qSCYjb38/UT86KcLx5tuWYllylRGsagzHtUyi1plKS9Ju0rtbvWgr5oltQPCRG8b+/Q0uB7TXA6MyKSjgiJUMQdidY2ND8Ze7y4znnHtAiqJYgORBgg6fr7VeWqZD3g2eH7Qd5iCz22UO2ZgjHYalZ0Ooo/wvtXZtWWWHBzsVBE6EyOemleb4XHAwQdgVgwCJEe+5+lWWvSwg6aD7UsjWinxDGu83HAzMTO++x+1DcHJuCeZozjUBJA6kVRwNiLhPLlVpqhNZCl8bdKq39RuRHT+9auZpqhiboEjfeddv7FZxsuRTwzkOZLQeg1PQbaUSwpABB06+R9tqFzoPP8AQ9OdEMExiQZJ3kf02qp5RKExF8eJTetqApIz21JaNYD5Znl6UHuySWCjxaQoIBgRIHnE+tXsdioIOVCZqrxLiDXCuioFEKEJ09SSSTtr5CqiSyGy6kwVHnWwxbh7QTBoxjJJCd1my6gjNBYDI5mszw/iz2mk5WLZZzCZyiFnrH3FG73EL5u2HuPbkl8q2yPw1GhDCdMwYbmY6mm9jizf8P40V7hAAqPcZ3fOuVItRkblrm5nlpNU+ItdVQ2HAKkwxLeORI2AOmh56aadBuPxwvLeGgIC6EBsrXGeV110CabfF56R47i4BH7rea2pAJB0B0ADeK241AHwmnFkzRnEQR5gEHpE5h9yPaltWYYa6ETsJjcgj51PgrMuROhnX18Q+5qCD3hg6gH6aVzOWSpOhIaGJgkZj6k6g/Tl+lH+F27fdW70kXHbK2uggEbe9BbuIlZK7Rm21B3P0NTZymS3uC4aeutDfZBLR2PQ2WdQZ1Da8+etW8Rw/Otq6/hQ5iyrsOYpeKEZmPNtPaosTjAMOUBOYwo10jyrPKdozjIp4V8iF1mXaAfKivD8BDG42wAAFDr9mGtrOgA05a7zRfiGNBIRDoBr7VVqm2Urs23ZtkazcR4KMIM+dYvjfZo4a4SssjfCeg5ioLfELqWtCR4ht06Vq+J4xcRgmKnxoJA5z0q7Uo/aKrrLJhMfh81xUTmR5cudPs3s63FXdWydd9o96dbQ2/E7TcYEzOwHIVW4IAuY5tWJ5dNZn3+tRHMb+DV7yQmVzAr4l3g1XFyeVWuK3st1+ecfQjSq7W4HoAfn/ZrVOzNvNEY210+lPRZ5yOVcV1M7cv0pTh2VQ4IgmB5+Yqx0QEiSCNY9q4gnnlPL+lTsoO+/97fSluWQV1+Y3HnQKhiAiIPtNR3VlyBsykacjEifrSOxAM/0k+vWqy4iGEiSNZmCYEwRRQFJ7npI5jT3qZMQd/MHrUOLADkRsfodajDROk1ZAWx7stwjSDDDXqJmr2HukW5bn6UP4pZm8oXUFE8+VW8UIyrUeIv0sAZtKHXs2YBtRy21Go9aL2MN4GPXwr/fyoQ1wkjnBjUajrUweWVLRXacoEdfTeiuFunll85P9NuVUntwM5GgzGZnXpU/D4IML/frVS0THZQ4o2o+H21qjcQgjNz1/wCaJ8URgBMKDO3PymhQI2G/WrjomWyTvyCT18p9aktMJ0J+UQf+arJv/Wp3GvMRz0pkhrgfEFtXi1xWZGUqy6NI1iZHiiT86ocTvBr1x7JIVmJAJ1AJ0n2ruFNJK/LrUHELeUwNRr4up5jyjpS9HZrcHaYFWIgAgb7mB5+o9qdcULiGnaqdi7NwGec/QCrWLT8ZjOmn22rjnkmTyRYi0BEfC0j9RTbyybBG53/v51WxOIAt6H8x0PIjmKiwN8l7YNOMWlZUv5wE+JtD9YqqwylS3wgFqmxp8RJ2FD8S5dFWYzT8ulU3hGUcsv3buchh8IEiqlm6TBHIQakS2UskAz69BUN91W0Cmmb+zWLXwbN5C+FxMhhyOgqxwmwQxlmAO8azFBeB3Zn+96M4PGwJG/L1q5RtYNYv0XHWxKh1HSCOVVSLaklAIXWNfQjfyFXLjsQbh8TMY12A5wPSs5xTFeJlGk7xRC0qI5JO7LGFT94v6Dwj6DlVrilsHLkQAqIYgk59SQxBOhEx6VR4dcNtQV3JEnoJonaHjuZtcgJgyJ1HQdCaqMqlRMc5KFjD5yoOgAJYnkB9twKTiF0XDK6KBCjoB/c1scJxExlZ2LwCdTqOXvG9TDEnUsT7n/etL9NDz9W0pWubVou0uA8HeASy/EB+ZSd9uX6npWYBzbaVazkR1xQ0g/eq+IwxhjoSBoefp9aumyYqu4zKRm16HTlH9+lFksqXMJnt55gqokdQDBPyg1TuDWIOw332FGrUghOiyfMHR/ofpTMNgAHJJnXSaakKrJ8NZLd27ckj5EgVYu2gWDdVqfFNFvTlUWCBi3PMH7ms79LLjAtaAWZSGHzkj1ih3FEBC3lAhozDlnXf571ZZ2VXIHwgg+QOn3qbD2ka3bMeFiSyt1E7eVc/bq7+yW7IFQSy/kcfI7g/pTMLbhJ8zP22qS8AshTKgwp8t6vm3ngjQmZ9evvWjmOLM7xS3Ppv+mgoVasScsa7+1aLi0E5QAAOdV7GAKAsdZgnrBrZTSiTPZXfBq1qIHeKNxzG4+lUhZiARy/uaN2bWVs50DKBHpp9qr3rckt9OppRmLZWwyZCCPiPzAp2NUqZHPfQHbbQ07h0h/FqWn5VfuWZ05ilPk6sGRYW5AkddaN8OXPausf5gQfSgmP8NwhdAVBI86O8C/7a561lWLM2ZDiVwi40gxNGOA4dWceQkU/iFoG3qOdJwI/jj/LTcrgdEo1QvE28RXz19qpXW1U0R4oPH8/vQu5uvrWd2YLDLiywUdQadxLAHLbAExTMUYuaaQo+9E8LcJEk86F4xrJR4Zhu7ImrdpcsDyqxf/WoXGgpttGsS1h7gJHTmJisnifFdb1Io9Z2ahYQZyY501i2PlzQT7pBCjYiZ8xV7AXA7uSYBBB03jkagxFsC0GA8XWq9ofF/fKsYu2EY5oN2cEmjFhJ/wALSNNJh/Qe9M4jiIBMED8vQmday+LxDC6YYjTkSOVW8NxG5cw+IDtmCXgF0AgTyIFdLUut2DwaHGYgBVG86HnM1mr+BCPAOnKeh+/+1WcXdIw2YHxDY+9Cv3hmt5mYkzuTrVRboTYXGGzWpGhHShl3DRv0j50V7NMSSCSQVM/Miq2KHjH+ak206G1ashLg3TmXWBBA6rBB6z/Sk7qBrUuJHiHt96luHWOlTKVInSEvoCsTT+5hAQZioH3PrVyyfw6ns0hReSnjULqImW8LdCQZ+1XDh8iKAdVj20M00D8NvIiPLUVYxFw5B6CsnJvH2V9gxbgBMiQJ0q3gHIBnQxPzqphv4q+oqy4hnjqa0fwZRY2xYUv4pjMatkgqTGh09htVa5/D+X3ondUC0I6U0r2Dk7oA3XFwqBoBIqO6mVzO2lW+GoMtwxsw/Wu4+gAUxrFJvNFyVIq3LfiBGlNkgnzpbDSvtXDf2rO28Mi7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2" name="AutoShape 4" descr="data:image/jpeg;base64,/9j/4AAQSkZJRgABAQAAAQABAAD/2wCEAAkGBxQTEhQUEhQVFRQXGBcYGBgVFBQWFxgYFxgYFxcXFRcYHCggGB4lHBcWITEhJSkrLi4uGB8zODMsNygtLisBCgoKDg0OGhAQGywkICQsLCwsLCwsLCwsLCwsLCwsLCwsLCwsLCwsLCwsLCwsLCwsLCwsLCwsLCwsLCwsLCwsLP/AABEIALsBDgMBIgACEQEDEQH/xAAbAAABBQEBAAAAAAAAAAAAAAAFAQIDBAYAB//EAEEQAAIBAgQDBgQDBgUEAgMBAAECEQADBBIhMQVBUQYTImFxgTKRobEjQsEHFDNS0fBicoLh8SQ0orKSwhaz0hX/xAAZAQADAQEBAAAAAAAAAAAAAAAAAQIDBAX/xAAiEQACAgIDAAIDAQAAAAAAAAAAAQIRITEDEkFRYQQTMiL/2gAMAwEAAhEDEQA/ANpXU7LSgV2HNQgpwpYpaQzhTgKbNKDQA4CubQbTSio8Y8ITJGq6jzYAf096TGSxTgKU11AHRSgV0UoFIZ0V0U4V0UAMppqWKXLRYEMV2WpglLkosKIO7rslWRbpe7pWFFXu67uqtZaSKLCiv3VdkqfLXZaLCiHJXZaly10U7CiKuipIrqVjoiy1xWpKQ0xEeSkyVLSNQFEPdVxWpKa4pBRCBXRXAUsVRJwFOiuApwFAyMLSlaFcV7RWLBKs4Zx+VPER68l96H4DitzEfiEZLQPhABYkrJLGBrEQIG/tUSmkUoNmqC0B7dY4WcLMwWu2AOpy3UuNH+lGo7ZuZhPPn615z+165bLYYLci+jNKiGyo4U5mHIyqwOYmm3gEsnpZA3GoOx6ilih/ACv7tZyP3gCKM20kDWRyIOkcqIUWB0U4LXUooA4LS5a6upAKBS0ldQA6lmm11IB0100lJQBxNITS0lMBKSlrqAEropa6gBIpDT6aRQA0U6KSadQA3LXFaUmumgCNlpuWpZpJoApA0oNNFOUVZBX4pxBMPae7c+FRtzJ2VR5kwK8p4r2pxWIkPcKIfyW/AseZHib3JFWu3vaIX7wtIZtWyQI/O+zP6DUA+p51lbt0kwsnrAJPppWMpWdEIpK2F+A8Na/eW2shd2I/Ko3P2A8zXpdpRbyhdFECI2EHb5VF2d4GmGw/hOZ7kMzxE/ygdFAJ08z1qLiuNS0M9wkKNNjqYIEafrWLdlsJ8M4j+MVIAD7HbxDaROkgR7CsH+022DxK1Jgdyh2mSDeKDbYuFX/VUfE+1caWV13ztvI2yqOfvWfx/E7uIuG7f8VwgLMCYEwoCjqToOZrRSwH6neT0ns72lw9nDJb1uXmuXctq0suZuvknZV8OXcjTXatZgMXnzhlyXEYq6zMc1IMCQVIM+vSst2K4BbwSLfxZVL10hUDHRM2yj/Gf9h5meNZ7I7+0wuXEXLeDRLW5kMwWNUJJHkzUv2Z+iXBaQaFOBrJWu2X81n3V/0I/WrLdssOqlnF1YExkzfLKTVLmg/Spfi8sdxNJNLNCsBx2zdgBwrFQxVtIJ/LJgEjyog9wBczMAv8xIA+Z0q009GDi1tEs101m+I9tsHa0FzvW5LZBuEnoGHhnymjOBxXeKZUo6mGQkEqYDCSNNVZT70WtDcWlbLc0s0wUopkj5rqbS0gFrqSloA6K6K6loASK6KWuoASkNPimsKBjJpaVYp1ADa6n11AEZppqaaaTQAKDVlO2XaF1DYXDK5vMId4yrbVhyY7sR0211mtSFrH9rLea9cXYm2on1B/rVz1giOzH4fgagjvnkyoyJsM20/Ki2DtoO8VEC5SV05+FTJP+qp/3cSSeqn3UQPvThmltssabzPOayqjVuy/xbtYMPZtpbQ3LjII5IsBR4jzrFYzGvebPeeT0GoHkByqccONwFr1ycq5sicljTTzj6VfwuBQZYGkAgHzGv2HyrLrg0vIBa07kZF+egrV9hOBOMSGdbTsqllV80KZAnw89d4NJiMPmFsKAMrqx9BWj7Jf9wf8h/8AZaJKoj7tsMccVrgtriLK+G4Li93iF1ZNozhJ32rrSqMU+IuW7yl7YtkNaLrAIO9vN96k7W8HfELaCEeB8xzcxEQNDRHjyOcNeFuc+Q5Y0OblBqMiPMuNBMPdKBgbe6MSRCn8rTzG3yNVrOJVhowPmCD9qMdps64fCm+JcC7mz6n4xzPlH0rMXbWHc6qhPkQG+mtc7q2etwyl0TwE7twKJOg/vasxxPFm44n4RMDkJ5+tFsTaHdZQWIXUZjJA2idzQOzhHus+WBkAJJPWdh7GtOJLZP5EmkkbD9nXCUa4cVfKrYsEQXICm6fhEnpIPqVr0nEA27q3C2YP+HcOgglibLEDbUlPPOvShLcIVMEmFbuRbeBrda2WfNn3KnMxInlPTlVl8GGxF5nRyz2hadUe0xWDmDABg4OszHStFLNnmzfZhqaC8f4oyRbtGH0LNAOUbhddJP29Qae3FWSwGuKRdkoARlzsNM8bhfzfTeKygw7d+bpaQUgzMli2YseVbynjBlCHyGLfaq6v8RFddpU5TPnuPtRPC9qMO27NbP8AjUx/8lkD3rI4XCC2rgsDLs2oAAzRodfIVXxFrLry8+XPX668/mBk5yidEeOE8PDPTLOIVxKMrDqpBH0qTNXl9jEPaYMjFG6jn5EHRh5GtRwvtUreG+AjfzCch/8A5+3pVw5lLeDPk/HlHKyafNXZ6gLU3NW9HNZZ7yu7yqpemlqfULLfe1xuVUXWlM0qCyyrxTTfqMWyalS1RgeRO9Nd3pqTu6TuqMAR97SG7UnciuFoUWgyUhWM7UXAMQ5PJFPyWaK8P4ucxzsPIag7kDy11PtWZ7VX5xL9CFHzQD9aUngEslZccCxEaQDPrOn0p1lyTcM+Exl25Lr9aFu2p0/l25Hp96Wxih4gDqBr8vOs7LoIYfCggkn47arHQDNr/wCX0pVWDAOgyihlq+SHEmDbAUSdyGFErYjToFHyUCl4P0svcyozdAT8hNHOwzFrysdzaBPuVMUCWDIO0az9q0XY0RfPkoH1qZ/yOOw32p4y+GNjIFIuPkOafKIg+tXOM8WFi5YQqW758gIIGUyoBIO48VWsUqmMyqekx9JpuLwdu6UZ1DFCGQ6+EyDI+Q+VQMzvbLhuHd7XfveUsSid3lKgkqNQRzJXXyoJjOw6d73CYsG4RmCXbUyN5lTB26cq2vFuFJfa2XLA22DLEbgg6yP8IplzhM4xcVm2XJljyOsz50qKU3R5ze7BYjxC2bFyNCLV3IwIPMECNfOhLdnsXZdm7i7oCrgLmBBGmqSJ2P8AzXpF/gFz/rSMp78oUExGW4zGdOh+lNxAxNuzYWzm7wXcKt7LDEWwoF0tO489+dCL/Y6oucW4eL9mwS4thHS54wRtspmI96r8SX93v3cbIKshVQsFsxyAETpHhJ3op2lx7WMLfvJGa2hYZhI061msTdXEYXDX3t2w1xSxyqImRTUfDO/Qbd4y1xDddSzW0XPlKAAwSxUEjSQT128qyN7tCxvG4obLyVnMapl1AMedGu1eO7uxcQAfilFGg3EkkdPDm+lYlRSV+m0EmEeH8We1MBSDB1UfEs5T6CTUOI4pecQ91yOYnKD6hYFVTVzhHCrmJud1ajORIzGBoRMnpBJ9qodJGx/Z7wwIDicQmZboa3bDH4gAWdoP+QjUj4TvNRcRy23KMcvNSYEqwkEEEg6efKj+GvCzcGDs2kuCwFBzHIxLW87kMpAmGb4t5OtFLtxSieBcnfW7TBofKFcI6HMoIENuCdt6xabdhHkoC9nePd3Fq4fw/wArD8v9V+1a/wBNR5VlbHAcPeNtSoslw5zWsw8S3jZWVkzJK+mvLZ9q5iMB4bym/holbtqGiRI06HT5zprPTxcjjiRhyxUsxNOBT1t0Fw3avCG2jPiLQYqpKhpIJAJBCzsaae2+BU/xif8ALaun/wCsVu5owXHL4LvDeNWLuIvWLb5ntwDppK/GFbnBOvv0NF1UV4v2c4obWMa4SxNw3RACeJrshZkeEZmB8q9gweJzqGiCdCNdCDBGvmDUKSeEU4tbLa0opmauzUxEk101Hmrs1FAPmummBqWgDx/hPEirBvymBqZAiZAJBJiJkaSeUVW4ncDX7hGoJXck721IincFw65MxIkJIAPJthtG8+esUOvn8R8hJUEQdNgqj9DNZSlUbLHMIYk7QQB5mdakvW0XxAkkglvLkBVrjNnKbTqfCygn7UPZtHaZE6DkAJGvXnUccu67APsv4c3Qe4A0+sGrRxngZhvE+mmlDVtkiAd5J35Fh6f2abbt5yBmAXlAJnpOu/2mq8HWS3+/M5XoIPqep/pW47DY1TeOYwxUAD+YiSY86yuE4JMfiRPkP61qOH9ibhgpiQp3H4RMHcEEOKxkpnXGfD06vfyaHtfw98RaRbY8Svm8Uj8pGhjfUU/j/ek4UWC0LdTvMrR4JUNmEiRE0/iFzF2cLcLC3cvplyG2GPeAsAS1uJBidASOelEeG3Xezaa4IdkUsIIgkSRB2qjmYK7TNd73DGyXy54cpMZS6fFHKM31p9zHXf8A/RFmT3JtzBURMHZt+mlT8X4kLNywndlu9YrI2SMup021+lObittcSMN4u9KZx/Ll8XP/AEmgAWe0br++FlSLBWJkSGuMpzHXYCZq5w3iyOygkLcvW1uqkkkqFGaDzjMtOxn7uXNi4FLXVzFCgOdVJPi01ggnWhdhsP3q4i2yv3Vvu7XdsMhVxBWBp+VfSKFYMKcZ4qlt0tEqXcFshE5kXeOVYvjfaBEVjoWBCraTSJ1AgfCOc1b4pZa7fTEn40R0yg+HK3tvQY8OK4l73J1URGxURvOtXokz+ObE4sq3cmBOUAEDWNyTrtSJ2XxDbhVHm36CtNau3e+tgT3ORsx0jN+Xz/4q1exuW7btx/EDQemUTr7UUX3xRmbPY+CM91ATyA19prR9kuALaxSlXJJVxLKpG3MERS3sJN5Lk/CCIjefOi3Av+6t+Ycf+PyqZr/LCMskfDcPdfidzuWtBLayz91AY5QuVVVoPxbyOdaB8JcVXVrZhmZiUKMpJ1JykqyzG2tCexeAW1dayrEqlvIDpJCMg1I01AgxWxZIQ+/1JPOpkgTBWGOHZrLBchOqiCvw3xI0JWTeC6bmaqcZdsLhsSc0r3QReXiZLNlCR6hjpV+zh8MxslHykGVEkEhcQrvo2p/FUL/q8xWO/aIzWbdvDFgZKtofy2rVq2PDylw5A8qPC4K5UedMwBAykjyH9aWaVrmuoAHUss/KlyyJGX3NB0WkEuyVlnxtgLHhYvrGyKW25nQR5xXr2HufiXARlYHUAmJ1kqDy8x9K8z/ZzaVsRcZtCltiscyQVjXcaiRB210r0ayx70iZys66jcA5SQfVRuT7bU4upo5+XKYTily1yb1j+3fHGsX8OqOLbE65hlzCVByuQVIIcjllI89OpujlSNjkrslLYuZlVtswB+YnnTmOhosKGZaUCnCuosDxngFnNh2a4Ytcg21xgIE+Qyj18+UfB+Hd6ByUsZjoentFM7L8Jd/iY91uFndjuf0rc2bCq6W0ERFYSj2aLYL7Ydmjas2XtyyiFYGToSINYu3c8BPxEyOg1PLnO1e2466hUW3ghtIrxvtjwQ4S9lkm02q6mAOn1oSUVSGslQHLbGYEztsOSjrpzpli3rbII0M9J671VUEwo6/Yaz7Qfaj2HwS92GB1mCOlTKaWxk9zBNiAiyFhpkyftXofEsK74RhbbKwCtmlhATxNqoJ2B2rI8Nt5SNa2V3EZcLcYkwEfqPykU/ALd7tHgnRSXkZR8Vq59JXr9app2gtNHdRA/Mz5F+sVhOH4LvArODlGiiTzJY/Mkn3p3DbrreuquYWwBB5D56VhLkaVlUj0i1iLVzKWeyzqdPGjEc9NZGwq2cFbNwXig7wLlDjeNdJ6amvP8KSZfOGzgalFIJHWI+nSuIdXDBLRIBBAzJzGsydf61p2RXQ1vFrFsXkvkHvVUqupjKZkEbc6y3COHrh1NpJyKBGYydSx3qhjrt86jONCBF5mAJ20PSPrVfDYi/uxeYGY5UMkevv03q1JEuDDAwwW894t8SKmXplJ195oTetv+8s+abbKoChtmB1OX9ahvcSvb7rOpZD/APUiqWJ44wjRD10ZY+dUmmS4tBmzjFDJbM5mBI00gTOtSXsYFu27ZEl80HoVEn6VkH4r8LgRcXNlIaQATJkRrNF+F8VuXDZBWRLB2IBghZDDpO3vRYqC+IxZW7bQAQ8ydZEUW4Gf+rs/6/8A1POh5AmYEjnzq7wM/wDV2PV//Rue9Tyfyxx2X+x19WxV7ICADdWD1W4FPtINa9mlSf8AMPkSP0rLdnbQXGXgoA/iHQRqWBJ9a1dxfCY6H+9KTBA63wdPwmRzCnTZgc19LzbcwVIHrWS4pgR+9OLqq5S3ZUE+IALbE5Z5Zs3zrS4bAYe5Dm2q3J8T2s1oyD/OhBJ0HOqfEuzj96z27zaifxENwQoXTOGDSczRvtSWizJcAbvbbNdsIjBiABbKgiBqA2u5NERh0/lX5CrONwl21/FUQTGZGLJOkAkgFTqNCPnUMVSSE2yzwZF/ebYyggrcEQNfAx5elF71gJeARiQNw2hGcSNdm29aF8GMYqwTtLz0/hvRjtPeFoi4qhnJVSM2UkQ0cj51DpSseWqLr5srZPiiR6jlXj3bDi1y9irYd8qLc0AczZzeG8GDJIOhOoYQYBIr0ReMLdss+S74JzraJ723/KwiCymNx+hI8n7acQt38XmtXXvWwtoZj4WIKrMwoIOYtqROvlXQ3awYpU6Z7R2cxIa0iyGMH4SxAVSFBOYBpYydRrJ5Vc4rjFs2bt1zCIjMeegFZDsTjjcI/DFoa3bihHUa5gGuXLhl9R4Y0hZOugP9re8OFdLTKrXClqWBgLddbbbc4Y/3rTWhFzgeOW9h7N1DIZFPuBB+oNXKz/Ylrgwwt3SpNoqgy7BTbt3FXzjPE+VHppiMDgEKhQg2qU8YGdmIAKDSKXD8UTIVtEFoielZrHYQoGuFpJma5eabik0Wgm+Mum8l4vmtN/4nSjPbXhv71g5WC6aifL/asj2NxwuK1kzA2J23O1afEX7lqw6MJzAhSOcCrk+qA884dZZ3CR4gIgDc6f7Vvf8A8JZcOzhpuRmy8qqdjODd2wd9WYnfkAa0uM44DcZF2Agmaz5FFf6kO7ZmsBYhhIgkAkHl1oxi7/fWO6RWUmZkAaLmmCD/AIZ9CKhx+FS+CjyCRoQSPtQDgvBe7a4H5Hc8xTppJDsMYSx4ByVdBPWrHBLg8aECGmetZvtHxFlZFRsqCJg6mSANjtrRPsth3Z82fTaDUyxSihu9sfxLhT4fKV8Vnl5eRqvax2pBEg841+latrihnw7mVYaTymsHxVWw9wowBAmIJBI5bj2pzSWSoy+Qu1+TBmOZ8qa2IGQwYPn/ALfSgL8YRoGRwOfwnpqKtXMQjAFWYg7eBhpyGgIrOyk7LF+9lTKRvGvr/tQHid0FiAek/f3oni8QDlGYALDHUaR669RWe4nBuE7ydwZ9PpFaQJkVDc8JANFOzrXA4yiVLEOegykjz3j50MCCQOv6H+lFeF2SbikNAUyR/MCCPoYNaogPYu9dF2yEEoSe802Eaa8taOcEP/V2PV//ANbe/wAqFK9XeE3IxWHP+Ij5oy+vPlRyfywjtB3s9fzcQxChW8IeWgBZLLAGsn2HI1rJJQyP5uXIEgfSKyfZtsuLvjU6MI9HXX6/StX3sr6jmOo5g1LGkJYkBY6fpNW0EbACvLMT2gNq86986lXYRmYqBJjQ6VmuMftAxtzEeC93aoYUWtFOgEtM5+uugkwKmDtDkqPb+LWFe208gdImdtxz2FZPi/CRYuIFJKOpMHUqQRIB5jXnqPOs9hf2i4lQC62rnqChP/x0+lN4v25XElA9o28qurZHDfHlgiQIiPrVJh1Ye4WVbFWlkGGZTBE6owPpvT/2m2MlrvVJBz2xp5Zo+9YDsXxm2mLLXXCgnVyGJgKUGgGkzJ9Br12HbfjdrEWLot3rdwB7RQKwzRrm8O+/lUS2OPhm8J2hQFWfvUZfzWSZg7q2XxDbYiKzXFryjFZw2JNqZRmhL+VVUtkg6FSRB0kKKM3OH4a7Ytm7eW0y5plrYJGbmG6QPnWOx4t2roFp2uhIBJMKd8wVljwmTqOpquNrQcl7N9wa7bs3PjVM5zsb2PW5dbwkg3LKKMxIMjPoJBO2hD9qfaQkW8PZYZG/EZ1PxZH8IRhyDKZI5iORnzrguNFtxc7qyxBJCMpyCeq5szD/AAk861zcS/ejbe6MMLoy5gFECyJhQGLZTrtpvWylRn1sOfs24qRcNiSUbUTqQwUmZ32WI9K9BuOF1P2J+1ZDs/ZsG4HtpaAVtWa2F2Vv4bEanMUOh2mrvaTGAuttXYMBJyNHp9/tVJ2S40ec9icSF7xTpsd/L/ar1mb18hjFvoemmtZex4Xkco5nUGGEx5UQbiRuZ+RKjLHSuabtFOIdu8QtC4tnDqAq/EwjU+RrZXsNNlCdQp+9eSYNsrgiQQRpO5ETXpuB7Q2mtLbmWJ1HQU5O07BxopdoeOJh7YW2R3pBiOVYvD8UKKhusZcyTtVfGWpuXmkmCRry15VFxG2LtuzOiqDMbk/KsZNTl1ehI9Rw9oXLBdDLBZXz00rJ43tAbltQul3MAfMedWOyPGye7sjTKDnP+EDQa0DsR38jnmI920rSTUVSKWyPjrnu2WBoVafcAgff2o52Y4sEIk6GPnVHG4S4+GvOyEqp0bmOtBsJdhco5nfmBWcJtRsvHpte0OOBxSOraEAGD7frQHiGJZ3i4ZYSJ8gf+KG4ljqF1jKAehq5xFwPxObqD7xqPtTeSqpENyF/Sm8MxOUb+JNQCd9dvoaq3L7N0j+nlVa0SDrzn+opqGCdaCPGuJZ7wAPgKxr1JzD7x71RxAyqzAbR8ydP78qgxNrMJB13/wCKmuHMgGxgHX23q1GkhSywzww2rl0B0XIw8MDKQ0RErHOjQ4ZYBDIWBIkQwOmk/EDWIwF4qSCYjb38/UT86KcLx5tuWYllylRGsagzHtUyi1plKS9Ju0rtbvWgr5oltQPCRG8b+/Q0uB7TXA6MyKSjgiJUMQdidY2ND8Ze7y4znnHtAiqJYgORBgg6fr7VeWqZD3g2eH7Qd5iCz22UO2ZgjHYalZ0Ooo/wvtXZtWWWHBzsVBE6EyOemleb4XHAwQdgVgwCJEe+5+lWWvSwg6aD7UsjWinxDGu83HAzMTO++x+1DcHJuCeZozjUBJA6kVRwNiLhPLlVpqhNZCl8bdKq39RuRHT+9auZpqhiboEjfeddv7FZxsuRTwzkOZLQeg1PQbaUSwpABB06+R9tqFzoPP8AQ9OdEMExiQZJ3kf02qp5RKExF8eJTetqApIz21JaNYD5Znl6UHuySWCjxaQoIBgRIHnE+tXsdioIOVCZqrxLiDXCuioFEKEJ09SSSTtr5CqiSyGy6kwVHnWwxbh7QTBoxjJJCd1my6gjNBYDI5mszw/iz2mk5WLZZzCZyiFnrH3FG73EL5u2HuPbkl8q2yPw1GhDCdMwYbmY6mm9jizf8P40V7hAAqPcZ3fOuVItRkblrm5nlpNU+ItdVQ2HAKkwxLeORI2AOmh56aadBuPxwvLeGgIC6EBsrXGeV110CabfF56R47i4BH7rea2pAJB0B0ADeK241AHwmnFkzRnEQR5gEHpE5h9yPaltWYYa6ETsJjcgj51PgrMuROhnX18Q+5qCD3hg6gH6aVzOWSpOhIaGJgkZj6k6g/Tl+lH+F27fdW70kXHbK2uggEbe9BbuIlZK7Rm21B3P0NTZymS3uC4aeutDfZBLR2PQ2WdQZ1Da8+etW8Rw/Otq6/hQ5iyrsOYpeKEZmPNtPaosTjAMOUBOYwo10jyrPKdozjIp4V8iF1mXaAfKivD8BDG42wAAFDr9mGtrOgA05a7zRfiGNBIRDoBr7VVqm2Urs23ZtkazcR4KMIM+dYvjfZo4a4SssjfCeg5ioLfELqWtCR4ht06Vq+J4xcRgmKnxoJA5z0q7Uo/aKrrLJhMfh81xUTmR5cudPs3s63FXdWydd9o96dbQ2/E7TcYEzOwHIVW4IAuY5tWJ5dNZn3+tRHMb+DV7yQmVzAr4l3g1XFyeVWuK3st1+ecfQjSq7W4HoAfn/ZrVOzNvNEY210+lPRZ5yOVcV1M7cv0pTh2VQ4IgmB5+Yqx0QEiSCNY9q4gnnlPL+lTsoO+/97fSluWQV1+Y3HnQKhiAiIPtNR3VlyBsykacjEifrSOxAM/0k+vWqy4iGEiSNZmCYEwRRQFJ7npI5jT3qZMQd/MHrUOLADkRsfodajDROk1ZAWx7stwjSDDDXqJmr2HukW5bn6UP4pZm8oXUFE8+VW8UIyrUeIv0sAZtKHXs2YBtRy21Go9aL2MN4GPXwr/fyoQ1wkjnBjUajrUweWVLRXacoEdfTeiuFunll85P9NuVUntwM5GgzGZnXpU/D4IML/frVS0THZQ4o2o+H21qjcQgjNz1/wCaJ8URgBMKDO3PymhQI2G/WrjomWyTvyCT18p9aktMJ0J+UQf+arJv/Wp3GvMRz0pkhrgfEFtXi1xWZGUqy6NI1iZHiiT86ocTvBr1x7JIVmJAJ1AJ0n2ruFNJK/LrUHELeUwNRr4up5jyjpS9HZrcHaYFWIgAgb7mB5+o9qdcULiGnaqdi7NwGec/QCrWLT8ZjOmn22rjnkmTyRYi0BEfC0j9RTbyybBG53/v51WxOIAt6H8x0PIjmKiwN8l7YNOMWlZUv5wE+JtD9YqqwylS3wgFqmxp8RJ2FD8S5dFWYzT8ulU3hGUcsv3buchh8IEiqlm6TBHIQakS2UskAz69BUN91W0Cmmb+zWLXwbN5C+FxMhhyOgqxwmwQxlmAO8azFBeB3Zn+96M4PGwJG/L1q5RtYNYv0XHWxKh1HSCOVVSLaklAIXWNfQjfyFXLjsQbh8TMY12A5wPSs5xTFeJlGk7xRC0qI5JO7LGFT94v6Dwj6DlVrilsHLkQAqIYgk59SQxBOhEx6VR4dcNtQV3JEnoJonaHjuZtcgJgyJ1HQdCaqMqlRMc5KFjD5yoOgAJYnkB9twKTiF0XDK6KBCjoB/c1scJxExlZ2LwCdTqOXvG9TDEnUsT7n/etL9NDz9W0pWubVou0uA8HeASy/EB+ZSd9uX6npWYBzbaVazkR1xQ0g/eq+IwxhjoSBoefp9aumyYqu4zKRm16HTlH9+lFksqXMJnt55gqokdQDBPyg1TuDWIOw332FGrUghOiyfMHR/ofpTMNgAHJJnXSaakKrJ8NZLd27ckj5EgVYu2gWDdVqfFNFvTlUWCBi3PMH7ms79LLjAtaAWZSGHzkj1ih3FEBC3lAhozDlnXf571ZZ2VXIHwgg+QOn3qbD2ka3bMeFiSyt1E7eVc/bq7+yW7IFQSy/kcfI7g/pTMLbhJ8zP22qS8AshTKgwp8t6vm3ngjQmZ9evvWjmOLM7xS3Ppv+mgoVasScsa7+1aLi0E5QAAOdV7GAKAsdZgnrBrZTSiTPZXfBq1qIHeKNxzG4+lUhZiARy/uaN2bWVs50DKBHpp9qr3rckt9OppRmLZWwyZCCPiPzAp2NUqZHPfQHbbQ07h0h/FqWn5VfuWZ05ilPk6sGRYW5AkddaN8OXPausf5gQfSgmP8NwhdAVBI86O8C/7a561lWLM2ZDiVwi40gxNGOA4dWceQkU/iFoG3qOdJwI/jj/LTcrgdEo1QvE28RXz19qpXW1U0R4oPH8/vQu5uvrWd2YLDLiywUdQadxLAHLbAExTMUYuaaQo+9E8LcJEk86F4xrJR4Zhu7ImrdpcsDyqxf/WoXGgpttGsS1h7gJHTmJisnifFdb1Io9Z2ahYQZyY501i2PlzQT7pBCjYiZ8xV7AXA7uSYBBB03jkagxFsC0GA8XWq9ofF/fKsYu2EY5oN2cEmjFhJ/wALSNNJh/Qe9M4jiIBMED8vQmday+LxDC6YYjTkSOVW8NxG5cw+IDtmCXgF0AgTyIFdLUut2DwaHGYgBVG86HnM1mr+BCPAOnKeh+/+1WcXdIw2YHxDY+9Cv3hmt5mYkzuTrVRboTYXGGzWpGhHShl3DRv0j50V7NMSSCSQVM/Miq2KHjH+ak206G1ashLg3TmXWBBA6rBB6z/Sk7qBrUuJHiHt96luHWOlTKVInSEvoCsTT+5hAQZioH3PrVyyfw6ns0hReSnjULqImW8LdCQZ+1XDh8iKAdVj20M00D8NvIiPLUVYxFw5B6CsnJvH2V9gxbgBMiQJ0q3gHIBnQxPzqphv4q+oqy4hnjqa0fwZRY2xYUv4pjMatkgqTGh09htVa5/D+X3ondUC0I6U0r2Dk7oA3XFwqBoBIqO6mVzO2lW+GoMtwxsw/Wu4+gAUxrFJvNFyVIq3LfiBGlNkgnzpbDSvtXDf2rO28Mi7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3999" cy="9087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/>
          </a:p>
          <a:p>
            <a:endParaRPr lang="en-US" b="1" dirty="0"/>
          </a:p>
          <a:p>
            <a:pPr algn="ctr"/>
            <a:r>
              <a:rPr lang="en-US" sz="3200" b="1" dirty="0" smtClean="0"/>
              <a:t>4th </a:t>
            </a:r>
            <a:r>
              <a:rPr lang="en-US" sz="3200" b="1" dirty="0"/>
              <a:t>NMR Meets Biology </a:t>
            </a:r>
            <a:r>
              <a:rPr lang="en-US" sz="3200" b="1" dirty="0" smtClean="0"/>
              <a:t>Meeting</a:t>
            </a:r>
            <a:endParaRPr lang="en-US" sz="3200" b="1" dirty="0"/>
          </a:p>
          <a:p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343228"/>
            <a:ext cx="9143999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/>
          </a:p>
          <a:p>
            <a:endParaRPr lang="en-US" b="1" dirty="0"/>
          </a:p>
          <a:p>
            <a:pPr algn="ctr"/>
            <a:r>
              <a:rPr lang="en-US" sz="2400" b="1" dirty="0" err="1" smtClean="0"/>
              <a:t>Khajuraho</a:t>
            </a:r>
            <a:r>
              <a:rPr lang="en-US" sz="2400" b="1" dirty="0" smtClean="0"/>
              <a:t>, India, 16-21 December 2018</a:t>
            </a:r>
            <a:endParaRPr lang="en-US" sz="2400" b="1" dirty="0"/>
          </a:p>
          <a:p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9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Interaction terms in the spin Hamiltonian, which fluctuate upon molecular motion cause relaxation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case of molecular tumbling the interactions, which cause relaxation, are anisotropic interactions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NMR case, these are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 shift anisotropy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Dipole-dipole interaction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Quadrupolar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interaction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Upon vibrations, also scalar couplings can fluctuate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Relaxation can also be due to interactions with paramagnetic molecules added to the sample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NMR relaxation mechanisms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324600" y="2155666"/>
            <a:ext cx="2362200" cy="2266950"/>
            <a:chOff x="190551" y="4591050"/>
            <a:chExt cx="2362200" cy="2266950"/>
          </a:xfrm>
        </p:grpSpPr>
        <p:grpSp>
          <p:nvGrpSpPr>
            <p:cNvPr id="26" name="Group 6"/>
            <p:cNvGrpSpPr>
              <a:grpSpLocks noChangeAspect="1"/>
            </p:cNvGrpSpPr>
            <p:nvPr/>
          </p:nvGrpSpPr>
          <p:grpSpPr bwMode="auto">
            <a:xfrm>
              <a:off x="190551" y="4591050"/>
              <a:ext cx="2362200" cy="2266950"/>
              <a:chOff x="3383" y="1642"/>
              <a:chExt cx="1251" cy="1183"/>
            </a:xfrm>
            <a:solidFill>
              <a:schemeClr val="bg1"/>
            </a:solidFill>
          </p:grpSpPr>
          <p:sp>
            <p:nvSpPr>
              <p:cNvPr id="27" name="Line 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832"/>
                <a:ext cx="6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4125" y="2802"/>
                <a:ext cx="52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" name="Line 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2807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" name="Line 10"/>
              <p:cNvSpPr>
                <a:spLocks noChangeAspect="1" noChangeShapeType="1"/>
              </p:cNvSpPr>
              <p:nvPr/>
            </p:nvSpPr>
            <p:spPr bwMode="auto">
              <a:xfrm>
                <a:off x="3838" y="2803"/>
                <a:ext cx="1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4071" y="2815"/>
                <a:ext cx="54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" name="Line 12"/>
              <p:cNvSpPr>
                <a:spLocks noChangeAspect="1" noChangeShapeType="1"/>
              </p:cNvSpPr>
              <p:nvPr/>
            </p:nvSpPr>
            <p:spPr bwMode="auto">
              <a:xfrm flipH="1">
                <a:off x="4125" y="2811"/>
                <a:ext cx="1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" name="Line 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7" y="2818"/>
                <a:ext cx="5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" name="Line 14"/>
              <p:cNvSpPr>
                <a:spLocks noChangeAspect="1" noChangeShapeType="1"/>
              </p:cNvSpPr>
              <p:nvPr/>
            </p:nvSpPr>
            <p:spPr bwMode="auto">
              <a:xfrm>
                <a:off x="3896" y="2815"/>
                <a:ext cx="1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" name="Line 15"/>
              <p:cNvSpPr>
                <a:spLocks noChangeAspect="1" noChangeShapeType="1"/>
              </p:cNvSpPr>
              <p:nvPr/>
            </p:nvSpPr>
            <p:spPr bwMode="auto">
              <a:xfrm>
                <a:off x="3655" y="2722"/>
                <a:ext cx="2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" name="Line 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3" y="2739"/>
                <a:ext cx="4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" name="Line 17"/>
              <p:cNvSpPr>
                <a:spLocks noChangeAspect="1" noChangeShapeType="1"/>
              </p:cNvSpPr>
              <p:nvPr/>
            </p:nvSpPr>
            <p:spPr bwMode="auto">
              <a:xfrm flipH="1">
                <a:off x="4071" y="2820"/>
                <a:ext cx="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4017" y="2822"/>
                <a:ext cx="5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" name="Line 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2824"/>
                <a:ext cx="5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" name="Line 20"/>
              <p:cNvSpPr>
                <a:spLocks noChangeAspect="1" noChangeShapeType="1"/>
              </p:cNvSpPr>
              <p:nvPr/>
            </p:nvSpPr>
            <p:spPr bwMode="auto">
              <a:xfrm>
                <a:off x="3957" y="2822"/>
                <a:ext cx="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" name="Line 21"/>
              <p:cNvSpPr>
                <a:spLocks noChangeAspect="1" noChangeShapeType="1"/>
              </p:cNvSpPr>
              <p:nvPr/>
            </p:nvSpPr>
            <p:spPr bwMode="auto">
              <a:xfrm flipH="1">
                <a:off x="4017" y="2823"/>
                <a:ext cx="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" name="Line 22"/>
              <p:cNvSpPr>
                <a:spLocks noChangeAspect="1" noChangeShapeType="1"/>
              </p:cNvSpPr>
              <p:nvPr/>
            </p:nvSpPr>
            <p:spPr bwMode="auto">
              <a:xfrm flipH="1">
                <a:off x="4301" y="2742"/>
                <a:ext cx="2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4250" y="2756"/>
                <a:ext cx="5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" name="Line 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0" y="2764"/>
                <a:ext cx="5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" name="Line 25"/>
              <p:cNvSpPr>
                <a:spLocks noChangeAspect="1" noChangeShapeType="1"/>
              </p:cNvSpPr>
              <p:nvPr/>
            </p:nvSpPr>
            <p:spPr bwMode="auto">
              <a:xfrm>
                <a:off x="3706" y="2750"/>
                <a:ext cx="24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" name="Line 26"/>
              <p:cNvSpPr>
                <a:spLocks noChangeAspect="1" noChangeShapeType="1"/>
              </p:cNvSpPr>
              <p:nvPr/>
            </p:nvSpPr>
            <p:spPr bwMode="auto">
              <a:xfrm flipV="1">
                <a:off x="4376" y="2679"/>
                <a:ext cx="44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" name="Line 27"/>
              <p:cNvSpPr>
                <a:spLocks noChangeAspect="1" noChangeShapeType="1"/>
              </p:cNvSpPr>
              <p:nvPr/>
            </p:nvSpPr>
            <p:spPr bwMode="auto">
              <a:xfrm flipH="1">
                <a:off x="4420" y="2654"/>
                <a:ext cx="2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" name="Line 28"/>
              <p:cNvSpPr>
                <a:spLocks noChangeAspect="1" noChangeShapeType="1"/>
              </p:cNvSpPr>
              <p:nvPr/>
            </p:nvSpPr>
            <p:spPr bwMode="auto">
              <a:xfrm>
                <a:off x="3480" y="2553"/>
                <a:ext cx="2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" name="Line 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06" y="2587"/>
                <a:ext cx="3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" name="Line 30"/>
              <p:cNvSpPr>
                <a:spLocks noChangeAspect="1" noChangeShapeType="1"/>
              </p:cNvSpPr>
              <p:nvPr/>
            </p:nvSpPr>
            <p:spPr bwMode="auto">
              <a:xfrm>
                <a:off x="3582" y="2666"/>
                <a:ext cx="2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" name="Line 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9" y="2690"/>
                <a:ext cx="4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" name="Line 32"/>
              <p:cNvSpPr>
                <a:spLocks noChangeAspect="1" noChangeShapeType="1"/>
              </p:cNvSpPr>
              <p:nvPr/>
            </p:nvSpPr>
            <p:spPr bwMode="auto">
              <a:xfrm flipH="1">
                <a:off x="4250" y="2767"/>
                <a:ext cx="21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" name="Line 33"/>
              <p:cNvSpPr>
                <a:spLocks noChangeAspect="1" noChangeShapeType="1"/>
              </p:cNvSpPr>
              <p:nvPr/>
            </p:nvSpPr>
            <p:spPr bwMode="auto">
              <a:xfrm flipV="1">
                <a:off x="4196" y="2779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" name="Line 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2" y="2786"/>
                <a:ext cx="5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" name="Line 35"/>
              <p:cNvSpPr>
                <a:spLocks noChangeAspect="1" noChangeShapeType="1"/>
              </p:cNvSpPr>
              <p:nvPr/>
            </p:nvSpPr>
            <p:spPr bwMode="auto">
              <a:xfrm>
                <a:off x="3763" y="2774"/>
                <a:ext cx="19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" name="Line 36"/>
              <p:cNvSpPr>
                <a:spLocks noChangeAspect="1" noChangeShapeType="1"/>
              </p:cNvSpPr>
              <p:nvPr/>
            </p:nvSpPr>
            <p:spPr bwMode="auto">
              <a:xfrm>
                <a:off x="3432" y="2469"/>
                <a:ext cx="2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" name="Line 3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3" y="2507"/>
                <a:ext cx="2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" name="Line 38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83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" name="Line 39"/>
              <p:cNvSpPr>
                <a:spLocks noChangeAspect="1" noChangeShapeType="1"/>
              </p:cNvSpPr>
              <p:nvPr/>
            </p:nvSpPr>
            <p:spPr bwMode="auto">
              <a:xfrm flipV="1">
                <a:off x="4447" y="2615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" name="Line 40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83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" name="Line 41"/>
              <p:cNvSpPr>
                <a:spLocks noChangeAspect="1" noChangeShapeType="1"/>
              </p:cNvSpPr>
              <p:nvPr/>
            </p:nvSpPr>
            <p:spPr bwMode="auto">
              <a:xfrm flipH="1">
                <a:off x="4196" y="2787"/>
                <a:ext cx="1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" name="Line 42"/>
              <p:cNvSpPr>
                <a:spLocks noChangeAspect="1" noChangeShapeType="1"/>
              </p:cNvSpPr>
              <p:nvPr/>
            </p:nvSpPr>
            <p:spPr bwMode="auto">
              <a:xfrm flipV="1">
                <a:off x="4138" y="2798"/>
                <a:ext cx="5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" name="Line 4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712"/>
                <a:ext cx="5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" name="Line 44"/>
              <p:cNvSpPr>
                <a:spLocks noChangeAspect="1" noChangeShapeType="1"/>
              </p:cNvSpPr>
              <p:nvPr/>
            </p:nvSpPr>
            <p:spPr bwMode="auto">
              <a:xfrm flipH="1">
                <a:off x="4376" y="2690"/>
                <a:ext cx="2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" name="Line 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8" y="2803"/>
                <a:ext cx="5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" name="Line 46"/>
              <p:cNvSpPr>
                <a:spLocks noChangeAspect="1" noChangeShapeType="1"/>
              </p:cNvSpPr>
              <p:nvPr/>
            </p:nvSpPr>
            <p:spPr bwMode="auto">
              <a:xfrm>
                <a:off x="3823" y="2792"/>
                <a:ext cx="1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" name="Line 47"/>
              <p:cNvSpPr>
                <a:spLocks noChangeAspect="1" noChangeShapeType="1"/>
              </p:cNvSpPr>
              <p:nvPr/>
            </p:nvSpPr>
            <p:spPr bwMode="auto">
              <a:xfrm>
                <a:off x="3399" y="2376"/>
                <a:ext cx="1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" name="Line 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4" y="2418"/>
                <a:ext cx="18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" name="Line 49"/>
              <p:cNvSpPr>
                <a:spLocks noChangeAspect="1" noChangeShapeType="1"/>
              </p:cNvSpPr>
              <p:nvPr/>
            </p:nvSpPr>
            <p:spPr bwMode="auto">
              <a:xfrm>
                <a:off x="3516" y="2597"/>
                <a:ext cx="24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" name="Line 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0" y="2628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" name="Line 5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5" y="2722"/>
                <a:ext cx="5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" name="Line 52"/>
              <p:cNvSpPr>
                <a:spLocks noChangeAspect="1" noChangeShapeType="1"/>
              </p:cNvSpPr>
              <p:nvPr/>
            </p:nvSpPr>
            <p:spPr bwMode="auto">
              <a:xfrm>
                <a:off x="3631" y="2701"/>
                <a:ext cx="2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" name="Line 53"/>
              <p:cNvSpPr>
                <a:spLocks noChangeAspect="1" noChangeShapeType="1"/>
              </p:cNvSpPr>
              <p:nvPr/>
            </p:nvSpPr>
            <p:spPr bwMode="auto">
              <a:xfrm flipV="1">
                <a:off x="4078" y="2811"/>
                <a:ext cx="6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4138" y="2802"/>
                <a:ext cx="1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" name="Line 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6" y="2815"/>
                <a:ext cx="61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" name="Line 56"/>
              <p:cNvSpPr>
                <a:spLocks noChangeAspect="1" noChangeShapeType="1"/>
              </p:cNvSpPr>
              <p:nvPr/>
            </p:nvSpPr>
            <p:spPr bwMode="auto">
              <a:xfrm>
                <a:off x="3887" y="2805"/>
                <a:ext cx="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" name="Line 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0" y="2323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" name="Line 58"/>
              <p:cNvSpPr>
                <a:spLocks noChangeAspect="1" noChangeShapeType="1"/>
              </p:cNvSpPr>
              <p:nvPr/>
            </p:nvSpPr>
            <p:spPr bwMode="auto">
              <a:xfrm>
                <a:off x="3383" y="2279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" name="Line 59"/>
              <p:cNvSpPr>
                <a:spLocks noChangeAspect="1" noChangeShapeType="1"/>
              </p:cNvSpPr>
              <p:nvPr/>
            </p:nvSpPr>
            <p:spPr bwMode="auto">
              <a:xfrm flipH="1">
                <a:off x="4078" y="2811"/>
                <a:ext cx="7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" name="Line 60"/>
              <p:cNvSpPr>
                <a:spLocks noChangeAspect="1" noChangeShapeType="1"/>
              </p:cNvSpPr>
              <p:nvPr/>
            </p:nvSpPr>
            <p:spPr bwMode="auto">
              <a:xfrm flipV="1">
                <a:off x="4512" y="2538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" name="Line 61"/>
              <p:cNvSpPr>
                <a:spLocks noChangeAspect="1" noChangeShapeType="1"/>
              </p:cNvSpPr>
              <p:nvPr/>
            </p:nvSpPr>
            <p:spPr bwMode="auto">
              <a:xfrm flipH="1">
                <a:off x="4545" y="2501"/>
                <a:ext cx="2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" name="Line 62"/>
              <p:cNvSpPr>
                <a:spLocks noChangeAspect="1" noChangeShapeType="1"/>
              </p:cNvSpPr>
              <p:nvPr/>
            </p:nvSpPr>
            <p:spPr bwMode="auto">
              <a:xfrm flipV="1">
                <a:off x="4018" y="2820"/>
                <a:ext cx="60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" name="Line 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7" y="2822"/>
                <a:ext cx="6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" name="Line 64"/>
              <p:cNvSpPr>
                <a:spLocks noChangeAspect="1" noChangeShapeType="1"/>
              </p:cNvSpPr>
              <p:nvPr/>
            </p:nvSpPr>
            <p:spPr bwMode="auto">
              <a:xfrm>
                <a:off x="3952" y="2813"/>
                <a:ext cx="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" name="Line 65"/>
              <p:cNvSpPr>
                <a:spLocks noChangeAspect="1" noChangeShapeType="1"/>
              </p:cNvSpPr>
              <p:nvPr/>
            </p:nvSpPr>
            <p:spPr bwMode="auto">
              <a:xfrm flipH="1">
                <a:off x="4018" y="2815"/>
                <a:ext cx="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" name="Line 66"/>
              <p:cNvSpPr>
                <a:spLocks noChangeAspect="1" noChangeShapeType="1"/>
              </p:cNvSpPr>
              <p:nvPr/>
            </p:nvSpPr>
            <p:spPr bwMode="auto">
              <a:xfrm flipV="1">
                <a:off x="4271" y="2742"/>
                <a:ext cx="5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" name="Line 67"/>
              <p:cNvSpPr>
                <a:spLocks noChangeAspect="1" noChangeShapeType="1"/>
              </p:cNvSpPr>
              <p:nvPr/>
            </p:nvSpPr>
            <p:spPr bwMode="auto">
              <a:xfrm flipH="1">
                <a:off x="4326" y="2721"/>
                <a:ext cx="22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" name="Line 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553"/>
                <a:ext cx="3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" name="Line 69"/>
              <p:cNvSpPr>
                <a:spLocks noChangeAspect="1" noChangeShapeType="1"/>
              </p:cNvSpPr>
              <p:nvPr/>
            </p:nvSpPr>
            <p:spPr bwMode="auto">
              <a:xfrm>
                <a:off x="3461" y="2516"/>
                <a:ext cx="19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" name="Line 70"/>
              <p:cNvSpPr>
                <a:spLocks noChangeAspect="1" noChangeShapeType="1"/>
              </p:cNvSpPr>
              <p:nvPr/>
            </p:nvSpPr>
            <p:spPr bwMode="auto">
              <a:xfrm flipH="1">
                <a:off x="4447" y="2624"/>
                <a:ext cx="2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" name="Line 71"/>
              <p:cNvSpPr>
                <a:spLocks noChangeAspect="1" noChangeShapeType="1"/>
              </p:cNvSpPr>
              <p:nvPr/>
            </p:nvSpPr>
            <p:spPr bwMode="auto">
              <a:xfrm flipV="1">
                <a:off x="4401" y="2654"/>
                <a:ext cx="4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" name="Line 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6" y="2750"/>
                <a:ext cx="5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" name="Line 73"/>
              <p:cNvSpPr>
                <a:spLocks noChangeAspect="1" noChangeShapeType="1"/>
              </p:cNvSpPr>
              <p:nvPr/>
            </p:nvSpPr>
            <p:spPr bwMode="auto">
              <a:xfrm flipV="1">
                <a:off x="4565" y="2452"/>
                <a:ext cx="2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" name="Line 74"/>
              <p:cNvSpPr>
                <a:spLocks noChangeAspect="1" noChangeShapeType="1"/>
              </p:cNvSpPr>
              <p:nvPr/>
            </p:nvSpPr>
            <p:spPr bwMode="auto">
              <a:xfrm flipH="1">
                <a:off x="4590" y="2410"/>
                <a:ext cx="1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" name="Line 75"/>
              <p:cNvSpPr>
                <a:spLocks noChangeAspect="1" noChangeShapeType="1"/>
              </p:cNvSpPr>
              <p:nvPr/>
            </p:nvSpPr>
            <p:spPr bwMode="auto">
              <a:xfrm>
                <a:off x="3686" y="2731"/>
                <a:ext cx="20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" name="Line 76"/>
              <p:cNvSpPr>
                <a:spLocks noChangeAspect="1" noChangeShapeType="1"/>
              </p:cNvSpPr>
              <p:nvPr/>
            </p:nvSpPr>
            <p:spPr bwMode="auto">
              <a:xfrm>
                <a:off x="3560" y="2637"/>
                <a:ext cx="2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" name="Line 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666"/>
                <a:ext cx="4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" name="Line 78"/>
              <p:cNvSpPr>
                <a:spLocks noChangeAspect="1" noChangeShapeType="1"/>
              </p:cNvSpPr>
              <p:nvPr/>
            </p:nvSpPr>
            <p:spPr bwMode="auto">
              <a:xfrm flipV="1">
                <a:off x="4604" y="2359"/>
                <a:ext cx="1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" name="Line 79"/>
              <p:cNvSpPr>
                <a:spLocks noChangeAspect="1" noChangeShapeType="1"/>
              </p:cNvSpPr>
              <p:nvPr/>
            </p:nvSpPr>
            <p:spPr bwMode="auto">
              <a:xfrm flipH="1">
                <a:off x="4620" y="2314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" name="Line 80"/>
              <p:cNvSpPr>
                <a:spLocks noChangeAspect="1" noChangeShapeType="1"/>
              </p:cNvSpPr>
              <p:nvPr/>
            </p:nvSpPr>
            <p:spPr bwMode="auto">
              <a:xfrm flipV="1">
                <a:off x="4212" y="2767"/>
                <a:ext cx="5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" name="Line 81"/>
              <p:cNvSpPr>
                <a:spLocks noChangeAspect="1" noChangeShapeType="1"/>
              </p:cNvSpPr>
              <p:nvPr/>
            </p:nvSpPr>
            <p:spPr bwMode="auto">
              <a:xfrm flipH="1">
                <a:off x="4271" y="2748"/>
                <a:ext cx="18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" name="Line 82"/>
              <p:cNvSpPr>
                <a:spLocks noChangeAspect="1" noChangeShapeType="1"/>
              </p:cNvSpPr>
              <p:nvPr/>
            </p:nvSpPr>
            <p:spPr bwMode="auto">
              <a:xfrm>
                <a:off x="3419" y="2427"/>
                <a:ext cx="13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" name="Line 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2" y="2469"/>
                <a:ext cx="2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" name="Line 84"/>
              <p:cNvSpPr>
                <a:spLocks noChangeAspect="1" noChangeShapeType="1"/>
              </p:cNvSpPr>
              <p:nvPr/>
            </p:nvSpPr>
            <p:spPr bwMode="auto">
              <a:xfrm>
                <a:off x="3746" y="2756"/>
                <a:ext cx="17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" name="Line 8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3" y="2774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" name="Line 86"/>
              <p:cNvSpPr>
                <a:spLocks noChangeAspect="1" noChangeShapeType="1"/>
              </p:cNvSpPr>
              <p:nvPr/>
            </p:nvSpPr>
            <p:spPr bwMode="auto">
              <a:xfrm>
                <a:off x="4633" y="2216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" name="Line 87"/>
              <p:cNvSpPr>
                <a:spLocks noChangeAspect="1" noChangeShapeType="1"/>
              </p:cNvSpPr>
              <p:nvPr/>
            </p:nvSpPr>
            <p:spPr bwMode="auto">
              <a:xfrm flipV="1">
                <a:off x="4627" y="2261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" name="Line 88"/>
              <p:cNvSpPr>
                <a:spLocks noChangeAspect="1" noChangeShapeType="1"/>
              </p:cNvSpPr>
              <p:nvPr/>
            </p:nvSpPr>
            <p:spPr bwMode="auto">
              <a:xfrm flipH="1">
                <a:off x="4512" y="2547"/>
                <a:ext cx="1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" name="Line 89"/>
              <p:cNvSpPr>
                <a:spLocks noChangeAspect="1" noChangeShapeType="1"/>
              </p:cNvSpPr>
              <p:nvPr/>
            </p:nvSpPr>
            <p:spPr bwMode="auto">
              <a:xfrm flipH="1">
                <a:off x="4512" y="2547"/>
                <a:ext cx="1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" name="Line 90"/>
              <p:cNvSpPr>
                <a:spLocks noChangeAspect="1" noChangeShapeType="1"/>
              </p:cNvSpPr>
              <p:nvPr/>
            </p:nvSpPr>
            <p:spPr bwMode="auto">
              <a:xfrm flipV="1">
                <a:off x="4470" y="2583"/>
                <a:ext cx="4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" name="Line 91"/>
              <p:cNvSpPr>
                <a:spLocks noChangeAspect="1" noChangeShapeType="1"/>
              </p:cNvSpPr>
              <p:nvPr/>
            </p:nvSpPr>
            <p:spPr bwMode="auto">
              <a:xfrm>
                <a:off x="3392" y="2332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" name="Line 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9" y="2376"/>
                <a:ext cx="2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" name="Line 93"/>
              <p:cNvSpPr>
                <a:spLocks noChangeAspect="1" noChangeShapeType="1"/>
              </p:cNvSpPr>
              <p:nvPr/>
            </p:nvSpPr>
            <p:spPr bwMode="auto">
              <a:xfrm flipH="1">
                <a:off x="4401" y="2662"/>
                <a:ext cx="20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" name="Line 94"/>
              <p:cNvSpPr>
                <a:spLocks noChangeAspect="1" noChangeShapeType="1"/>
              </p:cNvSpPr>
              <p:nvPr/>
            </p:nvSpPr>
            <p:spPr bwMode="auto">
              <a:xfrm flipV="1">
                <a:off x="4348" y="2690"/>
                <a:ext cx="5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" name="Line 95"/>
              <p:cNvSpPr>
                <a:spLocks noChangeAspect="1" noChangeShapeType="1"/>
              </p:cNvSpPr>
              <p:nvPr/>
            </p:nvSpPr>
            <p:spPr bwMode="auto">
              <a:xfrm flipH="1">
                <a:off x="4212" y="2769"/>
                <a:ext cx="14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" name="Line 96"/>
              <p:cNvSpPr>
                <a:spLocks noChangeAspect="1" noChangeShapeType="1"/>
              </p:cNvSpPr>
              <p:nvPr/>
            </p:nvSpPr>
            <p:spPr bwMode="auto">
              <a:xfrm flipV="1">
                <a:off x="4150" y="2787"/>
                <a:ext cx="6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" name="Line 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29" y="2162"/>
                <a:ext cx="4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" name="Line 98"/>
              <p:cNvSpPr>
                <a:spLocks noChangeAspect="1" noChangeShapeType="1"/>
              </p:cNvSpPr>
              <p:nvPr/>
            </p:nvSpPr>
            <p:spPr bwMode="auto">
              <a:xfrm>
                <a:off x="4621" y="2118"/>
                <a:ext cx="8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" name="Line 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6" y="2597"/>
                <a:ext cx="44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" name="Line 100"/>
              <p:cNvSpPr>
                <a:spLocks noChangeAspect="1" noChangeShapeType="1"/>
              </p:cNvSpPr>
              <p:nvPr/>
            </p:nvSpPr>
            <p:spPr bwMode="auto">
              <a:xfrm>
                <a:off x="3498" y="2562"/>
                <a:ext cx="18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" name="Line 1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3" y="2792"/>
                <a:ext cx="6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" name="Line 102"/>
              <p:cNvSpPr>
                <a:spLocks noChangeAspect="1" noChangeShapeType="1"/>
              </p:cNvSpPr>
              <p:nvPr/>
            </p:nvSpPr>
            <p:spPr bwMode="auto">
              <a:xfrm>
                <a:off x="3811" y="2775"/>
                <a:ext cx="1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" name="Line 1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83" y="2279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" name="Line 104"/>
              <p:cNvSpPr>
                <a:spLocks noChangeAspect="1" noChangeShapeType="1"/>
              </p:cNvSpPr>
              <p:nvPr/>
            </p:nvSpPr>
            <p:spPr bwMode="auto">
              <a:xfrm>
                <a:off x="3383" y="2233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" name="Line 105"/>
              <p:cNvSpPr>
                <a:spLocks noChangeAspect="1" noChangeShapeType="1"/>
              </p:cNvSpPr>
              <p:nvPr/>
            </p:nvSpPr>
            <p:spPr bwMode="auto">
              <a:xfrm>
                <a:off x="3612" y="2673"/>
                <a:ext cx="19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" name="Line 1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1" y="2701"/>
                <a:ext cx="5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" name="Line 107"/>
              <p:cNvSpPr>
                <a:spLocks noChangeAspect="1" noChangeShapeType="1"/>
              </p:cNvSpPr>
              <p:nvPr/>
            </p:nvSpPr>
            <p:spPr bwMode="auto">
              <a:xfrm flipV="1">
                <a:off x="4530" y="2501"/>
                <a:ext cx="3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" name="Line 108"/>
              <p:cNvSpPr>
                <a:spLocks noChangeAspect="1" noChangeShapeType="1"/>
              </p:cNvSpPr>
              <p:nvPr/>
            </p:nvSpPr>
            <p:spPr bwMode="auto">
              <a:xfrm flipH="1">
                <a:off x="4565" y="2460"/>
                <a:ext cx="1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" name="Line 1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07" y="2066"/>
                <a:ext cx="14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" name="Line 110"/>
              <p:cNvSpPr>
                <a:spLocks noChangeAspect="1" noChangeShapeType="1"/>
              </p:cNvSpPr>
              <p:nvPr/>
            </p:nvSpPr>
            <p:spPr bwMode="auto">
              <a:xfrm>
                <a:off x="4593" y="2024"/>
                <a:ext cx="1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" name="Line 111"/>
              <p:cNvSpPr>
                <a:spLocks noChangeAspect="1" noChangeShapeType="1"/>
              </p:cNvSpPr>
              <p:nvPr/>
            </p:nvSpPr>
            <p:spPr bwMode="auto">
              <a:xfrm flipH="1">
                <a:off x="4150" y="2785"/>
                <a:ext cx="9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" name="Line 112"/>
              <p:cNvSpPr>
                <a:spLocks noChangeAspect="1" noChangeShapeType="1"/>
              </p:cNvSpPr>
              <p:nvPr/>
            </p:nvSpPr>
            <p:spPr bwMode="auto">
              <a:xfrm flipV="1">
                <a:off x="4085" y="2802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" name="Line 113"/>
              <p:cNvSpPr>
                <a:spLocks noChangeAspect="1" noChangeShapeType="1"/>
              </p:cNvSpPr>
              <p:nvPr/>
            </p:nvSpPr>
            <p:spPr bwMode="auto">
              <a:xfrm flipV="1">
                <a:off x="3383" y="2180"/>
                <a:ext cx="1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" name="Line 114"/>
              <p:cNvSpPr>
                <a:spLocks noChangeAspect="1" noChangeShapeType="1"/>
              </p:cNvSpPr>
              <p:nvPr/>
            </p:nvSpPr>
            <p:spPr bwMode="auto">
              <a:xfrm flipH="1">
                <a:off x="3383" y="2135"/>
                <a:ext cx="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" name="Line 1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2805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" name="Line 116"/>
              <p:cNvSpPr>
                <a:spLocks noChangeAspect="1" noChangeShapeType="1"/>
              </p:cNvSpPr>
              <p:nvPr/>
            </p:nvSpPr>
            <p:spPr bwMode="auto">
              <a:xfrm>
                <a:off x="3879" y="2789"/>
                <a:ext cx="8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" name="Line 117"/>
              <p:cNvSpPr>
                <a:spLocks noChangeAspect="1" noChangeShapeType="1"/>
              </p:cNvSpPr>
              <p:nvPr/>
            </p:nvSpPr>
            <p:spPr bwMode="auto">
              <a:xfrm flipV="1">
                <a:off x="4018" y="2811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" name="Line 118"/>
              <p:cNvSpPr>
                <a:spLocks noChangeAspect="1" noChangeShapeType="1"/>
              </p:cNvSpPr>
              <p:nvPr/>
            </p:nvSpPr>
            <p:spPr bwMode="auto">
              <a:xfrm flipH="1">
                <a:off x="4085" y="2795"/>
                <a:ext cx="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7" name="Line 119"/>
              <p:cNvSpPr>
                <a:spLocks noChangeAspect="1" noChangeShapeType="1"/>
              </p:cNvSpPr>
              <p:nvPr/>
            </p:nvSpPr>
            <p:spPr bwMode="auto">
              <a:xfrm>
                <a:off x="3949" y="2797"/>
                <a:ext cx="3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8" name="Line 1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2813"/>
                <a:ext cx="6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9" name="Line 121"/>
              <p:cNvSpPr>
                <a:spLocks noChangeAspect="1" noChangeShapeType="1"/>
              </p:cNvSpPr>
              <p:nvPr/>
            </p:nvSpPr>
            <p:spPr bwMode="auto">
              <a:xfrm flipH="1">
                <a:off x="4018" y="2799"/>
                <a:ext cx="1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0" name="Line 122"/>
              <p:cNvSpPr>
                <a:spLocks noChangeAspect="1" noChangeShapeType="1"/>
              </p:cNvSpPr>
              <p:nvPr/>
            </p:nvSpPr>
            <p:spPr bwMode="auto">
              <a:xfrm>
                <a:off x="3448" y="2476"/>
                <a:ext cx="1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1" name="Line 1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1" y="2516"/>
                <a:ext cx="3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2" name="Line 124"/>
              <p:cNvSpPr>
                <a:spLocks noChangeAspect="1" noChangeShapeType="1"/>
              </p:cNvSpPr>
              <p:nvPr/>
            </p:nvSpPr>
            <p:spPr bwMode="auto">
              <a:xfrm flipH="1">
                <a:off x="4348" y="2695"/>
                <a:ext cx="17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3" name="Line 125"/>
              <p:cNvSpPr>
                <a:spLocks noChangeAspect="1" noChangeShapeType="1"/>
              </p:cNvSpPr>
              <p:nvPr/>
            </p:nvSpPr>
            <p:spPr bwMode="auto">
              <a:xfrm flipV="1">
                <a:off x="4289" y="2721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4" name="Line 126"/>
              <p:cNvSpPr>
                <a:spLocks noChangeAspect="1" noChangeShapeType="1"/>
              </p:cNvSpPr>
              <p:nvPr/>
            </p:nvSpPr>
            <p:spPr bwMode="auto">
              <a:xfrm flipV="1">
                <a:off x="4578" y="2410"/>
                <a:ext cx="2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5" name="Line 127"/>
              <p:cNvSpPr>
                <a:spLocks noChangeAspect="1" noChangeShapeType="1"/>
              </p:cNvSpPr>
              <p:nvPr/>
            </p:nvSpPr>
            <p:spPr bwMode="auto">
              <a:xfrm flipH="1">
                <a:off x="4604" y="2366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6" name="Line 1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69" y="1975"/>
                <a:ext cx="2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7" name="Line 129"/>
              <p:cNvSpPr>
                <a:spLocks noChangeAspect="1" noChangeShapeType="1"/>
              </p:cNvSpPr>
              <p:nvPr/>
            </p:nvSpPr>
            <p:spPr bwMode="auto">
              <a:xfrm>
                <a:off x="4549" y="1937"/>
                <a:ext cx="20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8" name="Line 130"/>
              <p:cNvSpPr>
                <a:spLocks noChangeAspect="1" noChangeShapeType="1"/>
              </p:cNvSpPr>
              <p:nvPr/>
            </p:nvSpPr>
            <p:spPr bwMode="auto">
              <a:xfrm flipH="1">
                <a:off x="3402" y="2040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9" name="Line 131"/>
              <p:cNvSpPr>
                <a:spLocks noChangeAspect="1" noChangeShapeType="1"/>
              </p:cNvSpPr>
              <p:nvPr/>
            </p:nvSpPr>
            <p:spPr bwMode="auto">
              <a:xfrm flipV="1">
                <a:off x="3391" y="2083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0" name="Line 132"/>
              <p:cNvSpPr>
                <a:spLocks noChangeAspect="1" noChangeShapeType="1"/>
              </p:cNvSpPr>
              <p:nvPr/>
            </p:nvSpPr>
            <p:spPr bwMode="auto">
              <a:xfrm flipV="1">
                <a:off x="4421" y="2624"/>
                <a:ext cx="49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1" name="Line 133"/>
              <p:cNvSpPr>
                <a:spLocks noChangeAspect="1" noChangeShapeType="1"/>
              </p:cNvSpPr>
              <p:nvPr/>
            </p:nvSpPr>
            <p:spPr bwMode="auto">
              <a:xfrm flipH="1">
                <a:off x="4470" y="2590"/>
                <a:ext cx="1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2" name="Line 134"/>
              <p:cNvSpPr>
                <a:spLocks noChangeAspect="1" noChangeShapeType="1"/>
              </p:cNvSpPr>
              <p:nvPr/>
            </p:nvSpPr>
            <p:spPr bwMode="auto">
              <a:xfrm>
                <a:off x="3669" y="2705"/>
                <a:ext cx="17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3" name="Line 1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6" y="2731"/>
                <a:ext cx="60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4" name="Line 136"/>
              <p:cNvSpPr>
                <a:spLocks noChangeAspect="1" noChangeShapeType="1"/>
              </p:cNvSpPr>
              <p:nvPr/>
            </p:nvSpPr>
            <p:spPr bwMode="auto">
              <a:xfrm>
                <a:off x="4627" y="2269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5" name="Line 137"/>
              <p:cNvSpPr>
                <a:spLocks noChangeAspect="1" noChangeShapeType="1"/>
              </p:cNvSpPr>
              <p:nvPr/>
            </p:nvSpPr>
            <p:spPr bwMode="auto">
              <a:xfrm flipV="1">
                <a:off x="4611" y="2314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6" name="Line 1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60" y="2637"/>
                <a:ext cx="52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7" name="Line 139"/>
              <p:cNvSpPr>
                <a:spLocks noChangeAspect="1" noChangeShapeType="1"/>
              </p:cNvSpPr>
              <p:nvPr/>
            </p:nvSpPr>
            <p:spPr bwMode="auto">
              <a:xfrm>
                <a:off x="3544" y="2603"/>
                <a:ext cx="1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8" name="Line 140"/>
              <p:cNvSpPr>
                <a:spLocks noChangeAspect="1" noChangeShapeType="1"/>
              </p:cNvSpPr>
              <p:nvPr/>
            </p:nvSpPr>
            <p:spPr bwMode="auto">
              <a:xfrm flipV="1">
                <a:off x="3416" y="1991"/>
                <a:ext cx="20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9" name="Line 141"/>
              <p:cNvSpPr>
                <a:spLocks noChangeAspect="1" noChangeShapeType="1"/>
              </p:cNvSpPr>
              <p:nvPr/>
            </p:nvSpPr>
            <p:spPr bwMode="auto">
              <a:xfrm flipH="1">
                <a:off x="3436" y="1952"/>
                <a:ext cx="21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0" name="Line 142"/>
              <p:cNvSpPr>
                <a:spLocks noChangeAspect="1" noChangeShapeType="1"/>
              </p:cNvSpPr>
              <p:nvPr/>
            </p:nvSpPr>
            <p:spPr bwMode="auto">
              <a:xfrm>
                <a:off x="3412" y="2383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1" name="Line 1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9" y="2427"/>
                <a:ext cx="2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2" name="Line 1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17" y="1892"/>
                <a:ext cx="32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3" name="Line 145"/>
              <p:cNvSpPr>
                <a:spLocks noChangeAspect="1" noChangeShapeType="1"/>
              </p:cNvSpPr>
              <p:nvPr/>
            </p:nvSpPr>
            <p:spPr bwMode="auto">
              <a:xfrm>
                <a:off x="4493" y="1860"/>
                <a:ext cx="24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4" name="Line 146"/>
              <p:cNvSpPr>
                <a:spLocks noChangeAspect="1" noChangeShapeType="1"/>
              </p:cNvSpPr>
              <p:nvPr/>
            </p:nvSpPr>
            <p:spPr bwMode="auto">
              <a:xfrm flipV="1">
                <a:off x="4627" y="2216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5" name="Line 147"/>
              <p:cNvSpPr>
                <a:spLocks noChangeAspect="1" noChangeShapeType="1"/>
              </p:cNvSpPr>
              <p:nvPr/>
            </p:nvSpPr>
            <p:spPr bwMode="auto">
              <a:xfrm>
                <a:off x="4626" y="2171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6" name="Line 148"/>
              <p:cNvSpPr>
                <a:spLocks noChangeAspect="1" noChangeShapeType="1"/>
              </p:cNvSpPr>
              <p:nvPr/>
            </p:nvSpPr>
            <p:spPr bwMode="auto">
              <a:xfrm flipV="1">
                <a:off x="4226" y="2748"/>
                <a:ext cx="6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7" name="Line 149"/>
              <p:cNvSpPr>
                <a:spLocks noChangeAspect="1" noChangeShapeType="1"/>
              </p:cNvSpPr>
              <p:nvPr/>
            </p:nvSpPr>
            <p:spPr bwMode="auto">
              <a:xfrm flipH="1">
                <a:off x="4289" y="2723"/>
                <a:ext cx="1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8" name="Line 150"/>
              <p:cNvSpPr>
                <a:spLocks noChangeAspect="1" noChangeShapeType="1"/>
              </p:cNvSpPr>
              <p:nvPr/>
            </p:nvSpPr>
            <p:spPr bwMode="auto">
              <a:xfrm flipV="1">
                <a:off x="4487" y="2547"/>
                <a:ext cx="43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9" name="Line 151"/>
              <p:cNvSpPr>
                <a:spLocks noChangeAspect="1" noChangeShapeType="1"/>
              </p:cNvSpPr>
              <p:nvPr/>
            </p:nvSpPr>
            <p:spPr bwMode="auto">
              <a:xfrm flipH="1">
                <a:off x="4530" y="2508"/>
                <a:ext cx="1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0" name="Line 152"/>
              <p:cNvSpPr>
                <a:spLocks noChangeAspect="1" noChangeShapeType="1"/>
              </p:cNvSpPr>
              <p:nvPr/>
            </p:nvSpPr>
            <p:spPr bwMode="auto">
              <a:xfrm flipH="1">
                <a:off x="4530" y="2508"/>
                <a:ext cx="1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1" name="Line 153"/>
              <p:cNvSpPr>
                <a:spLocks noChangeAspect="1" noChangeShapeType="1"/>
              </p:cNvSpPr>
              <p:nvPr/>
            </p:nvSpPr>
            <p:spPr bwMode="auto">
              <a:xfrm>
                <a:off x="3392" y="228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2" name="Line 1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2" y="2332"/>
                <a:ext cx="2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3" name="Line 155"/>
              <p:cNvSpPr>
                <a:spLocks noChangeAspect="1" noChangeShapeType="1"/>
              </p:cNvSpPr>
              <p:nvPr/>
            </p:nvSpPr>
            <p:spPr bwMode="auto">
              <a:xfrm>
                <a:off x="3733" y="2731"/>
                <a:ext cx="13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4" name="Line 1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6" y="2756"/>
                <a:ext cx="65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5" name="Line 1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21" y="2118"/>
                <a:ext cx="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6" name="Line 158"/>
              <p:cNvSpPr>
                <a:spLocks noChangeAspect="1" noChangeShapeType="1"/>
              </p:cNvSpPr>
              <p:nvPr/>
            </p:nvSpPr>
            <p:spPr bwMode="auto">
              <a:xfrm>
                <a:off x="4607" y="2075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7" name="Line 159"/>
              <p:cNvSpPr>
                <a:spLocks noChangeAspect="1" noChangeShapeType="1"/>
              </p:cNvSpPr>
              <p:nvPr/>
            </p:nvSpPr>
            <p:spPr bwMode="auto">
              <a:xfrm flipV="1">
                <a:off x="3457" y="1906"/>
                <a:ext cx="29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8" name="Line 160"/>
              <p:cNvSpPr>
                <a:spLocks noChangeAspect="1" noChangeShapeType="1"/>
              </p:cNvSpPr>
              <p:nvPr/>
            </p:nvSpPr>
            <p:spPr bwMode="auto">
              <a:xfrm flipH="1">
                <a:off x="3486" y="1874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9" name="Line 161"/>
              <p:cNvSpPr>
                <a:spLocks noChangeAspect="1" noChangeShapeType="1"/>
              </p:cNvSpPr>
              <p:nvPr/>
            </p:nvSpPr>
            <p:spPr bwMode="auto">
              <a:xfrm flipV="1">
                <a:off x="4365" y="2662"/>
                <a:ext cx="56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0" name="Line 162"/>
              <p:cNvSpPr>
                <a:spLocks noChangeAspect="1" noChangeShapeType="1"/>
              </p:cNvSpPr>
              <p:nvPr/>
            </p:nvSpPr>
            <p:spPr bwMode="auto">
              <a:xfrm flipH="1">
                <a:off x="4421" y="2629"/>
                <a:ext cx="15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1" name="Line 1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83" y="2233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2" name="Line 164"/>
              <p:cNvSpPr>
                <a:spLocks noChangeAspect="1" noChangeShapeType="1"/>
              </p:cNvSpPr>
              <p:nvPr/>
            </p:nvSpPr>
            <p:spPr bwMode="auto">
              <a:xfrm flipH="1">
                <a:off x="3383" y="2188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3" name="Line 165"/>
              <p:cNvSpPr>
                <a:spLocks noChangeAspect="1" noChangeShapeType="1"/>
              </p:cNvSpPr>
              <p:nvPr/>
            </p:nvSpPr>
            <p:spPr bwMode="auto">
              <a:xfrm>
                <a:off x="3486" y="2523"/>
                <a:ext cx="12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4" name="Line 1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8" y="2562"/>
                <a:ext cx="4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5" name="Line 167"/>
              <p:cNvSpPr>
                <a:spLocks noChangeAspect="1" noChangeShapeType="1"/>
              </p:cNvSpPr>
              <p:nvPr/>
            </p:nvSpPr>
            <p:spPr bwMode="auto">
              <a:xfrm flipV="1">
                <a:off x="4159" y="2769"/>
                <a:ext cx="6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6" name="Line 168"/>
              <p:cNvSpPr>
                <a:spLocks noChangeAspect="1" noChangeShapeType="1"/>
              </p:cNvSpPr>
              <p:nvPr/>
            </p:nvSpPr>
            <p:spPr bwMode="auto">
              <a:xfrm flipH="1">
                <a:off x="4226" y="2745"/>
                <a:ext cx="11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7" name="Line 169"/>
              <p:cNvSpPr>
                <a:spLocks noChangeAspect="1" noChangeShapeType="1"/>
              </p:cNvSpPr>
              <p:nvPr/>
            </p:nvSpPr>
            <p:spPr bwMode="auto">
              <a:xfrm>
                <a:off x="4572" y="1984"/>
                <a:ext cx="2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8" name="Line 1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93" y="2024"/>
                <a:ext cx="1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9" name="Line 1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54" y="1820"/>
                <a:ext cx="3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0" name="Line 172"/>
              <p:cNvSpPr>
                <a:spLocks noChangeAspect="1" noChangeShapeType="1"/>
              </p:cNvSpPr>
              <p:nvPr/>
            </p:nvSpPr>
            <p:spPr bwMode="auto">
              <a:xfrm>
                <a:off x="4426" y="1795"/>
                <a:ext cx="2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1" name="Line 173"/>
              <p:cNvSpPr>
                <a:spLocks noChangeAspect="1" noChangeShapeType="1"/>
              </p:cNvSpPr>
              <p:nvPr/>
            </p:nvSpPr>
            <p:spPr bwMode="auto">
              <a:xfrm flipV="1">
                <a:off x="4543" y="2460"/>
                <a:ext cx="3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2" name="Line 174"/>
              <p:cNvSpPr>
                <a:spLocks noChangeAspect="1" noChangeShapeType="1"/>
              </p:cNvSpPr>
              <p:nvPr/>
            </p:nvSpPr>
            <p:spPr bwMode="auto">
              <a:xfrm flipH="1">
                <a:off x="4578" y="2417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3" name="Line 1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2" y="2673"/>
                <a:ext cx="5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4" name="Line 176"/>
              <p:cNvSpPr>
                <a:spLocks noChangeAspect="1" noChangeShapeType="1"/>
              </p:cNvSpPr>
              <p:nvPr/>
            </p:nvSpPr>
            <p:spPr bwMode="auto">
              <a:xfrm>
                <a:off x="3597" y="2641"/>
                <a:ext cx="1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5" name="Line 177"/>
              <p:cNvSpPr>
                <a:spLocks noChangeAspect="1" noChangeShapeType="1"/>
              </p:cNvSpPr>
              <p:nvPr/>
            </p:nvSpPr>
            <p:spPr bwMode="auto">
              <a:xfrm flipH="1">
                <a:off x="3391" y="2092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6" name="Line 178"/>
              <p:cNvSpPr>
                <a:spLocks noChangeAspect="1" noChangeShapeType="1"/>
              </p:cNvSpPr>
              <p:nvPr/>
            </p:nvSpPr>
            <p:spPr bwMode="auto">
              <a:xfrm flipV="1">
                <a:off x="3390" y="2135"/>
                <a:ext cx="1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7" name="Line 1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2775"/>
                <a:ext cx="6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8" name="Line 180"/>
              <p:cNvSpPr>
                <a:spLocks noChangeAspect="1" noChangeShapeType="1"/>
              </p:cNvSpPr>
              <p:nvPr/>
            </p:nvSpPr>
            <p:spPr bwMode="auto">
              <a:xfrm>
                <a:off x="3801" y="2752"/>
                <a:ext cx="10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9" name="Line 1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35" y="1730"/>
                <a:ext cx="49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0" name="Line 182"/>
              <p:cNvSpPr>
                <a:spLocks noChangeAspect="1" noChangeShapeType="1"/>
              </p:cNvSpPr>
              <p:nvPr/>
            </p:nvSpPr>
            <p:spPr bwMode="auto">
              <a:xfrm>
                <a:off x="4309" y="1716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1" name="Line 183"/>
              <p:cNvSpPr>
                <a:spLocks noChangeAspect="1" noChangeShapeType="1"/>
              </p:cNvSpPr>
              <p:nvPr/>
            </p:nvSpPr>
            <p:spPr bwMode="auto">
              <a:xfrm flipH="1">
                <a:off x="3547" y="1807"/>
                <a:ext cx="2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2" name="Line 184"/>
              <p:cNvSpPr>
                <a:spLocks noChangeAspect="1" noChangeShapeType="1"/>
              </p:cNvSpPr>
              <p:nvPr/>
            </p:nvSpPr>
            <p:spPr bwMode="auto">
              <a:xfrm flipV="1">
                <a:off x="3511" y="1833"/>
                <a:ext cx="3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3" name="Line 185"/>
              <p:cNvSpPr>
                <a:spLocks noChangeAspect="1" noChangeShapeType="1"/>
              </p:cNvSpPr>
              <p:nvPr/>
            </p:nvSpPr>
            <p:spPr bwMode="auto">
              <a:xfrm flipH="1">
                <a:off x="4159" y="2762"/>
                <a:ext cx="8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4" name="Line 186"/>
              <p:cNvSpPr>
                <a:spLocks noChangeAspect="1" noChangeShapeType="1"/>
              </p:cNvSpPr>
              <p:nvPr/>
            </p:nvSpPr>
            <p:spPr bwMode="auto">
              <a:xfrm flipV="1">
                <a:off x="4090" y="2785"/>
                <a:ext cx="6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5" name="Line 187"/>
              <p:cNvSpPr>
                <a:spLocks noChangeAspect="1" noChangeShapeType="1"/>
              </p:cNvSpPr>
              <p:nvPr/>
            </p:nvSpPr>
            <p:spPr bwMode="auto">
              <a:xfrm flipV="1">
                <a:off x="3616" y="1740"/>
                <a:ext cx="47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6" name="Line 188"/>
              <p:cNvSpPr>
                <a:spLocks noChangeAspect="1" noChangeShapeType="1"/>
              </p:cNvSpPr>
              <p:nvPr/>
            </p:nvSpPr>
            <p:spPr bwMode="auto">
              <a:xfrm flipH="1">
                <a:off x="3663" y="1724"/>
                <a:ext cx="2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7" name="Line 189"/>
              <p:cNvSpPr>
                <a:spLocks noChangeAspect="1" noChangeShapeType="1"/>
              </p:cNvSpPr>
              <p:nvPr/>
            </p:nvSpPr>
            <p:spPr bwMode="auto">
              <a:xfrm>
                <a:off x="4611" y="2321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8" name="Line 190"/>
              <p:cNvSpPr>
                <a:spLocks noChangeAspect="1" noChangeShapeType="1"/>
              </p:cNvSpPr>
              <p:nvPr/>
            </p:nvSpPr>
            <p:spPr bwMode="auto">
              <a:xfrm flipV="1">
                <a:off x="4585" y="2366"/>
                <a:ext cx="2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9" name="Line 191"/>
              <p:cNvSpPr>
                <a:spLocks noChangeAspect="1" noChangeShapeType="1"/>
              </p:cNvSpPr>
              <p:nvPr/>
            </p:nvSpPr>
            <p:spPr bwMode="auto">
              <a:xfrm flipH="1">
                <a:off x="3416" y="2000"/>
                <a:ext cx="2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0" name="Line 192"/>
              <p:cNvSpPr>
                <a:spLocks noChangeAspect="1" noChangeShapeType="1"/>
              </p:cNvSpPr>
              <p:nvPr/>
            </p:nvSpPr>
            <p:spPr bwMode="auto">
              <a:xfrm flipV="1">
                <a:off x="3405" y="2040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1" name="Line 193"/>
              <p:cNvSpPr>
                <a:spLocks noChangeAspect="1" noChangeShapeType="1"/>
              </p:cNvSpPr>
              <p:nvPr/>
            </p:nvSpPr>
            <p:spPr bwMode="auto">
              <a:xfrm>
                <a:off x="3441" y="2433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2" name="Line 1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8" y="2476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3" name="Line 1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49" y="1937"/>
                <a:ext cx="23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4" name="Line 196"/>
              <p:cNvSpPr>
                <a:spLocks noChangeAspect="1" noChangeShapeType="1"/>
              </p:cNvSpPr>
              <p:nvPr/>
            </p:nvSpPr>
            <p:spPr bwMode="auto">
              <a:xfrm>
                <a:off x="4523" y="1903"/>
                <a:ext cx="2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5" name="Line 197"/>
              <p:cNvSpPr>
                <a:spLocks noChangeAspect="1" noChangeShapeType="1"/>
              </p:cNvSpPr>
              <p:nvPr/>
            </p:nvSpPr>
            <p:spPr bwMode="auto">
              <a:xfrm>
                <a:off x="3872" y="2766"/>
                <a:ext cx="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6" name="Line 1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2789"/>
                <a:ext cx="70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7" name="Line 1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8" y="1658"/>
                <a:ext cx="5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8" name="Line 200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52"/>
                <a:ext cx="1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9" name="Line 201"/>
              <p:cNvSpPr>
                <a:spLocks noChangeAspect="1" noChangeShapeType="1"/>
              </p:cNvSpPr>
              <p:nvPr/>
            </p:nvSpPr>
            <p:spPr bwMode="auto">
              <a:xfrm flipV="1">
                <a:off x="4436" y="2590"/>
                <a:ext cx="51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0" name="Line 202"/>
              <p:cNvSpPr>
                <a:spLocks noChangeAspect="1" noChangeShapeType="1"/>
              </p:cNvSpPr>
              <p:nvPr/>
            </p:nvSpPr>
            <p:spPr bwMode="auto">
              <a:xfrm flipH="1">
                <a:off x="4365" y="2663"/>
                <a:ext cx="14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1" name="Line 203"/>
              <p:cNvSpPr>
                <a:spLocks noChangeAspect="1" noChangeShapeType="1"/>
              </p:cNvSpPr>
              <p:nvPr/>
            </p:nvSpPr>
            <p:spPr bwMode="auto">
              <a:xfrm flipV="1">
                <a:off x="4304" y="2695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2" name="Line 204"/>
              <p:cNvSpPr>
                <a:spLocks noChangeAspect="1" noChangeShapeType="1"/>
              </p:cNvSpPr>
              <p:nvPr/>
            </p:nvSpPr>
            <p:spPr bwMode="auto">
              <a:xfrm flipH="1">
                <a:off x="4090" y="2773"/>
                <a:ext cx="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3" name="Line 205"/>
              <p:cNvSpPr>
                <a:spLocks noChangeAspect="1" noChangeShapeType="1"/>
              </p:cNvSpPr>
              <p:nvPr/>
            </p:nvSpPr>
            <p:spPr bwMode="auto">
              <a:xfrm flipV="1">
                <a:off x="4019" y="2795"/>
                <a:ext cx="7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4" name="Line 206"/>
              <p:cNvSpPr>
                <a:spLocks noChangeAspect="1" noChangeShapeType="1"/>
              </p:cNvSpPr>
              <p:nvPr/>
            </p:nvSpPr>
            <p:spPr bwMode="auto">
              <a:xfrm flipH="1">
                <a:off x="3847" y="1659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5" name="Line 207"/>
              <p:cNvSpPr>
                <a:spLocks noChangeAspect="1" noChangeShapeType="1"/>
              </p:cNvSpPr>
              <p:nvPr/>
            </p:nvSpPr>
            <p:spPr bwMode="auto">
              <a:xfrm flipV="1">
                <a:off x="3791" y="1662"/>
                <a:ext cx="5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6" name="Line 208"/>
              <p:cNvSpPr>
                <a:spLocks noChangeAspect="1" noChangeShapeType="1"/>
              </p:cNvSpPr>
              <p:nvPr/>
            </p:nvSpPr>
            <p:spPr bwMode="auto">
              <a:xfrm>
                <a:off x="3945" y="2775"/>
                <a:ext cx="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7" name="Line 2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9" y="2797"/>
                <a:ext cx="7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8" name="Line 210"/>
              <p:cNvSpPr>
                <a:spLocks noChangeAspect="1" noChangeShapeType="1"/>
              </p:cNvSpPr>
              <p:nvPr/>
            </p:nvSpPr>
            <p:spPr bwMode="auto">
              <a:xfrm flipH="1">
                <a:off x="4019" y="2777"/>
                <a:ext cx="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9" name="Line 211"/>
              <p:cNvSpPr>
                <a:spLocks noChangeAspect="1" noChangeShapeType="1"/>
              </p:cNvSpPr>
              <p:nvPr/>
            </p:nvSpPr>
            <p:spPr bwMode="auto">
              <a:xfrm>
                <a:off x="4620" y="2223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0" name="Line 212"/>
              <p:cNvSpPr>
                <a:spLocks noChangeAspect="1" noChangeShapeType="1"/>
              </p:cNvSpPr>
              <p:nvPr/>
            </p:nvSpPr>
            <p:spPr bwMode="auto">
              <a:xfrm flipV="1">
                <a:off x="4611" y="2269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1" name="Line 213"/>
              <p:cNvSpPr>
                <a:spLocks noChangeAspect="1" noChangeShapeType="1"/>
              </p:cNvSpPr>
              <p:nvPr/>
            </p:nvSpPr>
            <p:spPr bwMode="auto">
              <a:xfrm flipV="1">
                <a:off x="3437" y="1952"/>
                <a:ext cx="20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2" name="Line 214"/>
              <p:cNvSpPr>
                <a:spLocks noChangeAspect="1" noChangeShapeType="1"/>
              </p:cNvSpPr>
              <p:nvPr/>
            </p:nvSpPr>
            <p:spPr bwMode="auto">
              <a:xfrm flipH="1">
                <a:off x="3457" y="1917"/>
                <a:ext cx="2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3" name="Line 2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2" y="2383"/>
                <a:ext cx="2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4" name="Line 216"/>
              <p:cNvSpPr>
                <a:spLocks noChangeAspect="1" noChangeShapeType="1"/>
              </p:cNvSpPr>
              <p:nvPr/>
            </p:nvSpPr>
            <p:spPr bwMode="auto">
              <a:xfrm>
                <a:off x="3412" y="233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5" name="Line 2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9" y="2705"/>
                <a:ext cx="6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6" name="Line 218"/>
              <p:cNvSpPr>
                <a:spLocks noChangeAspect="1" noChangeShapeType="1"/>
              </p:cNvSpPr>
              <p:nvPr/>
            </p:nvSpPr>
            <p:spPr bwMode="auto">
              <a:xfrm>
                <a:off x="3657" y="2673"/>
                <a:ext cx="1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7" name="Line 2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5" y="1673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8" name="Line 220"/>
              <p:cNvSpPr>
                <a:spLocks noChangeAspect="1" noChangeShapeType="1"/>
              </p:cNvSpPr>
              <p:nvPr/>
            </p:nvSpPr>
            <p:spPr bwMode="auto">
              <a:xfrm>
                <a:off x="4186" y="1668"/>
                <a:ext cx="19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9" name="Line 2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4" y="1761"/>
                <a:ext cx="4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0" name="Line 222"/>
              <p:cNvSpPr>
                <a:spLocks noChangeAspect="1" noChangeShapeType="1"/>
              </p:cNvSpPr>
              <p:nvPr/>
            </p:nvSpPr>
            <p:spPr bwMode="auto">
              <a:xfrm>
                <a:off x="4354" y="1743"/>
                <a:ext cx="3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1" name="Line 2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4" y="2603"/>
                <a:ext cx="5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2" name="Line 224"/>
              <p:cNvSpPr>
                <a:spLocks noChangeAspect="1" noChangeShapeType="1"/>
              </p:cNvSpPr>
              <p:nvPr/>
            </p:nvSpPr>
            <p:spPr bwMode="auto">
              <a:xfrm>
                <a:off x="3532" y="2565"/>
                <a:ext cx="1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3" name="Line 225"/>
              <p:cNvSpPr>
                <a:spLocks noChangeAspect="1" noChangeShapeType="1"/>
              </p:cNvSpPr>
              <p:nvPr/>
            </p:nvSpPr>
            <p:spPr bwMode="auto">
              <a:xfrm>
                <a:off x="4611" y="2126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4" name="Line 226"/>
              <p:cNvSpPr>
                <a:spLocks noChangeAspect="1" noChangeShapeType="1"/>
              </p:cNvSpPr>
              <p:nvPr/>
            </p:nvSpPr>
            <p:spPr bwMode="auto">
              <a:xfrm flipV="1">
                <a:off x="4620" y="2171"/>
                <a:ext cx="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5" name="Line 2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93" y="1860"/>
                <a:ext cx="30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6" name="Line 228"/>
              <p:cNvSpPr>
                <a:spLocks noChangeAspect="1" noChangeShapeType="1"/>
              </p:cNvSpPr>
              <p:nvPr/>
            </p:nvSpPr>
            <p:spPr bwMode="auto">
              <a:xfrm>
                <a:off x="4462" y="1832"/>
                <a:ext cx="3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7" name="Line 229"/>
              <p:cNvSpPr>
                <a:spLocks noChangeAspect="1" noChangeShapeType="1"/>
              </p:cNvSpPr>
              <p:nvPr/>
            </p:nvSpPr>
            <p:spPr bwMode="auto">
              <a:xfrm flipV="1">
                <a:off x="3738" y="1678"/>
                <a:ext cx="5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8" name="Line 230"/>
              <p:cNvSpPr>
                <a:spLocks noChangeAspect="1" noChangeShapeType="1"/>
              </p:cNvSpPr>
              <p:nvPr/>
            </p:nvSpPr>
            <p:spPr bwMode="auto">
              <a:xfrm flipH="1">
                <a:off x="3791" y="1673"/>
                <a:ext cx="2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9" name="Line 2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2" y="2286"/>
                <a:ext cx="2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0" name="Line 232"/>
              <p:cNvSpPr>
                <a:spLocks noChangeAspect="1" noChangeShapeType="1"/>
              </p:cNvSpPr>
              <p:nvPr/>
            </p:nvSpPr>
            <p:spPr bwMode="auto">
              <a:xfrm flipH="1">
                <a:off x="3392" y="2240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1" name="Line 233"/>
              <p:cNvSpPr>
                <a:spLocks noChangeAspect="1" noChangeShapeType="1"/>
              </p:cNvSpPr>
              <p:nvPr/>
            </p:nvSpPr>
            <p:spPr bwMode="auto">
              <a:xfrm flipV="1">
                <a:off x="3576" y="1771"/>
                <a:ext cx="4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2" name="Line 234"/>
              <p:cNvSpPr>
                <a:spLocks noChangeAspect="1" noChangeShapeType="1"/>
              </p:cNvSpPr>
              <p:nvPr/>
            </p:nvSpPr>
            <p:spPr bwMode="auto">
              <a:xfrm flipH="1">
                <a:off x="3616" y="1753"/>
                <a:ext cx="3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3" name="Line 235"/>
              <p:cNvSpPr>
                <a:spLocks noChangeAspect="1" noChangeShapeType="1"/>
              </p:cNvSpPr>
              <p:nvPr/>
            </p:nvSpPr>
            <p:spPr bwMode="auto">
              <a:xfrm flipH="1">
                <a:off x="4543" y="2465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4" name="Line 236"/>
              <p:cNvSpPr>
                <a:spLocks noChangeAspect="1" noChangeShapeType="1"/>
              </p:cNvSpPr>
              <p:nvPr/>
            </p:nvSpPr>
            <p:spPr bwMode="auto">
              <a:xfrm flipH="1">
                <a:off x="4543" y="2465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5" name="Line 237"/>
              <p:cNvSpPr>
                <a:spLocks noChangeAspect="1" noChangeShapeType="1"/>
              </p:cNvSpPr>
              <p:nvPr/>
            </p:nvSpPr>
            <p:spPr bwMode="auto">
              <a:xfrm flipV="1">
                <a:off x="4499" y="2508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6" name="Line 2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07" y="2075"/>
                <a:ext cx="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7" name="Line 239"/>
              <p:cNvSpPr>
                <a:spLocks noChangeAspect="1" noChangeShapeType="1"/>
              </p:cNvSpPr>
              <p:nvPr/>
            </p:nvSpPr>
            <p:spPr bwMode="auto">
              <a:xfrm>
                <a:off x="4585" y="2033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8" name="Line 240"/>
              <p:cNvSpPr>
                <a:spLocks noChangeAspect="1" noChangeShapeType="1"/>
              </p:cNvSpPr>
              <p:nvPr/>
            </p:nvSpPr>
            <p:spPr bwMode="auto">
              <a:xfrm flipV="1">
                <a:off x="4237" y="2723"/>
                <a:ext cx="6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9" name="Line 241"/>
              <p:cNvSpPr>
                <a:spLocks noChangeAspect="1" noChangeShapeType="1"/>
              </p:cNvSpPr>
              <p:nvPr/>
            </p:nvSpPr>
            <p:spPr bwMode="auto">
              <a:xfrm flipH="1">
                <a:off x="4304" y="2692"/>
                <a:ext cx="1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0" name="Line 242"/>
              <p:cNvSpPr>
                <a:spLocks noChangeAspect="1" noChangeShapeType="1"/>
              </p:cNvSpPr>
              <p:nvPr/>
            </p:nvSpPr>
            <p:spPr bwMode="auto">
              <a:xfrm flipV="1">
                <a:off x="3484" y="1874"/>
                <a:ext cx="2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1" name="Line 243"/>
              <p:cNvSpPr>
                <a:spLocks noChangeAspect="1" noChangeShapeType="1"/>
              </p:cNvSpPr>
              <p:nvPr/>
            </p:nvSpPr>
            <p:spPr bwMode="auto">
              <a:xfrm>
                <a:off x="4234" y="1685"/>
                <a:ext cx="25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2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3511" y="1845"/>
                <a:ext cx="3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3" name="Line 2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59" y="1692"/>
                <a:ext cx="5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4" name="Line 2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0" y="2188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5" name="Line 247"/>
              <p:cNvSpPr>
                <a:spLocks noChangeAspect="1" noChangeShapeType="1"/>
              </p:cNvSpPr>
              <p:nvPr/>
            </p:nvSpPr>
            <p:spPr bwMode="auto">
              <a:xfrm flipH="1">
                <a:off x="3390" y="2143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6" name="Line 2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3" y="2731"/>
                <a:ext cx="68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7" name="Line 249"/>
              <p:cNvSpPr>
                <a:spLocks noChangeAspect="1" noChangeShapeType="1"/>
              </p:cNvSpPr>
              <p:nvPr/>
            </p:nvSpPr>
            <p:spPr bwMode="auto">
              <a:xfrm>
                <a:off x="3723" y="2701"/>
                <a:ext cx="1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8" name="Line 250"/>
              <p:cNvSpPr>
                <a:spLocks noChangeAspect="1" noChangeShapeType="1"/>
              </p:cNvSpPr>
              <p:nvPr/>
            </p:nvSpPr>
            <p:spPr bwMode="auto">
              <a:xfrm flipV="1">
                <a:off x="3690" y="1699"/>
                <a:ext cx="4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9" name="Line 251"/>
              <p:cNvSpPr>
                <a:spLocks noChangeAspect="1" noChangeShapeType="1"/>
              </p:cNvSpPr>
              <p:nvPr/>
            </p:nvSpPr>
            <p:spPr bwMode="auto">
              <a:xfrm flipH="1">
                <a:off x="3738" y="1692"/>
                <a:ext cx="2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0" name="Line 252"/>
              <p:cNvSpPr>
                <a:spLocks noChangeAspect="1" noChangeShapeType="1"/>
              </p:cNvSpPr>
              <p:nvPr/>
            </p:nvSpPr>
            <p:spPr bwMode="auto">
              <a:xfrm flipH="1">
                <a:off x="4436" y="2592"/>
                <a:ext cx="11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1" name="Line 253"/>
              <p:cNvSpPr>
                <a:spLocks noChangeAspect="1" noChangeShapeType="1"/>
              </p:cNvSpPr>
              <p:nvPr/>
            </p:nvSpPr>
            <p:spPr bwMode="auto">
              <a:xfrm flipV="1">
                <a:off x="4379" y="262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2" name="Line 254"/>
              <p:cNvSpPr>
                <a:spLocks noChangeAspect="1" noChangeShapeType="1"/>
              </p:cNvSpPr>
              <p:nvPr/>
            </p:nvSpPr>
            <p:spPr bwMode="auto">
              <a:xfrm>
                <a:off x="3479" y="2480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3" name="Line 2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6" y="2523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4" name="Line 256"/>
              <p:cNvSpPr>
                <a:spLocks noChangeAspect="1" noChangeShapeType="1"/>
              </p:cNvSpPr>
              <p:nvPr/>
            </p:nvSpPr>
            <p:spPr bwMode="auto">
              <a:xfrm>
                <a:off x="4544" y="1948"/>
                <a:ext cx="2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5" name="Line 2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72" y="1984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6" name="Line 258"/>
              <p:cNvSpPr>
                <a:spLocks noChangeAspect="1" noChangeShapeType="1"/>
              </p:cNvSpPr>
              <p:nvPr/>
            </p:nvSpPr>
            <p:spPr bwMode="auto">
              <a:xfrm>
                <a:off x="4585" y="2372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7" name="Line 259"/>
              <p:cNvSpPr>
                <a:spLocks noChangeAspect="1" noChangeShapeType="1"/>
              </p:cNvSpPr>
              <p:nvPr/>
            </p:nvSpPr>
            <p:spPr bwMode="auto">
              <a:xfrm flipV="1">
                <a:off x="4549" y="2417"/>
                <a:ext cx="36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8" name="Line 260"/>
              <p:cNvSpPr>
                <a:spLocks noChangeAspect="1" noChangeShapeType="1"/>
              </p:cNvSpPr>
              <p:nvPr/>
            </p:nvSpPr>
            <p:spPr bwMode="auto">
              <a:xfrm flipH="1">
                <a:off x="3405" y="2050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9" name="Line 261"/>
              <p:cNvSpPr>
                <a:spLocks noChangeAspect="1" noChangeShapeType="1"/>
              </p:cNvSpPr>
              <p:nvPr/>
            </p:nvSpPr>
            <p:spPr bwMode="auto">
              <a:xfrm flipV="1">
                <a:off x="3405" y="2092"/>
                <a:ext cx="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0" name="Line 2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6" y="1795"/>
                <a:ext cx="3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1" name="Line 263"/>
              <p:cNvSpPr>
                <a:spLocks noChangeAspect="1" noChangeShapeType="1"/>
              </p:cNvSpPr>
              <p:nvPr/>
            </p:nvSpPr>
            <p:spPr bwMode="auto">
              <a:xfrm>
                <a:off x="4393" y="1775"/>
                <a:ext cx="33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2" name="Line 264"/>
              <p:cNvSpPr>
                <a:spLocks noChangeAspect="1" noChangeShapeType="1"/>
              </p:cNvSpPr>
              <p:nvPr/>
            </p:nvSpPr>
            <p:spPr bwMode="auto">
              <a:xfrm>
                <a:off x="3587" y="2604"/>
                <a:ext cx="1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3" name="Line 2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641"/>
                <a:ext cx="60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4" name="Line 266"/>
              <p:cNvSpPr>
                <a:spLocks noChangeAspect="1" noChangeShapeType="1"/>
              </p:cNvSpPr>
              <p:nvPr/>
            </p:nvSpPr>
            <p:spPr bwMode="auto">
              <a:xfrm flipH="1">
                <a:off x="4237" y="2716"/>
                <a:ext cx="9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5" name="Line 267"/>
              <p:cNvSpPr>
                <a:spLocks noChangeAspect="1" noChangeShapeType="1"/>
              </p:cNvSpPr>
              <p:nvPr/>
            </p:nvSpPr>
            <p:spPr bwMode="auto">
              <a:xfrm flipV="1">
                <a:off x="4167" y="2745"/>
                <a:ext cx="7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6" name="Line 268"/>
              <p:cNvSpPr>
                <a:spLocks noChangeAspect="1" noChangeShapeType="1"/>
              </p:cNvSpPr>
              <p:nvPr/>
            </p:nvSpPr>
            <p:spPr bwMode="auto">
              <a:xfrm>
                <a:off x="4279" y="1707"/>
                <a:ext cx="3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7" name="Line 2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09" y="1716"/>
                <a:ext cx="4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8" name="Line 270"/>
              <p:cNvSpPr>
                <a:spLocks noChangeAspect="1" noChangeShapeType="1"/>
              </p:cNvSpPr>
              <p:nvPr/>
            </p:nvSpPr>
            <p:spPr bwMode="auto">
              <a:xfrm>
                <a:off x="3793" y="2722"/>
                <a:ext cx="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9" name="Line 2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1" y="2752"/>
                <a:ext cx="71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0" name="Line 272"/>
              <p:cNvSpPr>
                <a:spLocks noChangeAspect="1" noChangeShapeType="1"/>
              </p:cNvSpPr>
              <p:nvPr/>
            </p:nvSpPr>
            <p:spPr bwMode="auto">
              <a:xfrm flipV="1">
                <a:off x="3427" y="2000"/>
                <a:ext cx="10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1" name="Line 273"/>
              <p:cNvSpPr>
                <a:spLocks noChangeAspect="1" noChangeShapeType="1"/>
              </p:cNvSpPr>
              <p:nvPr/>
            </p:nvSpPr>
            <p:spPr bwMode="auto">
              <a:xfrm flipH="1">
                <a:off x="3437" y="1963"/>
                <a:ext cx="28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2" name="Line 274"/>
              <p:cNvSpPr>
                <a:spLocks noChangeAspect="1" noChangeShapeType="1"/>
              </p:cNvSpPr>
              <p:nvPr/>
            </p:nvSpPr>
            <p:spPr bwMode="auto">
              <a:xfrm>
                <a:off x="4604" y="2275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3" name="Line 275"/>
              <p:cNvSpPr>
                <a:spLocks noChangeAspect="1" noChangeShapeType="1"/>
              </p:cNvSpPr>
              <p:nvPr/>
            </p:nvSpPr>
            <p:spPr bwMode="auto">
              <a:xfrm flipV="1">
                <a:off x="4585" y="2321"/>
                <a:ext cx="2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4" name="Line 276"/>
              <p:cNvSpPr>
                <a:spLocks noChangeAspect="1" noChangeShapeType="1"/>
              </p:cNvSpPr>
              <p:nvPr/>
            </p:nvSpPr>
            <p:spPr bwMode="auto">
              <a:xfrm flipH="1">
                <a:off x="3576" y="1786"/>
                <a:ext cx="3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5" name="Line 277"/>
              <p:cNvSpPr>
                <a:spLocks noChangeAspect="1" noChangeShapeType="1"/>
              </p:cNvSpPr>
              <p:nvPr/>
            </p:nvSpPr>
            <p:spPr bwMode="auto">
              <a:xfrm flipV="1">
                <a:off x="3543" y="1807"/>
                <a:ext cx="3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6" name="Line 278"/>
              <p:cNvSpPr>
                <a:spLocks noChangeAspect="1" noChangeShapeType="1"/>
              </p:cNvSpPr>
              <p:nvPr/>
            </p:nvSpPr>
            <p:spPr bwMode="auto">
              <a:xfrm>
                <a:off x="4490" y="1872"/>
                <a:ext cx="3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7" name="Line 2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23" y="1903"/>
                <a:ext cx="2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8" name="Line 2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1" y="2433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9" name="Line 281"/>
              <p:cNvSpPr>
                <a:spLocks noChangeAspect="1" noChangeShapeType="1"/>
              </p:cNvSpPr>
              <p:nvPr/>
            </p:nvSpPr>
            <p:spPr bwMode="auto">
              <a:xfrm>
                <a:off x="3441" y="238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0" name="Line 282"/>
              <p:cNvSpPr>
                <a:spLocks noChangeAspect="1" noChangeShapeType="1"/>
              </p:cNvSpPr>
              <p:nvPr/>
            </p:nvSpPr>
            <p:spPr bwMode="auto">
              <a:xfrm flipV="1">
                <a:off x="4023" y="1642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1" name="Line 283"/>
              <p:cNvSpPr>
                <a:spLocks noChangeAspect="1" noChangeShapeType="1"/>
              </p:cNvSpPr>
              <p:nvPr/>
            </p:nvSpPr>
            <p:spPr bwMode="auto">
              <a:xfrm flipV="1">
                <a:off x="3971" y="1642"/>
                <a:ext cx="54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2" name="Line 2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5" y="1642"/>
                <a:ext cx="5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3" name="Line 285"/>
              <p:cNvSpPr>
                <a:spLocks noChangeAspect="1" noChangeShapeType="1"/>
              </p:cNvSpPr>
              <p:nvPr/>
            </p:nvSpPr>
            <p:spPr bwMode="auto">
              <a:xfrm flipV="1">
                <a:off x="3916" y="1643"/>
                <a:ext cx="5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4" name="Line 2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1" y="1643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5" name="Line 287"/>
              <p:cNvSpPr>
                <a:spLocks noChangeAspect="1" noChangeShapeType="1"/>
              </p:cNvSpPr>
              <p:nvPr/>
            </p:nvSpPr>
            <p:spPr bwMode="auto">
              <a:xfrm flipV="1">
                <a:off x="3647" y="1724"/>
                <a:ext cx="4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6" name="Line 288"/>
              <p:cNvSpPr>
                <a:spLocks noChangeAspect="1" noChangeShapeType="1"/>
              </p:cNvSpPr>
              <p:nvPr/>
            </p:nvSpPr>
            <p:spPr bwMode="auto">
              <a:xfrm flipH="1">
                <a:off x="3690" y="1715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7" name="Line 289"/>
              <p:cNvSpPr>
                <a:spLocks noChangeAspect="1" noChangeShapeType="1"/>
              </p:cNvSpPr>
              <p:nvPr/>
            </p:nvSpPr>
            <p:spPr bwMode="auto">
              <a:xfrm flipV="1">
                <a:off x="4072" y="1646"/>
                <a:ext cx="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8" name="Line 2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0" y="1646"/>
                <a:ext cx="54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9" name="Line 2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6" y="1648"/>
                <a:ext cx="1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0" name="Line 292"/>
              <p:cNvSpPr>
                <a:spLocks noChangeAspect="1" noChangeShapeType="1"/>
              </p:cNvSpPr>
              <p:nvPr/>
            </p:nvSpPr>
            <p:spPr bwMode="auto">
              <a:xfrm flipV="1">
                <a:off x="3863" y="1648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1" name="Line 293"/>
              <p:cNvSpPr>
                <a:spLocks noChangeAspect="1" noChangeShapeType="1"/>
              </p:cNvSpPr>
              <p:nvPr/>
            </p:nvSpPr>
            <p:spPr bwMode="auto">
              <a:xfrm flipH="1">
                <a:off x="4167" y="2733"/>
                <a:ext cx="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2" name="Line 294"/>
              <p:cNvSpPr>
                <a:spLocks noChangeAspect="1" noChangeShapeType="1"/>
              </p:cNvSpPr>
              <p:nvPr/>
            </p:nvSpPr>
            <p:spPr bwMode="auto">
              <a:xfrm flipV="1">
                <a:off x="4094" y="2762"/>
                <a:ext cx="7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3" name="Line 295"/>
              <p:cNvSpPr>
                <a:spLocks noChangeAspect="1" noChangeShapeType="1"/>
              </p:cNvSpPr>
              <p:nvPr/>
            </p:nvSpPr>
            <p:spPr bwMode="auto">
              <a:xfrm flipV="1">
                <a:off x="4604" y="2223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4" name="Line 296"/>
              <p:cNvSpPr>
                <a:spLocks noChangeAspect="1" noChangeShapeType="1"/>
              </p:cNvSpPr>
              <p:nvPr/>
            </p:nvSpPr>
            <p:spPr bwMode="auto">
              <a:xfrm>
                <a:off x="4605" y="2178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5" name="Line 297"/>
              <p:cNvSpPr>
                <a:spLocks noChangeAspect="1" noChangeShapeType="1"/>
              </p:cNvSpPr>
              <p:nvPr/>
            </p:nvSpPr>
            <p:spPr bwMode="auto">
              <a:xfrm flipH="1">
                <a:off x="4499" y="2509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6" name="Line 298"/>
              <p:cNvSpPr>
                <a:spLocks noChangeAspect="1" noChangeShapeType="1"/>
              </p:cNvSpPr>
              <p:nvPr/>
            </p:nvSpPr>
            <p:spPr bwMode="auto">
              <a:xfrm flipV="1">
                <a:off x="4447" y="2552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7" name="Line 299"/>
              <p:cNvSpPr>
                <a:spLocks noChangeAspect="1" noChangeShapeType="1"/>
              </p:cNvSpPr>
              <p:nvPr/>
            </p:nvSpPr>
            <p:spPr bwMode="auto">
              <a:xfrm>
                <a:off x="3867" y="2737"/>
                <a:ext cx="5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8" name="Line 3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2" y="2766"/>
                <a:ext cx="73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9" name="Line 301"/>
              <p:cNvSpPr>
                <a:spLocks noChangeAspect="1" noChangeShapeType="1"/>
              </p:cNvSpPr>
              <p:nvPr/>
            </p:nvSpPr>
            <p:spPr bwMode="auto">
              <a:xfrm flipH="1">
                <a:off x="4379" y="2627"/>
                <a:ext cx="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0" name="Line 302"/>
              <p:cNvSpPr>
                <a:spLocks noChangeAspect="1" noChangeShapeType="1"/>
              </p:cNvSpPr>
              <p:nvPr/>
            </p:nvSpPr>
            <p:spPr bwMode="auto">
              <a:xfrm flipV="1">
                <a:off x="4315" y="2663"/>
                <a:ext cx="64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1" name="Line 3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4" y="1655"/>
                <a:ext cx="52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2" name="Line 304"/>
              <p:cNvSpPr>
                <a:spLocks noChangeAspect="1" noChangeShapeType="1"/>
              </p:cNvSpPr>
              <p:nvPr/>
            </p:nvSpPr>
            <p:spPr bwMode="auto">
              <a:xfrm flipV="1">
                <a:off x="4119" y="1655"/>
                <a:ext cx="1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3" name="Line 305"/>
              <p:cNvSpPr>
                <a:spLocks noChangeAspect="1" noChangeShapeType="1"/>
              </p:cNvSpPr>
              <p:nvPr/>
            </p:nvSpPr>
            <p:spPr bwMode="auto">
              <a:xfrm flipH="1">
                <a:off x="3484" y="1886"/>
                <a:ext cx="3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4" name="Line 306"/>
              <p:cNvSpPr>
                <a:spLocks noChangeAspect="1" noChangeShapeType="1"/>
              </p:cNvSpPr>
              <p:nvPr/>
            </p:nvSpPr>
            <p:spPr bwMode="auto">
              <a:xfrm flipV="1">
                <a:off x="3465" y="1917"/>
                <a:ext cx="19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5" name="Line 3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2" y="2338"/>
                <a:ext cx="2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6" name="Line 308"/>
              <p:cNvSpPr>
                <a:spLocks noChangeAspect="1" noChangeShapeType="1"/>
              </p:cNvSpPr>
              <p:nvPr/>
            </p:nvSpPr>
            <p:spPr bwMode="auto">
              <a:xfrm flipH="1">
                <a:off x="3412" y="2292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7" name="Line 3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3" y="1659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8" name="Line 310"/>
              <p:cNvSpPr>
                <a:spLocks noChangeAspect="1" noChangeShapeType="1"/>
              </p:cNvSpPr>
              <p:nvPr/>
            </p:nvSpPr>
            <p:spPr bwMode="auto">
              <a:xfrm flipV="1">
                <a:off x="3812" y="1659"/>
                <a:ext cx="51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9" name="Line 311"/>
              <p:cNvSpPr>
                <a:spLocks noChangeAspect="1" noChangeShapeType="1"/>
              </p:cNvSpPr>
              <p:nvPr/>
            </p:nvSpPr>
            <p:spPr bwMode="auto">
              <a:xfrm flipV="1">
                <a:off x="4020" y="2773"/>
                <a:ext cx="7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0" name="Line 312"/>
              <p:cNvSpPr>
                <a:spLocks noChangeAspect="1" noChangeShapeType="1"/>
              </p:cNvSpPr>
              <p:nvPr/>
            </p:nvSpPr>
            <p:spPr bwMode="auto">
              <a:xfrm flipH="1">
                <a:off x="4094" y="2744"/>
                <a:ext cx="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1" name="Line 313"/>
              <p:cNvSpPr>
                <a:spLocks noChangeAspect="1" noChangeShapeType="1"/>
              </p:cNvSpPr>
              <p:nvPr/>
            </p:nvSpPr>
            <p:spPr bwMode="auto">
              <a:xfrm flipV="1">
                <a:off x="4605" y="2126"/>
                <a:ext cx="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2" name="Line 314"/>
              <p:cNvSpPr>
                <a:spLocks noChangeAspect="1" noChangeShapeType="1"/>
              </p:cNvSpPr>
              <p:nvPr/>
            </p:nvSpPr>
            <p:spPr bwMode="auto">
              <a:xfrm>
                <a:off x="4589" y="2083"/>
                <a:ext cx="22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3" name="Line 3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5" y="2775"/>
                <a:ext cx="7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4" name="Line 316"/>
              <p:cNvSpPr>
                <a:spLocks noChangeAspect="1" noChangeShapeType="1"/>
              </p:cNvSpPr>
              <p:nvPr/>
            </p:nvSpPr>
            <p:spPr bwMode="auto">
              <a:xfrm>
                <a:off x="3943" y="2746"/>
                <a:ext cx="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5" name="Line 3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54" y="1743"/>
                <a:ext cx="39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6" name="Line 318"/>
              <p:cNvSpPr>
                <a:spLocks noChangeAspect="1" noChangeShapeType="1"/>
              </p:cNvSpPr>
              <p:nvPr/>
            </p:nvSpPr>
            <p:spPr bwMode="auto">
              <a:xfrm>
                <a:off x="4320" y="1732"/>
                <a:ext cx="3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7" name="Line 319"/>
              <p:cNvSpPr>
                <a:spLocks noChangeAspect="1" noChangeShapeType="1"/>
              </p:cNvSpPr>
              <p:nvPr/>
            </p:nvSpPr>
            <p:spPr bwMode="auto">
              <a:xfrm flipH="1">
                <a:off x="4020" y="2748"/>
                <a:ext cx="1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8" name="Line 320"/>
              <p:cNvSpPr>
                <a:spLocks noChangeAspect="1" noChangeShapeType="1"/>
              </p:cNvSpPr>
              <p:nvPr/>
            </p:nvSpPr>
            <p:spPr bwMode="auto">
              <a:xfrm>
                <a:off x="3527" y="2523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9" name="Line 3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2" y="2565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0" name="Line 322"/>
              <p:cNvSpPr>
                <a:spLocks noChangeAspect="1" noChangeShapeType="1"/>
              </p:cNvSpPr>
              <p:nvPr/>
            </p:nvSpPr>
            <p:spPr bwMode="auto">
              <a:xfrm>
                <a:off x="3648" y="2637"/>
                <a:ext cx="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1" name="Line 3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7" y="2673"/>
                <a:ext cx="66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2" name="Line 324"/>
              <p:cNvSpPr>
                <a:spLocks noChangeAspect="1" noChangeShapeType="1"/>
              </p:cNvSpPr>
              <p:nvPr/>
            </p:nvSpPr>
            <p:spPr bwMode="auto">
              <a:xfrm>
                <a:off x="4426" y="1809"/>
                <a:ext cx="36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3" name="Line 3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62" y="1832"/>
                <a:ext cx="28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4" name="Line 3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9" y="2240"/>
                <a:ext cx="2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5" name="Line 327"/>
              <p:cNvSpPr>
                <a:spLocks noChangeAspect="1" noChangeShapeType="1"/>
              </p:cNvSpPr>
              <p:nvPr/>
            </p:nvSpPr>
            <p:spPr bwMode="auto">
              <a:xfrm flipH="1">
                <a:off x="3399" y="2194"/>
                <a:ext cx="1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6" name="Line 328"/>
              <p:cNvSpPr>
                <a:spLocks noChangeAspect="1" noChangeShapeType="1"/>
              </p:cNvSpPr>
              <p:nvPr/>
            </p:nvSpPr>
            <p:spPr bwMode="auto">
              <a:xfrm flipV="1">
                <a:off x="4164" y="1668"/>
                <a:ext cx="2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7" name="Line 3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86" y="1668"/>
                <a:ext cx="4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8" name="Line 330"/>
              <p:cNvSpPr>
                <a:spLocks noChangeAspect="1" noChangeShapeType="1"/>
              </p:cNvSpPr>
              <p:nvPr/>
            </p:nvSpPr>
            <p:spPr bwMode="auto">
              <a:xfrm>
                <a:off x="4557" y="1994"/>
                <a:ext cx="28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9" name="Line 3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85" y="2033"/>
                <a:ext cx="4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0" name="Line 332"/>
              <p:cNvSpPr>
                <a:spLocks noChangeAspect="1" noChangeShapeType="1"/>
              </p:cNvSpPr>
              <p:nvPr/>
            </p:nvSpPr>
            <p:spPr bwMode="auto">
              <a:xfrm>
                <a:off x="4549" y="2419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1" name="Line 333"/>
              <p:cNvSpPr>
                <a:spLocks noChangeAspect="1" noChangeShapeType="1"/>
              </p:cNvSpPr>
              <p:nvPr/>
            </p:nvSpPr>
            <p:spPr bwMode="auto">
              <a:xfrm flipV="1">
                <a:off x="4505" y="2465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2" name="Line 334"/>
              <p:cNvSpPr>
                <a:spLocks noChangeAspect="1" noChangeShapeType="1"/>
              </p:cNvSpPr>
              <p:nvPr/>
            </p:nvSpPr>
            <p:spPr bwMode="auto">
              <a:xfrm>
                <a:off x="4549" y="2419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3" name="Line 3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2" y="1673"/>
                <a:ext cx="24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4" name="Line 336"/>
              <p:cNvSpPr>
                <a:spLocks noChangeAspect="1" noChangeShapeType="1"/>
              </p:cNvSpPr>
              <p:nvPr/>
            </p:nvSpPr>
            <p:spPr bwMode="auto">
              <a:xfrm flipV="1">
                <a:off x="3765" y="1673"/>
                <a:ext cx="4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5" name="Line 337"/>
              <p:cNvSpPr>
                <a:spLocks noChangeAspect="1" noChangeShapeType="1"/>
              </p:cNvSpPr>
              <p:nvPr/>
            </p:nvSpPr>
            <p:spPr bwMode="auto">
              <a:xfrm flipV="1">
                <a:off x="3610" y="1753"/>
                <a:ext cx="3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6" name="Line 338"/>
              <p:cNvSpPr>
                <a:spLocks noChangeAspect="1" noChangeShapeType="1"/>
              </p:cNvSpPr>
              <p:nvPr/>
            </p:nvSpPr>
            <p:spPr bwMode="auto">
              <a:xfrm flipH="1">
                <a:off x="3647" y="1741"/>
                <a:ext cx="3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7" name="Line 339"/>
              <p:cNvSpPr>
                <a:spLocks noChangeAspect="1" noChangeShapeType="1"/>
              </p:cNvSpPr>
              <p:nvPr/>
            </p:nvSpPr>
            <p:spPr bwMode="auto">
              <a:xfrm flipH="1">
                <a:off x="3405" y="2099"/>
                <a:ext cx="21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8" name="Line 3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05" y="2143"/>
                <a:ext cx="9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9" name="Line 341"/>
              <p:cNvSpPr>
                <a:spLocks noChangeAspect="1" noChangeShapeType="1"/>
              </p:cNvSpPr>
              <p:nvPr/>
            </p:nvSpPr>
            <p:spPr bwMode="auto">
              <a:xfrm flipH="1">
                <a:off x="3543" y="1821"/>
                <a:ext cx="36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0" name="Line 342"/>
              <p:cNvSpPr>
                <a:spLocks noChangeAspect="1" noChangeShapeType="1"/>
              </p:cNvSpPr>
              <p:nvPr/>
            </p:nvSpPr>
            <p:spPr bwMode="auto">
              <a:xfrm flipV="1">
                <a:off x="3517" y="1845"/>
                <a:ext cx="2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1" name="Line 343"/>
              <p:cNvSpPr>
                <a:spLocks noChangeAspect="1" noChangeShapeType="1"/>
              </p:cNvSpPr>
              <p:nvPr/>
            </p:nvSpPr>
            <p:spPr bwMode="auto">
              <a:xfrm flipV="1">
                <a:off x="4246" y="2692"/>
                <a:ext cx="6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2" name="Line 344"/>
              <p:cNvSpPr>
                <a:spLocks noChangeAspect="1" noChangeShapeType="1"/>
              </p:cNvSpPr>
              <p:nvPr/>
            </p:nvSpPr>
            <p:spPr bwMode="auto">
              <a:xfrm flipH="1">
                <a:off x="4315" y="2656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3" name="Line 3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34" y="1685"/>
                <a:ext cx="4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4" name="Line 346"/>
              <p:cNvSpPr>
                <a:spLocks noChangeAspect="1" noChangeShapeType="1"/>
              </p:cNvSpPr>
              <p:nvPr/>
            </p:nvSpPr>
            <p:spPr bwMode="auto">
              <a:xfrm>
                <a:off x="4207" y="1685"/>
                <a:ext cx="2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5" name="Line 3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44" y="1948"/>
                <a:ext cx="13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6" name="Line 348"/>
              <p:cNvSpPr>
                <a:spLocks noChangeAspect="1" noChangeShapeType="1"/>
              </p:cNvSpPr>
              <p:nvPr/>
            </p:nvSpPr>
            <p:spPr bwMode="auto">
              <a:xfrm>
                <a:off x="4510" y="1914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7" name="Line 349"/>
              <p:cNvSpPr>
                <a:spLocks noChangeAspect="1" noChangeShapeType="1"/>
              </p:cNvSpPr>
              <p:nvPr/>
            </p:nvSpPr>
            <p:spPr bwMode="auto">
              <a:xfrm>
                <a:off x="3479" y="2435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8" name="Line 3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79" y="2480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9" name="Line 351"/>
              <p:cNvSpPr>
                <a:spLocks noChangeAspect="1" noChangeShapeType="1"/>
              </p:cNvSpPr>
              <p:nvPr/>
            </p:nvSpPr>
            <p:spPr bwMode="auto">
              <a:xfrm flipV="1">
                <a:off x="3426" y="2050"/>
                <a:ext cx="1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0" name="Line 352"/>
              <p:cNvSpPr>
                <a:spLocks noChangeAspect="1" noChangeShapeType="1"/>
              </p:cNvSpPr>
              <p:nvPr/>
            </p:nvSpPr>
            <p:spPr bwMode="auto">
              <a:xfrm flipH="1">
                <a:off x="3427" y="2010"/>
                <a:ext cx="28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1" name="Line 353"/>
              <p:cNvSpPr>
                <a:spLocks noChangeAspect="1" noChangeShapeType="1"/>
              </p:cNvSpPr>
              <p:nvPr/>
            </p:nvSpPr>
            <p:spPr bwMode="auto">
              <a:xfrm>
                <a:off x="4578" y="2325"/>
                <a:ext cx="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2" name="Line 354"/>
              <p:cNvSpPr>
                <a:spLocks noChangeAspect="1" noChangeShapeType="1"/>
              </p:cNvSpPr>
              <p:nvPr/>
            </p:nvSpPr>
            <p:spPr bwMode="auto">
              <a:xfrm flipV="1">
                <a:off x="4549" y="2372"/>
                <a:ext cx="3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3" name="Line 355"/>
              <p:cNvSpPr>
                <a:spLocks noChangeAspect="1" noChangeShapeType="1"/>
              </p:cNvSpPr>
              <p:nvPr/>
            </p:nvSpPr>
            <p:spPr bwMode="auto">
              <a:xfrm flipV="1">
                <a:off x="4388" y="2592"/>
                <a:ext cx="5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4" name="Line 356"/>
              <p:cNvSpPr>
                <a:spLocks noChangeAspect="1" noChangeShapeType="1"/>
              </p:cNvSpPr>
              <p:nvPr/>
            </p:nvSpPr>
            <p:spPr bwMode="auto">
              <a:xfrm flipH="1">
                <a:off x="4447" y="2550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5" name="Line 357"/>
              <p:cNvSpPr>
                <a:spLocks noChangeAspect="1" noChangeShapeType="1"/>
              </p:cNvSpPr>
              <p:nvPr/>
            </p:nvSpPr>
            <p:spPr bwMode="auto">
              <a:xfrm>
                <a:off x="3716" y="2665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6" name="Line 3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23" y="2701"/>
                <a:ext cx="7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7" name="Line 359"/>
              <p:cNvSpPr>
                <a:spLocks noChangeAspect="1" noChangeShapeType="1"/>
              </p:cNvSpPr>
              <p:nvPr/>
            </p:nvSpPr>
            <p:spPr bwMode="auto">
              <a:xfrm flipV="1">
                <a:off x="3721" y="1692"/>
                <a:ext cx="4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8" name="Line 360"/>
              <p:cNvSpPr>
                <a:spLocks noChangeAspect="1" noChangeShapeType="1"/>
              </p:cNvSpPr>
              <p:nvPr/>
            </p:nvSpPr>
            <p:spPr bwMode="auto">
              <a:xfrm flipH="1">
                <a:off x="3765" y="1691"/>
                <a:ext cx="2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9" name="Line 361"/>
              <p:cNvSpPr>
                <a:spLocks noChangeAspect="1" noChangeShapeType="1"/>
              </p:cNvSpPr>
              <p:nvPr/>
            </p:nvSpPr>
            <p:spPr bwMode="auto">
              <a:xfrm>
                <a:off x="4355" y="1760"/>
                <a:ext cx="38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0" name="Line 3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93" y="1775"/>
                <a:ext cx="33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1" name="Line 363"/>
              <p:cNvSpPr>
                <a:spLocks noChangeAspect="1" noChangeShapeType="1"/>
              </p:cNvSpPr>
              <p:nvPr/>
            </p:nvSpPr>
            <p:spPr bwMode="auto">
              <a:xfrm flipV="1">
                <a:off x="3455" y="1963"/>
                <a:ext cx="10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2" name="Line 364"/>
              <p:cNvSpPr>
                <a:spLocks noChangeAspect="1" noChangeShapeType="1"/>
              </p:cNvSpPr>
              <p:nvPr/>
            </p:nvSpPr>
            <p:spPr bwMode="auto">
              <a:xfrm flipH="1">
                <a:off x="3465" y="1929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3" name="Line 365"/>
              <p:cNvSpPr>
                <a:spLocks noChangeAspect="1" noChangeShapeType="1"/>
              </p:cNvSpPr>
              <p:nvPr/>
            </p:nvSpPr>
            <p:spPr bwMode="auto">
              <a:xfrm>
                <a:off x="4590" y="2228"/>
                <a:ext cx="1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4" name="Line 366"/>
              <p:cNvSpPr>
                <a:spLocks noChangeAspect="1" noChangeShapeType="1"/>
              </p:cNvSpPr>
              <p:nvPr/>
            </p:nvSpPr>
            <p:spPr bwMode="auto">
              <a:xfrm flipV="1">
                <a:off x="4578" y="2275"/>
                <a:ext cx="2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5" name="Line 3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7" y="2604"/>
                <a:ext cx="6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6" name="Line 368"/>
              <p:cNvSpPr>
                <a:spLocks noChangeAspect="1" noChangeShapeType="1"/>
              </p:cNvSpPr>
              <p:nvPr/>
            </p:nvSpPr>
            <p:spPr bwMode="auto">
              <a:xfrm>
                <a:off x="3582" y="2562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7" name="Line 3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90" y="1872"/>
                <a:ext cx="20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8" name="Line 370"/>
              <p:cNvSpPr>
                <a:spLocks noChangeAspect="1" noChangeShapeType="1"/>
              </p:cNvSpPr>
              <p:nvPr/>
            </p:nvSpPr>
            <p:spPr bwMode="auto">
              <a:xfrm>
                <a:off x="4452" y="1846"/>
                <a:ext cx="38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9" name="Line 371"/>
              <p:cNvSpPr>
                <a:spLocks noChangeAspect="1" noChangeShapeType="1"/>
              </p:cNvSpPr>
              <p:nvPr/>
            </p:nvSpPr>
            <p:spPr bwMode="auto">
              <a:xfrm flipH="1">
                <a:off x="3441" y="2341"/>
                <a:ext cx="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0" name="Line 3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1" y="2388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1" name="Line 373"/>
              <p:cNvSpPr>
                <a:spLocks noChangeAspect="1" noChangeShapeType="1"/>
              </p:cNvSpPr>
              <p:nvPr/>
            </p:nvSpPr>
            <p:spPr bwMode="auto">
              <a:xfrm flipV="1">
                <a:off x="3579" y="1786"/>
                <a:ext cx="3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2" name="Line 374"/>
              <p:cNvSpPr>
                <a:spLocks noChangeAspect="1" noChangeShapeType="1"/>
              </p:cNvSpPr>
              <p:nvPr/>
            </p:nvSpPr>
            <p:spPr bwMode="auto">
              <a:xfrm flipH="1">
                <a:off x="3610" y="1770"/>
                <a:ext cx="3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3" name="Line 3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79" y="1707"/>
                <a:ext cx="41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4" name="Line 376"/>
              <p:cNvSpPr>
                <a:spLocks noChangeAspect="1" noChangeShapeType="1"/>
              </p:cNvSpPr>
              <p:nvPr/>
            </p:nvSpPr>
            <p:spPr bwMode="auto">
              <a:xfrm>
                <a:off x="4247" y="1704"/>
                <a:ext cx="32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5" name="Line 377"/>
              <p:cNvSpPr>
                <a:spLocks noChangeAspect="1" noChangeShapeType="1"/>
              </p:cNvSpPr>
              <p:nvPr/>
            </p:nvSpPr>
            <p:spPr bwMode="auto">
              <a:xfrm flipH="1">
                <a:off x="4246" y="2680"/>
                <a:ext cx="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6" name="Line 378"/>
              <p:cNvSpPr>
                <a:spLocks noChangeAspect="1" noChangeShapeType="1"/>
              </p:cNvSpPr>
              <p:nvPr/>
            </p:nvSpPr>
            <p:spPr bwMode="auto">
              <a:xfrm flipV="1">
                <a:off x="4173" y="2716"/>
                <a:ext cx="7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7" name="Line 379"/>
              <p:cNvSpPr>
                <a:spLocks noChangeAspect="1" noChangeShapeType="1"/>
              </p:cNvSpPr>
              <p:nvPr/>
            </p:nvSpPr>
            <p:spPr bwMode="auto">
              <a:xfrm>
                <a:off x="4584" y="2132"/>
                <a:ext cx="2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8" name="Line 380"/>
              <p:cNvSpPr>
                <a:spLocks noChangeAspect="1" noChangeShapeType="1"/>
              </p:cNvSpPr>
              <p:nvPr/>
            </p:nvSpPr>
            <p:spPr bwMode="auto">
              <a:xfrm flipV="1">
                <a:off x="4590" y="2178"/>
                <a:ext cx="1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9" name="Line 3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2722"/>
                <a:ext cx="74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0" name="Line 382"/>
              <p:cNvSpPr>
                <a:spLocks noChangeAspect="1" noChangeShapeType="1"/>
              </p:cNvSpPr>
              <p:nvPr/>
            </p:nvSpPr>
            <p:spPr bwMode="auto">
              <a:xfrm>
                <a:off x="3788" y="2687"/>
                <a:ext cx="5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1" name="Line 383"/>
              <p:cNvSpPr>
                <a:spLocks noChangeAspect="1" noChangeShapeType="1"/>
              </p:cNvSpPr>
              <p:nvPr/>
            </p:nvSpPr>
            <p:spPr bwMode="auto">
              <a:xfrm flipV="1">
                <a:off x="3682" y="1715"/>
                <a:ext cx="3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2" name="Line 384"/>
              <p:cNvSpPr>
                <a:spLocks noChangeAspect="1" noChangeShapeType="1"/>
              </p:cNvSpPr>
              <p:nvPr/>
            </p:nvSpPr>
            <p:spPr bwMode="auto">
              <a:xfrm flipH="1">
                <a:off x="3721" y="1711"/>
                <a:ext cx="3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3" name="Line 385"/>
              <p:cNvSpPr>
                <a:spLocks noChangeAspect="1" noChangeShapeType="1"/>
              </p:cNvSpPr>
              <p:nvPr/>
            </p:nvSpPr>
            <p:spPr bwMode="auto">
              <a:xfrm>
                <a:off x="4505" y="2464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4" name="Line 386"/>
              <p:cNvSpPr>
                <a:spLocks noChangeAspect="1" noChangeShapeType="1"/>
              </p:cNvSpPr>
              <p:nvPr/>
            </p:nvSpPr>
            <p:spPr bwMode="auto">
              <a:xfrm flipV="1">
                <a:off x="4452" y="2509"/>
                <a:ext cx="5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5" name="Line 387"/>
              <p:cNvSpPr>
                <a:spLocks noChangeAspect="1" noChangeShapeType="1"/>
              </p:cNvSpPr>
              <p:nvPr/>
            </p:nvSpPr>
            <p:spPr bwMode="auto">
              <a:xfrm flipV="1">
                <a:off x="3499" y="1886"/>
                <a:ext cx="1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6" name="Line 388"/>
              <p:cNvSpPr>
                <a:spLocks noChangeAspect="1" noChangeShapeType="1"/>
              </p:cNvSpPr>
              <p:nvPr/>
            </p:nvSpPr>
            <p:spPr bwMode="auto">
              <a:xfrm flipH="1">
                <a:off x="3517" y="1859"/>
                <a:ext cx="3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7" name="Line 3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3" y="1647"/>
                <a:ext cx="49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8" name="Line 390"/>
              <p:cNvSpPr>
                <a:spLocks noChangeAspect="1" noChangeShapeType="1"/>
              </p:cNvSpPr>
              <p:nvPr/>
            </p:nvSpPr>
            <p:spPr bwMode="auto">
              <a:xfrm flipV="1">
                <a:off x="3975" y="1647"/>
                <a:ext cx="4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9" name="Line 391"/>
              <p:cNvSpPr>
                <a:spLocks noChangeAspect="1" noChangeShapeType="1"/>
              </p:cNvSpPr>
              <p:nvPr/>
            </p:nvSpPr>
            <p:spPr bwMode="auto">
              <a:xfrm flipV="1">
                <a:off x="4021" y="1647"/>
                <a:ext cx="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0" name="Line 3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9" y="2292"/>
                <a:ext cx="2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1" name="Line 393"/>
              <p:cNvSpPr>
                <a:spLocks noChangeAspect="1" noChangeShapeType="1"/>
              </p:cNvSpPr>
              <p:nvPr/>
            </p:nvSpPr>
            <p:spPr bwMode="auto">
              <a:xfrm flipH="1">
                <a:off x="3419" y="2244"/>
                <a:ext cx="1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2" name="Line 3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5" y="1648"/>
                <a:ext cx="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3" name="Line 395"/>
              <p:cNvSpPr>
                <a:spLocks noChangeAspect="1" noChangeShapeType="1"/>
              </p:cNvSpPr>
              <p:nvPr/>
            </p:nvSpPr>
            <p:spPr bwMode="auto">
              <a:xfrm flipV="1">
                <a:off x="3927" y="1648"/>
                <a:ext cx="4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4" name="Line 396"/>
              <p:cNvSpPr>
                <a:spLocks noChangeAspect="1" noChangeShapeType="1"/>
              </p:cNvSpPr>
              <p:nvPr/>
            </p:nvSpPr>
            <p:spPr bwMode="auto">
              <a:xfrm flipV="1">
                <a:off x="4584" y="2083"/>
                <a:ext cx="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5" name="Line 397"/>
              <p:cNvSpPr>
                <a:spLocks noChangeAspect="1" noChangeShapeType="1"/>
              </p:cNvSpPr>
              <p:nvPr/>
            </p:nvSpPr>
            <p:spPr bwMode="auto">
              <a:xfrm>
                <a:off x="4561" y="2041"/>
                <a:ext cx="28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6" name="Line 3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2" y="1651"/>
                <a:ext cx="4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7" name="Line 399"/>
              <p:cNvSpPr>
                <a:spLocks noChangeAspect="1" noChangeShapeType="1"/>
              </p:cNvSpPr>
              <p:nvPr/>
            </p:nvSpPr>
            <p:spPr bwMode="auto">
              <a:xfrm flipV="1">
                <a:off x="4062" y="1651"/>
                <a:ext cx="1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8" name="Line 4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27" y="1653"/>
                <a:ext cx="1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9" name="Line 401"/>
              <p:cNvSpPr>
                <a:spLocks noChangeAspect="1" noChangeShapeType="1"/>
              </p:cNvSpPr>
              <p:nvPr/>
            </p:nvSpPr>
            <p:spPr bwMode="auto">
              <a:xfrm flipV="1">
                <a:off x="3880" y="1653"/>
                <a:ext cx="47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0" name="Line 402"/>
              <p:cNvSpPr>
                <a:spLocks noChangeAspect="1" noChangeShapeType="1"/>
              </p:cNvSpPr>
              <p:nvPr/>
            </p:nvSpPr>
            <p:spPr bwMode="auto">
              <a:xfrm flipV="1">
                <a:off x="4097" y="2733"/>
                <a:ext cx="7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1" name="Line 403"/>
              <p:cNvSpPr>
                <a:spLocks noChangeAspect="1" noChangeShapeType="1"/>
              </p:cNvSpPr>
              <p:nvPr/>
            </p:nvSpPr>
            <p:spPr bwMode="auto">
              <a:xfrm flipH="1">
                <a:off x="4173" y="2698"/>
                <a:ext cx="4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2" name="Line 404"/>
              <p:cNvSpPr>
                <a:spLocks noChangeAspect="1" noChangeShapeType="1"/>
              </p:cNvSpPr>
              <p:nvPr/>
            </p:nvSpPr>
            <p:spPr bwMode="auto">
              <a:xfrm flipH="1">
                <a:off x="4388" y="2585"/>
                <a:ext cx="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3" name="Line 405"/>
              <p:cNvSpPr>
                <a:spLocks noChangeAspect="1" noChangeShapeType="1"/>
              </p:cNvSpPr>
              <p:nvPr/>
            </p:nvSpPr>
            <p:spPr bwMode="auto">
              <a:xfrm flipV="1">
                <a:off x="4322" y="2627"/>
                <a:ext cx="6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4" name="Line 4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7" y="2737"/>
                <a:ext cx="7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5" name="Line 407"/>
              <p:cNvSpPr>
                <a:spLocks noChangeAspect="1" noChangeShapeType="1"/>
              </p:cNvSpPr>
              <p:nvPr/>
            </p:nvSpPr>
            <p:spPr bwMode="auto">
              <a:xfrm>
                <a:off x="3864" y="2702"/>
                <a:ext cx="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6" name="Line 408"/>
              <p:cNvSpPr>
                <a:spLocks noChangeAspect="1" noChangeShapeType="1"/>
              </p:cNvSpPr>
              <p:nvPr/>
            </p:nvSpPr>
            <p:spPr bwMode="auto">
              <a:xfrm flipH="1">
                <a:off x="3414" y="2149"/>
                <a:ext cx="2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7" name="Line 4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4" y="2194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8" name="Line 410"/>
              <p:cNvSpPr>
                <a:spLocks noChangeAspect="1" noChangeShapeType="1"/>
              </p:cNvSpPr>
              <p:nvPr/>
            </p:nvSpPr>
            <p:spPr bwMode="auto">
              <a:xfrm>
                <a:off x="4385" y="1791"/>
                <a:ext cx="4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9" name="Line 4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6" y="1809"/>
                <a:ext cx="2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0" name="Line 4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9" y="1658"/>
                <a:ext cx="4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1" name="Line 413"/>
              <p:cNvSpPr>
                <a:spLocks noChangeAspect="1" noChangeShapeType="1"/>
              </p:cNvSpPr>
              <p:nvPr/>
            </p:nvSpPr>
            <p:spPr bwMode="auto">
              <a:xfrm flipV="1">
                <a:off x="4102" y="1658"/>
                <a:ext cx="1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2" name="Line 414"/>
              <p:cNvSpPr>
                <a:spLocks noChangeAspect="1" noChangeShapeType="1"/>
              </p:cNvSpPr>
              <p:nvPr/>
            </p:nvSpPr>
            <p:spPr bwMode="auto">
              <a:xfrm>
                <a:off x="3527" y="247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3" name="Line 4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27" y="2523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4" name="Line 416"/>
              <p:cNvSpPr>
                <a:spLocks noChangeAspect="1" noChangeShapeType="1"/>
              </p:cNvSpPr>
              <p:nvPr/>
            </p:nvSpPr>
            <p:spPr bwMode="auto">
              <a:xfrm>
                <a:off x="4282" y="1726"/>
                <a:ext cx="38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5" name="Line 4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0" y="1732"/>
                <a:ext cx="35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6" name="Line 418"/>
              <p:cNvSpPr>
                <a:spLocks noChangeAspect="1" noChangeShapeType="1"/>
              </p:cNvSpPr>
              <p:nvPr/>
            </p:nvSpPr>
            <p:spPr bwMode="auto">
              <a:xfrm>
                <a:off x="4522" y="1958"/>
                <a:ext cx="3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7" name="Line 4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57" y="1994"/>
                <a:ext cx="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8" name="Line 4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0" y="1662"/>
                <a:ext cx="1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9" name="Line 421"/>
              <p:cNvSpPr>
                <a:spLocks noChangeAspect="1" noChangeShapeType="1"/>
              </p:cNvSpPr>
              <p:nvPr/>
            </p:nvSpPr>
            <p:spPr bwMode="auto">
              <a:xfrm flipV="1">
                <a:off x="3836" y="1662"/>
                <a:ext cx="4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0" name="Line 422"/>
              <p:cNvSpPr>
                <a:spLocks noChangeAspect="1" noChangeShapeType="1"/>
              </p:cNvSpPr>
              <p:nvPr/>
            </p:nvSpPr>
            <p:spPr bwMode="auto">
              <a:xfrm flipH="1">
                <a:off x="4097" y="2709"/>
                <a:ext cx="2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1" name="Line 423"/>
              <p:cNvSpPr>
                <a:spLocks noChangeAspect="1" noChangeShapeType="1"/>
              </p:cNvSpPr>
              <p:nvPr/>
            </p:nvSpPr>
            <p:spPr bwMode="auto">
              <a:xfrm flipV="1">
                <a:off x="4020" y="2744"/>
                <a:ext cx="7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2" name="Line 424"/>
              <p:cNvSpPr>
                <a:spLocks noChangeAspect="1" noChangeShapeType="1"/>
              </p:cNvSpPr>
              <p:nvPr/>
            </p:nvSpPr>
            <p:spPr bwMode="auto">
              <a:xfrm>
                <a:off x="3644" y="2596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3" name="Line 4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8" y="2637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4" name="Line 4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2746"/>
                <a:ext cx="7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5" name="Line 427"/>
              <p:cNvSpPr>
                <a:spLocks noChangeAspect="1" noChangeShapeType="1"/>
              </p:cNvSpPr>
              <p:nvPr/>
            </p:nvSpPr>
            <p:spPr bwMode="auto">
              <a:xfrm>
                <a:off x="3942" y="2711"/>
                <a:ext cx="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6" name="Line 428"/>
              <p:cNvSpPr>
                <a:spLocks noChangeAspect="1" noChangeShapeType="1"/>
              </p:cNvSpPr>
              <p:nvPr/>
            </p:nvSpPr>
            <p:spPr bwMode="auto">
              <a:xfrm>
                <a:off x="4543" y="2372"/>
                <a:ext cx="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7" name="Line 429"/>
              <p:cNvSpPr>
                <a:spLocks noChangeAspect="1" noChangeShapeType="1"/>
              </p:cNvSpPr>
              <p:nvPr/>
            </p:nvSpPr>
            <p:spPr bwMode="auto">
              <a:xfrm flipV="1">
                <a:off x="4505" y="2419"/>
                <a:ext cx="44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8" name="Line 430"/>
              <p:cNvSpPr>
                <a:spLocks noChangeAspect="1" noChangeShapeType="1"/>
              </p:cNvSpPr>
              <p:nvPr/>
            </p:nvSpPr>
            <p:spPr bwMode="auto">
              <a:xfrm>
                <a:off x="4543" y="2372"/>
                <a:ext cx="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9" name="Line 431"/>
              <p:cNvSpPr>
                <a:spLocks noChangeAspect="1" noChangeShapeType="1"/>
              </p:cNvSpPr>
              <p:nvPr/>
            </p:nvSpPr>
            <p:spPr bwMode="auto">
              <a:xfrm flipH="1">
                <a:off x="3426" y="2057"/>
                <a:ext cx="29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0" name="Line 4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6" y="2099"/>
                <a:ext cx="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1" name="Line 433"/>
              <p:cNvSpPr>
                <a:spLocks noChangeAspect="1" noChangeShapeType="1"/>
              </p:cNvSpPr>
              <p:nvPr/>
            </p:nvSpPr>
            <p:spPr bwMode="auto">
              <a:xfrm flipH="1">
                <a:off x="4020" y="2714"/>
                <a:ext cx="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2" name="Line 434"/>
              <p:cNvSpPr>
                <a:spLocks noChangeAspect="1" noChangeShapeType="1"/>
              </p:cNvSpPr>
              <p:nvPr/>
            </p:nvSpPr>
            <p:spPr bwMode="auto">
              <a:xfrm flipV="1">
                <a:off x="3649" y="1741"/>
                <a:ext cx="3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3" name="Line 435"/>
              <p:cNvSpPr>
                <a:spLocks noChangeAspect="1" noChangeShapeType="1"/>
              </p:cNvSpPr>
              <p:nvPr/>
            </p:nvSpPr>
            <p:spPr bwMode="auto">
              <a:xfrm flipH="1">
                <a:off x="3682" y="1734"/>
                <a:ext cx="39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4" name="Line 4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4" y="1670"/>
                <a:ext cx="4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5" name="Line 437"/>
              <p:cNvSpPr>
                <a:spLocks noChangeAspect="1" noChangeShapeType="1"/>
              </p:cNvSpPr>
              <p:nvPr/>
            </p:nvSpPr>
            <p:spPr bwMode="auto">
              <a:xfrm flipV="1">
                <a:off x="4141" y="1670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6" name="Line 438"/>
              <p:cNvSpPr>
                <a:spLocks noChangeAspect="1" noChangeShapeType="1"/>
              </p:cNvSpPr>
              <p:nvPr/>
            </p:nvSpPr>
            <p:spPr bwMode="auto">
              <a:xfrm flipH="1">
                <a:off x="3579" y="1802"/>
                <a:ext cx="42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7" name="Line 439"/>
              <p:cNvSpPr>
                <a:spLocks noChangeAspect="1" noChangeShapeType="1"/>
              </p:cNvSpPr>
              <p:nvPr/>
            </p:nvSpPr>
            <p:spPr bwMode="auto">
              <a:xfrm flipV="1">
                <a:off x="3556" y="1821"/>
                <a:ext cx="2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8" name="Line 4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6" y="1674"/>
                <a:ext cx="2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9" name="Line 441"/>
              <p:cNvSpPr>
                <a:spLocks noChangeAspect="1" noChangeShapeType="1"/>
              </p:cNvSpPr>
              <p:nvPr/>
            </p:nvSpPr>
            <p:spPr bwMode="auto">
              <a:xfrm flipV="1">
                <a:off x="3794" y="1674"/>
                <a:ext cx="4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0" name="Line 4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10" y="1914"/>
                <a:ext cx="12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1" name="Line 443"/>
              <p:cNvSpPr>
                <a:spLocks noChangeAspect="1" noChangeShapeType="1"/>
              </p:cNvSpPr>
              <p:nvPr/>
            </p:nvSpPr>
            <p:spPr bwMode="auto">
              <a:xfrm>
                <a:off x="4470" y="1885"/>
                <a:ext cx="4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2" name="Line 444"/>
              <p:cNvSpPr>
                <a:spLocks noChangeAspect="1" noChangeShapeType="1"/>
              </p:cNvSpPr>
              <p:nvPr/>
            </p:nvSpPr>
            <p:spPr bwMode="auto">
              <a:xfrm flipV="1">
                <a:off x="3455" y="2010"/>
                <a:ext cx="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3" name="Line 445"/>
              <p:cNvSpPr>
                <a:spLocks noChangeAspect="1" noChangeShapeType="1"/>
              </p:cNvSpPr>
              <p:nvPr/>
            </p:nvSpPr>
            <p:spPr bwMode="auto">
              <a:xfrm flipH="1">
                <a:off x="3455" y="1973"/>
                <a:ext cx="35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4" name="Line 446"/>
              <p:cNvSpPr>
                <a:spLocks noChangeAspect="1" noChangeShapeType="1"/>
              </p:cNvSpPr>
              <p:nvPr/>
            </p:nvSpPr>
            <p:spPr bwMode="auto">
              <a:xfrm>
                <a:off x="4565" y="2277"/>
                <a:ext cx="1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5" name="Line 447"/>
              <p:cNvSpPr>
                <a:spLocks noChangeAspect="1" noChangeShapeType="1"/>
              </p:cNvSpPr>
              <p:nvPr/>
            </p:nvSpPr>
            <p:spPr bwMode="auto">
              <a:xfrm flipV="1">
                <a:off x="4543" y="2325"/>
                <a:ext cx="35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6" name="Line 4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79" y="2435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7" name="Line 449"/>
              <p:cNvSpPr>
                <a:spLocks noChangeAspect="1" noChangeShapeType="1"/>
              </p:cNvSpPr>
              <p:nvPr/>
            </p:nvSpPr>
            <p:spPr bwMode="auto">
              <a:xfrm flipH="1">
                <a:off x="3479" y="2387"/>
                <a:ext cx="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8" name="Line 450"/>
              <p:cNvSpPr>
                <a:spLocks noChangeAspect="1" noChangeShapeType="1"/>
              </p:cNvSpPr>
              <p:nvPr/>
            </p:nvSpPr>
            <p:spPr bwMode="auto">
              <a:xfrm flipV="1">
                <a:off x="4252" y="2656"/>
                <a:ext cx="7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9" name="Line 451"/>
              <p:cNvSpPr>
                <a:spLocks noChangeAspect="1" noChangeShapeType="1"/>
              </p:cNvSpPr>
              <p:nvPr/>
            </p:nvSpPr>
            <p:spPr bwMode="auto">
              <a:xfrm flipH="1">
                <a:off x="4322" y="2615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0" name="Line 4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7" y="1685"/>
                <a:ext cx="40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1" name="Line 453"/>
              <p:cNvSpPr>
                <a:spLocks noChangeAspect="1" noChangeShapeType="1"/>
              </p:cNvSpPr>
              <p:nvPr/>
            </p:nvSpPr>
            <p:spPr bwMode="auto">
              <a:xfrm flipV="1">
                <a:off x="4177" y="1685"/>
                <a:ext cx="30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2" name="Line 454"/>
              <p:cNvSpPr>
                <a:spLocks noChangeAspect="1" noChangeShapeType="1"/>
              </p:cNvSpPr>
              <p:nvPr/>
            </p:nvSpPr>
            <p:spPr bwMode="auto">
              <a:xfrm flipV="1">
                <a:off x="4392" y="2550"/>
                <a:ext cx="60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3" name="Line 455"/>
              <p:cNvSpPr>
                <a:spLocks noChangeAspect="1" noChangeShapeType="1"/>
              </p:cNvSpPr>
              <p:nvPr/>
            </p:nvSpPr>
            <p:spPr bwMode="auto">
              <a:xfrm>
                <a:off x="4452" y="2504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4" name="Line 456"/>
              <p:cNvSpPr>
                <a:spLocks noChangeAspect="1" noChangeShapeType="1"/>
              </p:cNvSpPr>
              <p:nvPr/>
            </p:nvSpPr>
            <p:spPr bwMode="auto">
              <a:xfrm>
                <a:off x="4314" y="1751"/>
                <a:ext cx="4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5" name="Line 4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55" y="1760"/>
                <a:ext cx="3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6" name="Line 458"/>
              <p:cNvSpPr>
                <a:spLocks noChangeAspect="1" noChangeShapeType="1"/>
              </p:cNvSpPr>
              <p:nvPr/>
            </p:nvSpPr>
            <p:spPr bwMode="auto">
              <a:xfrm flipH="1">
                <a:off x="3499" y="1898"/>
                <a:ext cx="4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7" name="Line 459"/>
              <p:cNvSpPr>
                <a:spLocks noChangeAspect="1" noChangeShapeType="1"/>
              </p:cNvSpPr>
              <p:nvPr/>
            </p:nvSpPr>
            <p:spPr bwMode="auto">
              <a:xfrm flipV="1">
                <a:off x="3490" y="1929"/>
                <a:ext cx="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8" name="Line 460"/>
              <p:cNvSpPr>
                <a:spLocks noChangeAspect="1" noChangeShapeType="1"/>
              </p:cNvSpPr>
              <p:nvPr/>
            </p:nvSpPr>
            <p:spPr bwMode="auto">
              <a:xfrm flipV="1">
                <a:off x="3755" y="1691"/>
                <a:ext cx="3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9" name="Line 4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4" y="1691"/>
                <a:ext cx="3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0" name="Line 462"/>
              <p:cNvSpPr>
                <a:spLocks noChangeAspect="1" noChangeShapeType="1"/>
              </p:cNvSpPr>
              <p:nvPr/>
            </p:nvSpPr>
            <p:spPr bwMode="auto">
              <a:xfrm flipV="1">
                <a:off x="4565" y="2228"/>
                <a:ext cx="2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1" name="Line 463"/>
              <p:cNvSpPr>
                <a:spLocks noChangeAspect="1" noChangeShapeType="1"/>
              </p:cNvSpPr>
              <p:nvPr/>
            </p:nvSpPr>
            <p:spPr bwMode="auto">
              <a:xfrm>
                <a:off x="4569" y="2181"/>
                <a:ext cx="2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2" name="Line 4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665"/>
                <a:ext cx="7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3" name="Line 465"/>
              <p:cNvSpPr>
                <a:spLocks noChangeAspect="1" noChangeShapeType="1"/>
              </p:cNvSpPr>
              <p:nvPr/>
            </p:nvSpPr>
            <p:spPr bwMode="auto">
              <a:xfrm>
                <a:off x="3712" y="2624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4" name="Line 466"/>
              <p:cNvSpPr>
                <a:spLocks noChangeAspect="1" noChangeShapeType="1"/>
              </p:cNvSpPr>
              <p:nvPr/>
            </p:nvSpPr>
            <p:spPr bwMode="auto">
              <a:xfrm>
                <a:off x="4408" y="1824"/>
                <a:ext cx="4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5" name="Line 4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52" y="1846"/>
                <a:ext cx="18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6" name="Line 468"/>
              <p:cNvSpPr>
                <a:spLocks noChangeAspect="1" noChangeShapeType="1"/>
              </p:cNvSpPr>
              <p:nvPr/>
            </p:nvSpPr>
            <p:spPr bwMode="auto">
              <a:xfrm flipH="1">
                <a:off x="3448" y="2292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7" name="Line 4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8" y="2341"/>
                <a:ext cx="3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8" name="Line 4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562"/>
                <a:ext cx="6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9" name="Line 471"/>
              <p:cNvSpPr>
                <a:spLocks noChangeAspect="1" noChangeShapeType="1"/>
              </p:cNvSpPr>
              <p:nvPr/>
            </p:nvSpPr>
            <p:spPr bwMode="auto">
              <a:xfrm>
                <a:off x="3582" y="251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0" name="Line 472"/>
              <p:cNvSpPr>
                <a:spLocks noChangeAspect="1" noChangeShapeType="1"/>
              </p:cNvSpPr>
              <p:nvPr/>
            </p:nvSpPr>
            <p:spPr bwMode="auto">
              <a:xfrm flipH="1">
                <a:off x="3649" y="1760"/>
                <a:ext cx="43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1" name="Line 473"/>
              <p:cNvSpPr>
                <a:spLocks noChangeAspect="1" noChangeShapeType="1"/>
              </p:cNvSpPr>
              <p:nvPr/>
            </p:nvSpPr>
            <p:spPr bwMode="auto">
              <a:xfrm flipV="1">
                <a:off x="3621" y="1770"/>
                <a:ext cx="28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2" name="Line 474"/>
              <p:cNvSpPr>
                <a:spLocks noChangeAspect="1" noChangeShapeType="1"/>
              </p:cNvSpPr>
              <p:nvPr/>
            </p:nvSpPr>
            <p:spPr bwMode="auto">
              <a:xfrm>
                <a:off x="4556" y="2089"/>
                <a:ext cx="2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3" name="Line 475"/>
              <p:cNvSpPr>
                <a:spLocks noChangeAspect="1" noChangeShapeType="1"/>
              </p:cNvSpPr>
              <p:nvPr/>
            </p:nvSpPr>
            <p:spPr bwMode="auto">
              <a:xfrm flipV="1">
                <a:off x="4569" y="2132"/>
                <a:ext cx="1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4" name="Line 476"/>
              <p:cNvSpPr>
                <a:spLocks noChangeAspect="1" noChangeShapeType="1"/>
              </p:cNvSpPr>
              <p:nvPr/>
            </p:nvSpPr>
            <p:spPr bwMode="auto">
              <a:xfrm flipV="1">
                <a:off x="4211" y="1704"/>
                <a:ext cx="3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5" name="Line 4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47" y="1704"/>
                <a:ext cx="3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6" name="Line 4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2" y="2244"/>
                <a:ext cx="29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7" name="Line 479"/>
              <p:cNvSpPr>
                <a:spLocks noChangeAspect="1" noChangeShapeType="1"/>
              </p:cNvSpPr>
              <p:nvPr/>
            </p:nvSpPr>
            <p:spPr bwMode="auto">
              <a:xfrm flipH="1">
                <a:off x="3432" y="2197"/>
                <a:ext cx="2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8" name="Line 480"/>
              <p:cNvSpPr>
                <a:spLocks noChangeAspect="1" noChangeShapeType="1"/>
              </p:cNvSpPr>
              <p:nvPr/>
            </p:nvSpPr>
            <p:spPr bwMode="auto">
              <a:xfrm flipH="1">
                <a:off x="4252" y="2639"/>
                <a:ext cx="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9" name="Line 481"/>
              <p:cNvSpPr>
                <a:spLocks noChangeAspect="1" noChangeShapeType="1"/>
              </p:cNvSpPr>
              <p:nvPr/>
            </p:nvSpPr>
            <p:spPr bwMode="auto">
              <a:xfrm flipV="1">
                <a:off x="4177" y="2680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0" name="Line 482"/>
              <p:cNvSpPr>
                <a:spLocks noChangeAspect="1" noChangeShapeType="1"/>
              </p:cNvSpPr>
              <p:nvPr/>
            </p:nvSpPr>
            <p:spPr bwMode="auto">
              <a:xfrm flipH="1">
                <a:off x="3556" y="1836"/>
                <a:ext cx="4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1" name="Line 483"/>
              <p:cNvSpPr>
                <a:spLocks noChangeAspect="1" noChangeShapeType="1"/>
              </p:cNvSpPr>
              <p:nvPr/>
            </p:nvSpPr>
            <p:spPr bwMode="auto">
              <a:xfrm flipV="1">
                <a:off x="3540" y="1859"/>
                <a:ext cx="16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2" name="Line 484"/>
              <p:cNvSpPr>
                <a:spLocks noChangeAspect="1" noChangeShapeType="1"/>
              </p:cNvSpPr>
              <p:nvPr/>
            </p:nvSpPr>
            <p:spPr bwMode="auto">
              <a:xfrm>
                <a:off x="4526" y="2002"/>
                <a:ext cx="3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3" name="Line 485"/>
              <p:cNvSpPr>
                <a:spLocks noChangeAspect="1" noChangeShapeType="1"/>
              </p:cNvSpPr>
              <p:nvPr/>
            </p:nvSpPr>
            <p:spPr bwMode="auto">
              <a:xfrm flipV="1">
                <a:off x="4556" y="2041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4" name="Line 486"/>
              <p:cNvSpPr>
                <a:spLocks noChangeAspect="1" noChangeShapeType="1"/>
              </p:cNvSpPr>
              <p:nvPr/>
            </p:nvSpPr>
            <p:spPr bwMode="auto">
              <a:xfrm>
                <a:off x="4499" y="2416"/>
                <a:ext cx="6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5" name="Line 487"/>
              <p:cNvSpPr>
                <a:spLocks noChangeAspect="1" noChangeShapeType="1"/>
              </p:cNvSpPr>
              <p:nvPr/>
            </p:nvSpPr>
            <p:spPr bwMode="auto">
              <a:xfrm flipV="1">
                <a:off x="4452" y="2464"/>
                <a:ext cx="5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6" name="Line 488"/>
              <p:cNvSpPr>
                <a:spLocks noChangeAspect="1" noChangeShapeType="1"/>
              </p:cNvSpPr>
              <p:nvPr/>
            </p:nvSpPr>
            <p:spPr bwMode="auto">
              <a:xfrm flipV="1">
                <a:off x="3721" y="1711"/>
                <a:ext cx="3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7" name="Line 4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5" y="1711"/>
                <a:ext cx="3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8" name="Line 4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687"/>
                <a:ext cx="76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9" name="Line 491"/>
              <p:cNvSpPr>
                <a:spLocks noChangeAspect="1" noChangeShapeType="1"/>
              </p:cNvSpPr>
              <p:nvPr/>
            </p:nvSpPr>
            <p:spPr bwMode="auto">
              <a:xfrm>
                <a:off x="3785" y="2646"/>
                <a:ext cx="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0" name="Line 4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5" y="2149"/>
                <a:ext cx="1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1" name="Line 493"/>
              <p:cNvSpPr>
                <a:spLocks noChangeAspect="1" noChangeShapeType="1"/>
              </p:cNvSpPr>
              <p:nvPr/>
            </p:nvSpPr>
            <p:spPr bwMode="auto">
              <a:xfrm flipH="1">
                <a:off x="3435" y="2104"/>
                <a:ext cx="2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2" name="Line 494"/>
              <p:cNvSpPr>
                <a:spLocks noChangeAspect="1" noChangeShapeType="1"/>
              </p:cNvSpPr>
              <p:nvPr/>
            </p:nvSpPr>
            <p:spPr bwMode="auto">
              <a:xfrm>
                <a:off x="4481" y="1925"/>
                <a:ext cx="4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3" name="Line 4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22" y="1958"/>
                <a:ext cx="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4" name="Line 496"/>
              <p:cNvSpPr>
                <a:spLocks noChangeAspect="1" noChangeShapeType="1"/>
              </p:cNvSpPr>
              <p:nvPr/>
            </p:nvSpPr>
            <p:spPr bwMode="auto">
              <a:xfrm>
                <a:off x="4340" y="1778"/>
                <a:ext cx="45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5" name="Line 4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5" y="1791"/>
                <a:ext cx="23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6" name="Line 4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1" y="1659"/>
                <a:ext cx="4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7" name="Line 499"/>
              <p:cNvSpPr>
                <a:spLocks noChangeAspect="1" noChangeShapeType="1"/>
              </p:cNvSpPr>
              <p:nvPr/>
            </p:nvSpPr>
            <p:spPr bwMode="auto">
              <a:xfrm flipV="1">
                <a:off x="3980" y="1659"/>
                <a:ext cx="4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8" name="Line 500"/>
              <p:cNvSpPr>
                <a:spLocks noChangeAspect="1" noChangeShapeType="1"/>
              </p:cNvSpPr>
              <p:nvPr/>
            </p:nvSpPr>
            <p:spPr bwMode="auto">
              <a:xfrm flipV="1">
                <a:off x="4018" y="1659"/>
                <a:ext cx="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9" name="Line 501"/>
              <p:cNvSpPr>
                <a:spLocks noChangeAspect="1" noChangeShapeType="1"/>
              </p:cNvSpPr>
              <p:nvPr/>
            </p:nvSpPr>
            <p:spPr bwMode="auto">
              <a:xfrm flipV="1">
                <a:off x="3939" y="1660"/>
                <a:ext cx="4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0" name="Line 5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0" y="1660"/>
                <a:ext cx="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1" name="Line 50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585"/>
                <a:ext cx="6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2" name="Line 504"/>
              <p:cNvSpPr>
                <a:spLocks noChangeAspect="1" noChangeShapeType="1"/>
              </p:cNvSpPr>
              <p:nvPr/>
            </p:nvSpPr>
            <p:spPr bwMode="auto">
              <a:xfrm>
                <a:off x="4392" y="2540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3" name="Line 5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662"/>
                <a:ext cx="4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4" name="Line 506"/>
              <p:cNvSpPr>
                <a:spLocks noChangeAspect="1" noChangeShapeType="1"/>
              </p:cNvSpPr>
              <p:nvPr/>
            </p:nvSpPr>
            <p:spPr bwMode="auto">
              <a:xfrm flipV="1">
                <a:off x="4052" y="1662"/>
                <a:ext cx="1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5" name="Line 5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5" y="2057"/>
                <a:ext cx="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6" name="Line 508"/>
              <p:cNvSpPr>
                <a:spLocks noChangeAspect="1" noChangeShapeType="1"/>
              </p:cNvSpPr>
              <p:nvPr/>
            </p:nvSpPr>
            <p:spPr bwMode="auto">
              <a:xfrm flipH="1">
                <a:off x="3455" y="2017"/>
                <a:ext cx="34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7" name="Line 5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27" y="2478"/>
                <a:ext cx="55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8" name="Line 510"/>
              <p:cNvSpPr>
                <a:spLocks noChangeAspect="1" noChangeShapeType="1"/>
              </p:cNvSpPr>
              <p:nvPr/>
            </p:nvSpPr>
            <p:spPr bwMode="auto">
              <a:xfrm flipH="1">
                <a:off x="3527" y="2429"/>
                <a:ext cx="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9" name="Line 511"/>
              <p:cNvSpPr>
                <a:spLocks noChangeAspect="1" noChangeShapeType="1"/>
              </p:cNvSpPr>
              <p:nvPr/>
            </p:nvSpPr>
            <p:spPr bwMode="auto">
              <a:xfrm flipH="1">
                <a:off x="4177" y="2657"/>
                <a:ext cx="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0" name="Line 512"/>
              <p:cNvSpPr>
                <a:spLocks noChangeAspect="1" noChangeShapeType="1"/>
              </p:cNvSpPr>
              <p:nvPr/>
            </p:nvSpPr>
            <p:spPr bwMode="auto">
              <a:xfrm flipV="1">
                <a:off x="4099" y="2698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1" name="Line 5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9" y="1664"/>
                <a:ext cx="13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2" name="Line 514"/>
              <p:cNvSpPr>
                <a:spLocks noChangeAspect="1" noChangeShapeType="1"/>
              </p:cNvSpPr>
              <p:nvPr/>
            </p:nvSpPr>
            <p:spPr bwMode="auto">
              <a:xfrm flipV="1">
                <a:off x="3899" y="1664"/>
                <a:ext cx="4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3" name="Line 515"/>
              <p:cNvSpPr>
                <a:spLocks noChangeAspect="1" noChangeShapeType="1"/>
              </p:cNvSpPr>
              <p:nvPr/>
            </p:nvSpPr>
            <p:spPr bwMode="auto">
              <a:xfrm flipV="1">
                <a:off x="4242" y="1726"/>
                <a:ext cx="40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4" name="Line 5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82" y="1726"/>
                <a:ext cx="3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5" name="Line 517"/>
              <p:cNvSpPr>
                <a:spLocks noChangeAspect="1" noChangeShapeType="1"/>
              </p:cNvSpPr>
              <p:nvPr/>
            </p:nvSpPr>
            <p:spPr bwMode="auto">
              <a:xfrm>
                <a:off x="4530" y="2323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6" name="Line 518"/>
              <p:cNvSpPr>
                <a:spLocks noChangeAspect="1" noChangeShapeType="1"/>
              </p:cNvSpPr>
              <p:nvPr/>
            </p:nvSpPr>
            <p:spPr bwMode="auto">
              <a:xfrm flipV="1">
                <a:off x="4499" y="2372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7" name="Line 519"/>
              <p:cNvSpPr>
                <a:spLocks noChangeAspect="1" noChangeShapeType="1"/>
              </p:cNvSpPr>
              <p:nvPr/>
            </p:nvSpPr>
            <p:spPr bwMode="auto">
              <a:xfrm>
                <a:off x="4530" y="2323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8" name="Line 5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4" y="2702"/>
                <a:ext cx="78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9" name="Line 521"/>
              <p:cNvSpPr>
                <a:spLocks noChangeAspect="1" noChangeShapeType="1"/>
              </p:cNvSpPr>
              <p:nvPr/>
            </p:nvSpPr>
            <p:spPr bwMode="auto">
              <a:xfrm>
                <a:off x="3862" y="2662"/>
                <a:ext cx="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0" name="Line 5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2" y="1669"/>
                <a:ext cx="3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1" name="Line 523"/>
              <p:cNvSpPr>
                <a:spLocks noChangeAspect="1" noChangeShapeType="1"/>
              </p:cNvSpPr>
              <p:nvPr/>
            </p:nvSpPr>
            <p:spPr bwMode="auto">
              <a:xfrm flipV="1">
                <a:off x="4085" y="1669"/>
                <a:ext cx="1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2" name="Line 524"/>
              <p:cNvSpPr>
                <a:spLocks noChangeAspect="1" noChangeShapeType="1"/>
              </p:cNvSpPr>
              <p:nvPr/>
            </p:nvSpPr>
            <p:spPr bwMode="auto">
              <a:xfrm flipH="1">
                <a:off x="3621" y="1788"/>
                <a:ext cx="47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3" name="Line 525"/>
              <p:cNvSpPr>
                <a:spLocks noChangeAspect="1" noChangeShapeType="1"/>
              </p:cNvSpPr>
              <p:nvPr/>
            </p:nvSpPr>
            <p:spPr bwMode="auto">
              <a:xfrm flipV="1">
                <a:off x="3600" y="1802"/>
                <a:ext cx="2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4" name="Line 526"/>
              <p:cNvSpPr>
                <a:spLocks noChangeAspect="1" noChangeShapeType="1"/>
              </p:cNvSpPr>
              <p:nvPr/>
            </p:nvSpPr>
            <p:spPr bwMode="auto">
              <a:xfrm>
                <a:off x="3644" y="2550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5" name="Line 5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596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6" name="Line 528"/>
              <p:cNvSpPr>
                <a:spLocks noChangeAspect="1" noChangeShapeType="1"/>
              </p:cNvSpPr>
              <p:nvPr/>
            </p:nvSpPr>
            <p:spPr bwMode="auto">
              <a:xfrm flipV="1">
                <a:off x="3861" y="1671"/>
                <a:ext cx="3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7" name="Line 5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9" y="1671"/>
                <a:ext cx="2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8" name="Line 530"/>
              <p:cNvSpPr>
                <a:spLocks noChangeAspect="1" noChangeShapeType="1"/>
              </p:cNvSpPr>
              <p:nvPr/>
            </p:nvSpPr>
            <p:spPr bwMode="auto">
              <a:xfrm>
                <a:off x="4425" y="1859"/>
                <a:ext cx="4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9" name="Line 5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70" y="1885"/>
                <a:ext cx="1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0" name="Line 532"/>
              <p:cNvSpPr>
                <a:spLocks noChangeAspect="1" noChangeShapeType="1"/>
              </p:cNvSpPr>
              <p:nvPr/>
            </p:nvSpPr>
            <p:spPr bwMode="auto">
              <a:xfrm flipH="1">
                <a:off x="3721" y="1733"/>
                <a:ext cx="4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1" name="Line 533"/>
              <p:cNvSpPr>
                <a:spLocks noChangeAspect="1" noChangeShapeType="1"/>
              </p:cNvSpPr>
              <p:nvPr/>
            </p:nvSpPr>
            <p:spPr bwMode="auto">
              <a:xfrm flipV="1">
                <a:off x="3692" y="1734"/>
                <a:ext cx="2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2" name="Line 534"/>
              <p:cNvSpPr>
                <a:spLocks noChangeAspect="1" noChangeShapeType="1"/>
              </p:cNvSpPr>
              <p:nvPr/>
            </p:nvSpPr>
            <p:spPr bwMode="auto">
              <a:xfrm flipH="1">
                <a:off x="3490" y="1938"/>
                <a:ext cx="4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3" name="Line 535"/>
              <p:cNvSpPr>
                <a:spLocks noChangeAspect="1" noChangeShapeType="1"/>
              </p:cNvSpPr>
              <p:nvPr/>
            </p:nvSpPr>
            <p:spPr bwMode="auto">
              <a:xfrm flipV="1">
                <a:off x="3489" y="1973"/>
                <a:ext cx="1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4" name="Line 536"/>
              <p:cNvSpPr>
                <a:spLocks noChangeAspect="1" noChangeShapeType="1"/>
              </p:cNvSpPr>
              <p:nvPr/>
            </p:nvSpPr>
            <p:spPr bwMode="auto">
              <a:xfrm flipH="1">
                <a:off x="4099" y="2669"/>
                <a:ext cx="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5" name="Line 537"/>
              <p:cNvSpPr>
                <a:spLocks noChangeAspect="1" noChangeShapeType="1"/>
              </p:cNvSpPr>
              <p:nvPr/>
            </p:nvSpPr>
            <p:spPr bwMode="auto">
              <a:xfrm flipV="1">
                <a:off x="4021" y="2709"/>
                <a:ext cx="7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6" name="Line 538"/>
              <p:cNvSpPr>
                <a:spLocks noChangeAspect="1" noChangeShapeType="1"/>
              </p:cNvSpPr>
              <p:nvPr/>
            </p:nvSpPr>
            <p:spPr bwMode="auto">
              <a:xfrm>
                <a:off x="3941" y="2671"/>
                <a:ext cx="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7" name="Line 5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2" y="2711"/>
                <a:ext cx="7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8" name="Line 540"/>
              <p:cNvSpPr>
                <a:spLocks noChangeAspect="1" noChangeShapeType="1"/>
              </p:cNvSpPr>
              <p:nvPr/>
            </p:nvSpPr>
            <p:spPr bwMode="auto">
              <a:xfrm>
                <a:off x="4545" y="2228"/>
                <a:ext cx="20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9" name="Line 541"/>
              <p:cNvSpPr>
                <a:spLocks noChangeAspect="1" noChangeShapeType="1"/>
              </p:cNvSpPr>
              <p:nvPr/>
            </p:nvSpPr>
            <p:spPr bwMode="auto">
              <a:xfrm flipV="1">
                <a:off x="4530" y="2277"/>
                <a:ext cx="3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0" name="Line 5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1678"/>
                <a:ext cx="3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1" name="Line 543"/>
              <p:cNvSpPr>
                <a:spLocks noChangeAspect="1" noChangeShapeType="1"/>
              </p:cNvSpPr>
              <p:nvPr/>
            </p:nvSpPr>
            <p:spPr bwMode="auto">
              <a:xfrm flipV="1">
                <a:off x="4116" y="1678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2" name="Line 544"/>
              <p:cNvSpPr>
                <a:spLocks noChangeAspect="1" noChangeShapeType="1"/>
              </p:cNvSpPr>
              <p:nvPr/>
            </p:nvSpPr>
            <p:spPr bwMode="auto">
              <a:xfrm flipH="1">
                <a:off x="4021" y="2673"/>
                <a:ext cx="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3" name="Line 545"/>
              <p:cNvSpPr>
                <a:spLocks noChangeAspect="1" noChangeShapeType="1"/>
              </p:cNvSpPr>
              <p:nvPr/>
            </p:nvSpPr>
            <p:spPr bwMode="auto">
              <a:xfrm flipH="1">
                <a:off x="3486" y="2337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4" name="Line 5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6" y="2387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5" name="Line 547"/>
              <p:cNvSpPr>
                <a:spLocks noChangeAspect="1" noChangeShapeType="1"/>
              </p:cNvSpPr>
              <p:nvPr/>
            </p:nvSpPr>
            <p:spPr bwMode="auto">
              <a:xfrm flipV="1">
                <a:off x="3825" y="1682"/>
                <a:ext cx="3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6" name="Line 5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1" y="1682"/>
                <a:ext cx="2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7" name="Line 549"/>
              <p:cNvSpPr>
                <a:spLocks noChangeAspect="1" noChangeShapeType="1"/>
              </p:cNvSpPr>
              <p:nvPr/>
            </p:nvSpPr>
            <p:spPr bwMode="auto">
              <a:xfrm flipH="1">
                <a:off x="3540" y="1871"/>
                <a:ext cx="4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8" name="Line 550"/>
              <p:cNvSpPr>
                <a:spLocks noChangeAspect="1" noChangeShapeType="1"/>
              </p:cNvSpPr>
              <p:nvPr/>
            </p:nvSpPr>
            <p:spPr bwMode="auto">
              <a:xfrm flipV="1">
                <a:off x="3531" y="1898"/>
                <a:ext cx="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9" name="Line 551"/>
              <p:cNvSpPr>
                <a:spLocks noChangeAspect="1" noChangeShapeType="1"/>
              </p:cNvSpPr>
              <p:nvPr/>
            </p:nvSpPr>
            <p:spPr bwMode="auto">
              <a:xfrm flipV="1">
                <a:off x="4545" y="2181"/>
                <a:ext cx="2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0" name="Line 552"/>
              <p:cNvSpPr>
                <a:spLocks noChangeAspect="1" noChangeShapeType="1"/>
              </p:cNvSpPr>
              <p:nvPr/>
            </p:nvSpPr>
            <p:spPr bwMode="auto">
              <a:xfrm>
                <a:off x="4541" y="2135"/>
                <a:ext cx="2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1" name="Line 553"/>
              <p:cNvSpPr>
                <a:spLocks noChangeAspect="1" noChangeShapeType="1"/>
              </p:cNvSpPr>
              <p:nvPr/>
            </p:nvSpPr>
            <p:spPr bwMode="auto">
              <a:xfrm>
                <a:off x="4268" y="1747"/>
                <a:ext cx="4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2" name="Line 5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14" y="1751"/>
                <a:ext cx="2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3" name="Line 555"/>
              <p:cNvSpPr>
                <a:spLocks noChangeAspect="1" noChangeShapeType="1"/>
              </p:cNvSpPr>
              <p:nvPr/>
            </p:nvSpPr>
            <p:spPr bwMode="auto">
              <a:xfrm>
                <a:off x="4447" y="2456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4" name="Line 556"/>
              <p:cNvSpPr>
                <a:spLocks noChangeAspect="1" noChangeShapeType="1"/>
              </p:cNvSpPr>
              <p:nvPr/>
            </p:nvSpPr>
            <p:spPr bwMode="auto">
              <a:xfrm flipV="1">
                <a:off x="4392" y="2504"/>
                <a:ext cx="6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5" name="Line 557"/>
              <p:cNvSpPr>
                <a:spLocks noChangeAspect="1" noChangeShapeType="1"/>
              </p:cNvSpPr>
              <p:nvPr/>
            </p:nvSpPr>
            <p:spPr bwMode="auto">
              <a:xfrm flipV="1">
                <a:off x="4254" y="2615"/>
                <a:ext cx="7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6" name="Line 558"/>
              <p:cNvSpPr>
                <a:spLocks noChangeAspect="1" noChangeShapeType="1"/>
              </p:cNvSpPr>
              <p:nvPr/>
            </p:nvSpPr>
            <p:spPr bwMode="auto">
              <a:xfrm>
                <a:off x="4326" y="2570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7" name="Line 5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77" y="1691"/>
                <a:ext cx="3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8" name="Line 560"/>
              <p:cNvSpPr>
                <a:spLocks noChangeAspect="1" noChangeShapeType="1"/>
              </p:cNvSpPr>
              <p:nvPr/>
            </p:nvSpPr>
            <p:spPr bwMode="auto">
              <a:xfrm flipV="1">
                <a:off x="4146" y="1691"/>
                <a:ext cx="31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9" name="Line 5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08" y="1824"/>
                <a:ext cx="1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0" name="Line 562"/>
              <p:cNvSpPr>
                <a:spLocks noChangeAspect="1" noChangeShapeType="1"/>
              </p:cNvSpPr>
              <p:nvPr/>
            </p:nvSpPr>
            <p:spPr bwMode="auto">
              <a:xfrm>
                <a:off x="4360" y="1808"/>
                <a:ext cx="48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1" name="Line 563"/>
              <p:cNvSpPr>
                <a:spLocks noChangeAspect="1" noChangeShapeType="1"/>
              </p:cNvSpPr>
              <p:nvPr/>
            </p:nvSpPr>
            <p:spPr bwMode="auto">
              <a:xfrm flipH="1">
                <a:off x="3461" y="2243"/>
                <a:ext cx="1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2" name="Line 5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1" y="2292"/>
                <a:ext cx="3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3" name="Line 565"/>
              <p:cNvSpPr>
                <a:spLocks noChangeAspect="1" noChangeShapeType="1"/>
              </p:cNvSpPr>
              <p:nvPr/>
            </p:nvSpPr>
            <p:spPr bwMode="auto">
              <a:xfrm flipV="1">
                <a:off x="4541" y="2089"/>
                <a:ext cx="1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4" name="Line 566"/>
              <p:cNvSpPr>
                <a:spLocks noChangeAspect="1" noChangeShapeType="1"/>
              </p:cNvSpPr>
              <p:nvPr/>
            </p:nvSpPr>
            <p:spPr bwMode="auto">
              <a:xfrm>
                <a:off x="4521" y="2046"/>
                <a:ext cx="35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5" name="Line 5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5" y="1696"/>
                <a:ext cx="3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6" name="Line 568"/>
              <p:cNvSpPr>
                <a:spLocks noChangeAspect="1" noChangeShapeType="1"/>
              </p:cNvSpPr>
              <p:nvPr/>
            </p:nvSpPr>
            <p:spPr bwMode="auto">
              <a:xfrm flipV="1">
                <a:off x="3793" y="1696"/>
                <a:ext cx="3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7" name="Line 569"/>
              <p:cNvSpPr>
                <a:spLocks noChangeAspect="1" noChangeShapeType="1"/>
              </p:cNvSpPr>
              <p:nvPr/>
            </p:nvSpPr>
            <p:spPr bwMode="auto">
              <a:xfrm flipV="1">
                <a:off x="3668" y="1760"/>
                <a:ext cx="24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8" name="Line 570"/>
              <p:cNvSpPr>
                <a:spLocks noChangeAspect="1" noChangeShapeType="1"/>
              </p:cNvSpPr>
              <p:nvPr/>
            </p:nvSpPr>
            <p:spPr bwMode="auto">
              <a:xfrm flipH="1">
                <a:off x="3692" y="1755"/>
                <a:ext cx="47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9" name="Line 5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2" y="2624"/>
                <a:ext cx="73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0" name="Line 572"/>
              <p:cNvSpPr>
                <a:spLocks noChangeAspect="1" noChangeShapeType="1"/>
              </p:cNvSpPr>
              <p:nvPr/>
            </p:nvSpPr>
            <p:spPr bwMode="auto">
              <a:xfrm>
                <a:off x="3712" y="2578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1" name="Line 57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516"/>
                <a:ext cx="6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2" name="Line 574"/>
              <p:cNvSpPr>
                <a:spLocks noChangeAspect="1" noChangeShapeType="1"/>
              </p:cNvSpPr>
              <p:nvPr/>
            </p:nvSpPr>
            <p:spPr bwMode="auto">
              <a:xfrm flipH="1">
                <a:off x="3582" y="2468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3" name="Line 575"/>
              <p:cNvSpPr>
                <a:spLocks noChangeAspect="1" noChangeShapeType="1"/>
              </p:cNvSpPr>
              <p:nvPr/>
            </p:nvSpPr>
            <p:spPr bwMode="auto">
              <a:xfrm>
                <a:off x="4485" y="1966"/>
                <a:ext cx="4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4" name="Line 576"/>
              <p:cNvSpPr>
                <a:spLocks noChangeAspect="1" noChangeShapeType="1"/>
              </p:cNvSpPr>
              <p:nvPr/>
            </p:nvSpPr>
            <p:spPr bwMode="auto">
              <a:xfrm flipV="1">
                <a:off x="4521" y="2002"/>
                <a:ext cx="5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5" name="Line 5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3" y="2197"/>
                <a:ext cx="2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6" name="Line 578"/>
              <p:cNvSpPr>
                <a:spLocks noChangeAspect="1" noChangeShapeType="1"/>
              </p:cNvSpPr>
              <p:nvPr/>
            </p:nvSpPr>
            <p:spPr bwMode="auto">
              <a:xfrm flipH="1">
                <a:off x="3453" y="2150"/>
                <a:ext cx="2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7" name="Line 579"/>
              <p:cNvSpPr>
                <a:spLocks noChangeAspect="1" noChangeShapeType="1"/>
              </p:cNvSpPr>
              <p:nvPr/>
            </p:nvSpPr>
            <p:spPr bwMode="auto">
              <a:xfrm flipH="1">
                <a:off x="3600" y="1818"/>
                <a:ext cx="4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8" name="Line 580"/>
              <p:cNvSpPr>
                <a:spLocks noChangeAspect="1" noChangeShapeType="1"/>
              </p:cNvSpPr>
              <p:nvPr/>
            </p:nvSpPr>
            <p:spPr bwMode="auto">
              <a:xfrm flipV="1">
                <a:off x="3585" y="1836"/>
                <a:ext cx="15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9" name="Line 581"/>
              <p:cNvSpPr>
                <a:spLocks noChangeAspect="1" noChangeShapeType="1"/>
              </p:cNvSpPr>
              <p:nvPr/>
            </p:nvSpPr>
            <p:spPr bwMode="auto">
              <a:xfrm flipV="1">
                <a:off x="4173" y="1707"/>
                <a:ext cx="3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0" name="Line 5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11" y="1707"/>
                <a:ext cx="31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1" name="Line 5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3" y="2104"/>
                <a:ext cx="1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2" name="Line 584"/>
              <p:cNvSpPr>
                <a:spLocks noChangeAspect="1" noChangeShapeType="1"/>
              </p:cNvSpPr>
              <p:nvPr/>
            </p:nvSpPr>
            <p:spPr bwMode="auto">
              <a:xfrm flipH="1">
                <a:off x="3463" y="2061"/>
                <a:ext cx="3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3" name="Line 585"/>
              <p:cNvSpPr>
                <a:spLocks noChangeAspect="1" noChangeShapeType="1"/>
              </p:cNvSpPr>
              <p:nvPr/>
            </p:nvSpPr>
            <p:spPr bwMode="auto">
              <a:xfrm>
                <a:off x="4487" y="2366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4" name="Line 586"/>
              <p:cNvSpPr>
                <a:spLocks noChangeAspect="1" noChangeShapeType="1"/>
              </p:cNvSpPr>
              <p:nvPr/>
            </p:nvSpPr>
            <p:spPr bwMode="auto">
              <a:xfrm flipV="1">
                <a:off x="4447" y="2416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5" name="Line 587"/>
              <p:cNvSpPr>
                <a:spLocks noChangeAspect="1" noChangeShapeType="1"/>
              </p:cNvSpPr>
              <p:nvPr/>
            </p:nvSpPr>
            <p:spPr bwMode="auto">
              <a:xfrm>
                <a:off x="4435" y="1896"/>
                <a:ext cx="4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6" name="Line 5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81" y="1925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7" name="Line 589"/>
              <p:cNvSpPr>
                <a:spLocks noChangeAspect="1" noChangeShapeType="1"/>
              </p:cNvSpPr>
              <p:nvPr/>
            </p:nvSpPr>
            <p:spPr bwMode="auto">
              <a:xfrm flipV="1">
                <a:off x="3764" y="1713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8" name="Line 5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1713"/>
                <a:ext cx="4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9" name="Line 591"/>
              <p:cNvSpPr>
                <a:spLocks noChangeAspect="1" noChangeShapeType="1"/>
              </p:cNvSpPr>
              <p:nvPr/>
            </p:nvSpPr>
            <p:spPr bwMode="auto">
              <a:xfrm>
                <a:off x="4254" y="2594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0" name="Line 592"/>
              <p:cNvSpPr>
                <a:spLocks noChangeAspect="1" noChangeShapeType="1"/>
              </p:cNvSpPr>
              <p:nvPr/>
            </p:nvSpPr>
            <p:spPr bwMode="auto">
              <a:xfrm flipV="1">
                <a:off x="4179" y="2639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1" name="Line 593"/>
              <p:cNvSpPr>
                <a:spLocks noChangeAspect="1" noChangeShapeType="1"/>
              </p:cNvSpPr>
              <p:nvPr/>
            </p:nvSpPr>
            <p:spPr bwMode="auto">
              <a:xfrm>
                <a:off x="4290" y="1771"/>
                <a:ext cx="5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2" name="Line 594"/>
              <p:cNvSpPr>
                <a:spLocks noChangeAspect="1" noChangeShapeType="1"/>
              </p:cNvSpPr>
              <p:nvPr/>
            </p:nvSpPr>
            <p:spPr bwMode="auto">
              <a:xfrm flipH="1">
                <a:off x="3489" y="1979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3" name="Line 5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9" y="2017"/>
                <a:ext cx="8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4" name="Line 5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40" y="1778"/>
                <a:ext cx="2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5" name="Line 5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5" y="2646"/>
                <a:ext cx="7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6" name="Line 598"/>
              <p:cNvSpPr>
                <a:spLocks noChangeAspect="1" noChangeShapeType="1"/>
              </p:cNvSpPr>
              <p:nvPr/>
            </p:nvSpPr>
            <p:spPr bwMode="auto">
              <a:xfrm>
                <a:off x="3785" y="2601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7" name="Line 599"/>
              <p:cNvSpPr>
                <a:spLocks noChangeAspect="1" noChangeShapeType="1"/>
              </p:cNvSpPr>
              <p:nvPr/>
            </p:nvSpPr>
            <p:spPr bwMode="auto">
              <a:xfrm flipH="1">
                <a:off x="3532" y="2379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8" name="Line 6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2" y="2429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9" name="Line 601"/>
              <p:cNvSpPr>
                <a:spLocks noChangeAspect="1" noChangeShapeType="1"/>
              </p:cNvSpPr>
              <p:nvPr/>
            </p:nvSpPr>
            <p:spPr bwMode="auto">
              <a:xfrm>
                <a:off x="4512" y="2273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0" name="Line 602"/>
              <p:cNvSpPr>
                <a:spLocks noChangeAspect="1" noChangeShapeType="1"/>
              </p:cNvSpPr>
              <p:nvPr/>
            </p:nvSpPr>
            <p:spPr bwMode="auto">
              <a:xfrm flipV="1">
                <a:off x="4487" y="2323"/>
                <a:ext cx="43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1" name="Line 603"/>
              <p:cNvSpPr>
                <a:spLocks noChangeAspect="1" noChangeShapeType="1"/>
              </p:cNvSpPr>
              <p:nvPr/>
            </p:nvSpPr>
            <p:spPr bwMode="auto">
              <a:xfrm>
                <a:off x="4512" y="2273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2" name="Line 604"/>
              <p:cNvSpPr>
                <a:spLocks noChangeAspect="1" noChangeShapeType="1"/>
              </p:cNvSpPr>
              <p:nvPr/>
            </p:nvSpPr>
            <p:spPr bwMode="auto">
              <a:xfrm flipV="1">
                <a:off x="4326" y="2540"/>
                <a:ext cx="6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3" name="Line 605"/>
              <p:cNvSpPr>
                <a:spLocks noChangeAspect="1" noChangeShapeType="1"/>
              </p:cNvSpPr>
              <p:nvPr/>
            </p:nvSpPr>
            <p:spPr bwMode="auto">
              <a:xfrm>
                <a:off x="4388" y="2491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4" name="Line 606"/>
              <p:cNvSpPr>
                <a:spLocks noChangeAspect="1" noChangeShapeType="1"/>
              </p:cNvSpPr>
              <p:nvPr/>
            </p:nvSpPr>
            <p:spPr bwMode="auto">
              <a:xfrm flipV="1">
                <a:off x="3531" y="1938"/>
                <a:ext cx="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5" name="Line 607"/>
              <p:cNvSpPr>
                <a:spLocks noChangeAspect="1" noChangeShapeType="1"/>
              </p:cNvSpPr>
              <p:nvPr/>
            </p:nvSpPr>
            <p:spPr bwMode="auto">
              <a:xfrm flipH="1">
                <a:off x="3531" y="1908"/>
                <a:ext cx="47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6" name="Line 608"/>
              <p:cNvSpPr>
                <a:spLocks noChangeAspect="1" noChangeShapeType="1"/>
              </p:cNvSpPr>
              <p:nvPr/>
            </p:nvSpPr>
            <p:spPr bwMode="auto">
              <a:xfrm flipV="1">
                <a:off x="3649" y="1788"/>
                <a:ext cx="19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7" name="Line 609"/>
              <p:cNvSpPr>
                <a:spLocks noChangeAspect="1" noChangeShapeType="1"/>
              </p:cNvSpPr>
              <p:nvPr/>
            </p:nvSpPr>
            <p:spPr bwMode="auto">
              <a:xfrm flipH="1">
                <a:off x="3668" y="1779"/>
                <a:ext cx="5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8" name="Line 6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42" y="1726"/>
                <a:ext cx="2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9" name="Line 611"/>
              <p:cNvSpPr>
                <a:spLocks noChangeAspect="1" noChangeShapeType="1"/>
              </p:cNvSpPr>
              <p:nvPr/>
            </p:nvSpPr>
            <p:spPr bwMode="auto">
              <a:xfrm flipV="1">
                <a:off x="4198" y="1726"/>
                <a:ext cx="4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0" name="Line 612"/>
              <p:cNvSpPr>
                <a:spLocks noChangeAspect="1" noChangeShapeType="1"/>
              </p:cNvSpPr>
              <p:nvPr/>
            </p:nvSpPr>
            <p:spPr bwMode="auto">
              <a:xfrm>
                <a:off x="4375" y="1838"/>
                <a:ext cx="5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1" name="Line 6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5" y="1859"/>
                <a:ext cx="1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2" name="Line 6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8" y="1678"/>
                <a:ext cx="34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3" name="Line 615"/>
              <p:cNvSpPr>
                <a:spLocks noChangeAspect="1" noChangeShapeType="1"/>
              </p:cNvSpPr>
              <p:nvPr/>
            </p:nvSpPr>
            <p:spPr bwMode="auto">
              <a:xfrm flipV="1">
                <a:off x="4016" y="1678"/>
                <a:ext cx="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4" name="Line 616"/>
              <p:cNvSpPr>
                <a:spLocks noChangeAspect="1" noChangeShapeType="1"/>
              </p:cNvSpPr>
              <p:nvPr/>
            </p:nvSpPr>
            <p:spPr bwMode="auto">
              <a:xfrm flipV="1">
                <a:off x="3985" y="1678"/>
                <a:ext cx="3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5" name="Line 6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5" y="1678"/>
                <a:ext cx="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6" name="Line 618"/>
              <p:cNvSpPr>
                <a:spLocks noChangeAspect="1" noChangeShapeType="1"/>
              </p:cNvSpPr>
              <p:nvPr/>
            </p:nvSpPr>
            <p:spPr bwMode="auto">
              <a:xfrm flipV="1">
                <a:off x="3952" y="1678"/>
                <a:ext cx="3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7" name="Line 619"/>
              <p:cNvSpPr>
                <a:spLocks noChangeAspect="1" noChangeShapeType="1"/>
              </p:cNvSpPr>
              <p:nvPr/>
            </p:nvSpPr>
            <p:spPr bwMode="auto">
              <a:xfrm flipV="1">
                <a:off x="4041" y="1680"/>
                <a:ext cx="11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8" name="Line 6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2" y="1680"/>
                <a:ext cx="3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9" name="Line 621"/>
              <p:cNvSpPr>
                <a:spLocks noChangeAspect="1" noChangeShapeType="1"/>
              </p:cNvSpPr>
              <p:nvPr/>
            </p:nvSpPr>
            <p:spPr bwMode="auto">
              <a:xfrm flipV="1">
                <a:off x="4101" y="2657"/>
                <a:ext cx="7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0" name="Line 622"/>
              <p:cNvSpPr>
                <a:spLocks noChangeAspect="1" noChangeShapeType="1"/>
              </p:cNvSpPr>
              <p:nvPr/>
            </p:nvSpPr>
            <p:spPr bwMode="auto">
              <a:xfrm>
                <a:off x="4179" y="2612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1" name="Line 623"/>
              <p:cNvSpPr>
                <a:spLocks noChangeAspect="1" noChangeShapeType="1"/>
              </p:cNvSpPr>
              <p:nvPr/>
            </p:nvSpPr>
            <p:spPr bwMode="auto">
              <a:xfrm flipV="1">
                <a:off x="3739" y="1733"/>
                <a:ext cx="2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2" name="Line 6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4" y="1733"/>
                <a:ext cx="4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3" name="Line 6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1682"/>
                <a:ext cx="13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4" name="Line 626"/>
              <p:cNvSpPr>
                <a:spLocks noChangeAspect="1" noChangeShapeType="1"/>
              </p:cNvSpPr>
              <p:nvPr/>
            </p:nvSpPr>
            <p:spPr bwMode="auto">
              <a:xfrm flipV="1">
                <a:off x="3919" y="1682"/>
                <a:ext cx="3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5" name="Line 627"/>
              <p:cNvSpPr>
                <a:spLocks noChangeAspect="1" noChangeShapeType="1"/>
              </p:cNvSpPr>
              <p:nvPr/>
            </p:nvSpPr>
            <p:spPr bwMode="auto">
              <a:xfrm>
                <a:off x="4518" y="2180"/>
                <a:ext cx="2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6" name="Line 628"/>
              <p:cNvSpPr>
                <a:spLocks noChangeAspect="1" noChangeShapeType="1"/>
              </p:cNvSpPr>
              <p:nvPr/>
            </p:nvSpPr>
            <p:spPr bwMode="auto">
              <a:xfrm flipV="1">
                <a:off x="4512" y="2228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7" name="Line 6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550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8" name="Line 630"/>
              <p:cNvSpPr>
                <a:spLocks noChangeAspect="1" noChangeShapeType="1"/>
              </p:cNvSpPr>
              <p:nvPr/>
            </p:nvSpPr>
            <p:spPr bwMode="auto">
              <a:xfrm flipH="1">
                <a:off x="3644" y="2501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9" name="Line 631"/>
              <p:cNvSpPr>
                <a:spLocks noChangeAspect="1" noChangeShapeType="1"/>
              </p:cNvSpPr>
              <p:nvPr/>
            </p:nvSpPr>
            <p:spPr bwMode="auto">
              <a:xfrm>
                <a:off x="3862" y="261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0" name="Line 6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2" y="2662"/>
                <a:ext cx="7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1" name="Line 633"/>
              <p:cNvSpPr>
                <a:spLocks noChangeAspect="1" noChangeShapeType="1"/>
              </p:cNvSpPr>
              <p:nvPr/>
            </p:nvSpPr>
            <p:spPr bwMode="auto">
              <a:xfrm flipV="1">
                <a:off x="4066" y="1685"/>
                <a:ext cx="1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2" name="Line 6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5" y="1685"/>
                <a:ext cx="3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3" name="Line 635"/>
              <p:cNvSpPr>
                <a:spLocks noChangeAspect="1" noChangeShapeType="1"/>
              </p:cNvSpPr>
              <p:nvPr/>
            </p:nvSpPr>
            <p:spPr bwMode="auto">
              <a:xfrm flipH="1">
                <a:off x="3585" y="1849"/>
                <a:ext cx="5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4" name="Line 636"/>
              <p:cNvSpPr>
                <a:spLocks noChangeAspect="1" noChangeShapeType="1"/>
              </p:cNvSpPr>
              <p:nvPr/>
            </p:nvSpPr>
            <p:spPr bwMode="auto">
              <a:xfrm flipV="1">
                <a:off x="3578" y="1871"/>
                <a:ext cx="7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5" name="Line 637"/>
              <p:cNvSpPr>
                <a:spLocks noChangeAspect="1" noChangeShapeType="1"/>
              </p:cNvSpPr>
              <p:nvPr/>
            </p:nvSpPr>
            <p:spPr bwMode="auto">
              <a:xfrm flipH="1">
                <a:off x="3498" y="2287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6" name="Line 6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8" y="2337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7" name="Line 6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9" y="1688"/>
                <a:ext cx="2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8" name="Line 640"/>
              <p:cNvSpPr>
                <a:spLocks noChangeAspect="1" noChangeShapeType="1"/>
              </p:cNvSpPr>
              <p:nvPr/>
            </p:nvSpPr>
            <p:spPr bwMode="auto">
              <a:xfrm flipV="1">
                <a:off x="3888" y="1688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9" name="Line 641"/>
              <p:cNvSpPr>
                <a:spLocks noChangeAspect="1" noChangeShapeType="1"/>
              </p:cNvSpPr>
              <p:nvPr/>
            </p:nvSpPr>
            <p:spPr bwMode="auto">
              <a:xfrm>
                <a:off x="4508" y="2090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0" name="Line 642"/>
              <p:cNvSpPr>
                <a:spLocks noChangeAspect="1" noChangeShapeType="1"/>
              </p:cNvSpPr>
              <p:nvPr/>
            </p:nvSpPr>
            <p:spPr bwMode="auto">
              <a:xfrm flipV="1">
                <a:off x="4518" y="2135"/>
                <a:ext cx="2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1" name="Line 643"/>
              <p:cNvSpPr>
                <a:spLocks noChangeAspect="1" noChangeShapeType="1"/>
              </p:cNvSpPr>
              <p:nvPr/>
            </p:nvSpPr>
            <p:spPr bwMode="auto">
              <a:xfrm>
                <a:off x="4101" y="2623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2" name="Line 644"/>
              <p:cNvSpPr>
                <a:spLocks noChangeAspect="1" noChangeShapeType="1"/>
              </p:cNvSpPr>
              <p:nvPr/>
            </p:nvSpPr>
            <p:spPr bwMode="auto">
              <a:xfrm flipV="1">
                <a:off x="4021" y="2669"/>
                <a:ext cx="8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3" name="Line 645"/>
              <p:cNvSpPr>
                <a:spLocks noChangeAspect="1" noChangeShapeType="1"/>
              </p:cNvSpPr>
              <p:nvPr/>
            </p:nvSpPr>
            <p:spPr bwMode="auto">
              <a:xfrm flipV="1">
                <a:off x="4090" y="1693"/>
                <a:ext cx="26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4" name="Line 6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6" y="1693"/>
                <a:ext cx="3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5" name="Line 6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60" y="1808"/>
                <a:ext cx="1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6" name="Line 648"/>
              <p:cNvSpPr>
                <a:spLocks noChangeAspect="1" noChangeShapeType="1"/>
              </p:cNvSpPr>
              <p:nvPr/>
            </p:nvSpPr>
            <p:spPr bwMode="auto">
              <a:xfrm>
                <a:off x="4308" y="1796"/>
                <a:ext cx="5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7" name="Line 649"/>
              <p:cNvSpPr>
                <a:spLocks noChangeAspect="1" noChangeShapeType="1"/>
              </p:cNvSpPr>
              <p:nvPr/>
            </p:nvSpPr>
            <p:spPr bwMode="auto">
              <a:xfrm>
                <a:off x="3941" y="2626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8" name="Line 6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2671"/>
                <a:ext cx="8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9" name="Line 651"/>
              <p:cNvSpPr>
                <a:spLocks noChangeAspect="1" noChangeShapeType="1"/>
              </p:cNvSpPr>
              <p:nvPr/>
            </p:nvSpPr>
            <p:spPr bwMode="auto">
              <a:xfrm flipV="1">
                <a:off x="4508" y="2046"/>
                <a:ext cx="13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0" name="Line 652"/>
              <p:cNvSpPr>
                <a:spLocks noChangeAspect="1" noChangeShapeType="1"/>
              </p:cNvSpPr>
              <p:nvPr/>
            </p:nvSpPr>
            <p:spPr bwMode="auto">
              <a:xfrm>
                <a:off x="4480" y="2006"/>
                <a:ext cx="4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1" name="Line 653"/>
              <p:cNvSpPr>
                <a:spLocks noChangeAspect="1" noChangeShapeType="1"/>
              </p:cNvSpPr>
              <p:nvPr/>
            </p:nvSpPr>
            <p:spPr bwMode="auto">
              <a:xfrm flipV="1">
                <a:off x="4220" y="1747"/>
                <a:ext cx="4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2" name="Line 6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747"/>
                <a:ext cx="2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3" name="Line 655"/>
              <p:cNvSpPr>
                <a:spLocks noChangeAspect="1" noChangeShapeType="1"/>
              </p:cNvSpPr>
              <p:nvPr/>
            </p:nvSpPr>
            <p:spPr bwMode="auto">
              <a:xfrm flipV="1">
                <a:off x="3859" y="1697"/>
                <a:ext cx="29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4" name="Line 6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8" y="1697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5" name="Line 657"/>
              <p:cNvSpPr>
                <a:spLocks noChangeAspect="1" noChangeShapeType="1"/>
              </p:cNvSpPr>
              <p:nvPr/>
            </p:nvSpPr>
            <p:spPr bwMode="auto">
              <a:xfrm>
                <a:off x="4021" y="262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6" name="Line 658"/>
              <p:cNvSpPr>
                <a:spLocks noChangeAspect="1" noChangeShapeType="1"/>
              </p:cNvSpPr>
              <p:nvPr/>
            </p:nvSpPr>
            <p:spPr bwMode="auto">
              <a:xfrm flipH="1">
                <a:off x="3480" y="2194"/>
                <a:ext cx="26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7" name="Line 6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243"/>
                <a:ext cx="3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8" name="Line 660"/>
              <p:cNvSpPr>
                <a:spLocks noChangeAspect="1" noChangeShapeType="1"/>
              </p:cNvSpPr>
              <p:nvPr/>
            </p:nvSpPr>
            <p:spPr bwMode="auto">
              <a:xfrm flipV="1">
                <a:off x="4388" y="2456"/>
                <a:ext cx="5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9" name="Line 661"/>
              <p:cNvSpPr>
                <a:spLocks noChangeAspect="1" noChangeShapeType="1"/>
              </p:cNvSpPr>
              <p:nvPr/>
            </p:nvSpPr>
            <p:spPr bwMode="auto">
              <a:xfrm>
                <a:off x="4436" y="2404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0" name="Line 662"/>
              <p:cNvSpPr>
                <a:spLocks noChangeAspect="1" noChangeShapeType="1"/>
              </p:cNvSpPr>
              <p:nvPr/>
            </p:nvSpPr>
            <p:spPr bwMode="auto">
              <a:xfrm flipV="1">
                <a:off x="4480" y="1966"/>
                <a:ext cx="5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1" name="Line 663"/>
              <p:cNvSpPr>
                <a:spLocks noChangeAspect="1" noChangeShapeType="1"/>
              </p:cNvSpPr>
              <p:nvPr/>
            </p:nvSpPr>
            <p:spPr bwMode="auto">
              <a:xfrm>
                <a:off x="4438" y="1932"/>
                <a:ext cx="4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2" name="Line 664"/>
              <p:cNvSpPr>
                <a:spLocks noChangeAspect="1" noChangeShapeType="1"/>
              </p:cNvSpPr>
              <p:nvPr/>
            </p:nvSpPr>
            <p:spPr bwMode="auto">
              <a:xfrm>
                <a:off x="4322" y="2520"/>
                <a:ext cx="4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3" name="Line 665"/>
              <p:cNvSpPr>
                <a:spLocks noChangeAspect="1" noChangeShapeType="1"/>
              </p:cNvSpPr>
              <p:nvPr/>
            </p:nvSpPr>
            <p:spPr bwMode="auto">
              <a:xfrm flipV="1">
                <a:off x="4254" y="2570"/>
                <a:ext cx="7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4" name="Line 666"/>
              <p:cNvSpPr>
                <a:spLocks noChangeAspect="1" noChangeShapeType="1"/>
              </p:cNvSpPr>
              <p:nvPr/>
            </p:nvSpPr>
            <p:spPr bwMode="auto">
              <a:xfrm flipV="1">
                <a:off x="3718" y="1755"/>
                <a:ext cx="21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5" name="Line 6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9" y="1755"/>
                <a:ext cx="50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6" name="Line 6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150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7" name="Line 669"/>
              <p:cNvSpPr>
                <a:spLocks noChangeAspect="1" noChangeShapeType="1"/>
              </p:cNvSpPr>
              <p:nvPr/>
            </p:nvSpPr>
            <p:spPr bwMode="auto">
              <a:xfrm flipH="1">
                <a:off x="3480" y="2104"/>
                <a:ext cx="34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8" name="Line 670"/>
              <p:cNvSpPr>
                <a:spLocks noChangeAspect="1" noChangeShapeType="1"/>
              </p:cNvSpPr>
              <p:nvPr/>
            </p:nvSpPr>
            <p:spPr bwMode="auto">
              <a:xfrm flipV="1">
                <a:off x="4113" y="1704"/>
                <a:ext cx="3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9" name="Line 6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6" y="1704"/>
                <a:ext cx="2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0" name="Line 672"/>
              <p:cNvSpPr>
                <a:spLocks noChangeAspect="1" noChangeShapeType="1"/>
              </p:cNvSpPr>
              <p:nvPr/>
            </p:nvSpPr>
            <p:spPr bwMode="auto">
              <a:xfrm flipV="1">
                <a:off x="3636" y="1818"/>
                <a:ext cx="1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1" name="Line 673"/>
              <p:cNvSpPr>
                <a:spLocks noChangeAspect="1" noChangeShapeType="1"/>
              </p:cNvSpPr>
              <p:nvPr/>
            </p:nvSpPr>
            <p:spPr bwMode="auto">
              <a:xfrm flipH="1">
                <a:off x="3649" y="1804"/>
                <a:ext cx="53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2" name="Line 67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9" y="1708"/>
                <a:ext cx="36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3" name="Line 675"/>
              <p:cNvSpPr>
                <a:spLocks noChangeAspect="1" noChangeShapeType="1"/>
              </p:cNvSpPr>
              <p:nvPr/>
            </p:nvSpPr>
            <p:spPr bwMode="auto">
              <a:xfrm flipV="1">
                <a:off x="3833" y="1708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4" name="Line 6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7" y="2061"/>
                <a:ext cx="1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5" name="Line 677"/>
              <p:cNvSpPr>
                <a:spLocks noChangeAspect="1" noChangeShapeType="1"/>
              </p:cNvSpPr>
              <p:nvPr/>
            </p:nvSpPr>
            <p:spPr bwMode="auto">
              <a:xfrm flipH="1">
                <a:off x="3497" y="2020"/>
                <a:ext cx="4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6" name="Line 6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7" y="2468"/>
                <a:ext cx="6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7" name="Line 679"/>
              <p:cNvSpPr>
                <a:spLocks noChangeAspect="1" noChangeShapeType="1"/>
              </p:cNvSpPr>
              <p:nvPr/>
            </p:nvSpPr>
            <p:spPr bwMode="auto">
              <a:xfrm flipH="1">
                <a:off x="3587" y="2416"/>
                <a:ext cx="1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8" name="Line 680"/>
              <p:cNvSpPr>
                <a:spLocks noChangeAspect="1" noChangeShapeType="1"/>
              </p:cNvSpPr>
              <p:nvPr/>
            </p:nvSpPr>
            <p:spPr bwMode="auto">
              <a:xfrm>
                <a:off x="4384" y="1870"/>
                <a:ext cx="51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9" name="Line 6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35" y="1896"/>
                <a:ext cx="3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0" name="Line 682"/>
              <p:cNvSpPr>
                <a:spLocks noChangeAspect="1" noChangeShapeType="1"/>
              </p:cNvSpPr>
              <p:nvPr/>
            </p:nvSpPr>
            <p:spPr bwMode="auto">
              <a:xfrm flipH="1">
                <a:off x="3712" y="2529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1" name="Line 6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2" y="2578"/>
                <a:ext cx="7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2" name="Line 6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1" y="1979"/>
                <a:ext cx="7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3" name="Line 685"/>
              <p:cNvSpPr>
                <a:spLocks noChangeAspect="1" noChangeShapeType="1"/>
              </p:cNvSpPr>
              <p:nvPr/>
            </p:nvSpPr>
            <p:spPr bwMode="auto">
              <a:xfrm flipH="1">
                <a:off x="3531" y="1945"/>
                <a:ext cx="4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4" name="Line 686"/>
              <p:cNvSpPr>
                <a:spLocks noChangeAspect="1" noChangeShapeType="1"/>
              </p:cNvSpPr>
              <p:nvPr/>
            </p:nvSpPr>
            <p:spPr bwMode="auto">
              <a:xfrm flipV="1">
                <a:off x="4436" y="2366"/>
                <a:ext cx="5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5" name="Line 687"/>
              <p:cNvSpPr>
                <a:spLocks noChangeAspect="1" noChangeShapeType="1"/>
              </p:cNvSpPr>
              <p:nvPr/>
            </p:nvSpPr>
            <p:spPr bwMode="auto">
              <a:xfrm>
                <a:off x="4470" y="2314"/>
                <a:ext cx="17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6" name="Line 6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73" y="1717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7" name="Line 689"/>
              <p:cNvSpPr>
                <a:spLocks noChangeAspect="1" noChangeShapeType="1"/>
              </p:cNvSpPr>
              <p:nvPr/>
            </p:nvSpPr>
            <p:spPr bwMode="auto">
              <a:xfrm flipV="1">
                <a:off x="4134" y="1717"/>
                <a:ext cx="3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8" name="Line 690"/>
              <p:cNvSpPr>
                <a:spLocks noChangeAspect="1" noChangeShapeType="1"/>
              </p:cNvSpPr>
              <p:nvPr/>
            </p:nvSpPr>
            <p:spPr bwMode="auto">
              <a:xfrm>
                <a:off x="4238" y="1769"/>
                <a:ext cx="5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9" name="Line 6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90" y="1771"/>
                <a:ext cx="1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0" name="Line 692"/>
              <p:cNvSpPr>
                <a:spLocks noChangeAspect="1" noChangeShapeType="1"/>
              </p:cNvSpPr>
              <p:nvPr/>
            </p:nvSpPr>
            <p:spPr bwMode="auto">
              <a:xfrm flipV="1">
                <a:off x="3809" y="1722"/>
                <a:ext cx="2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1" name="Line 6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3" y="1722"/>
                <a:ext cx="4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2" name="Line 694"/>
              <p:cNvSpPr>
                <a:spLocks noChangeAspect="1" noChangeShapeType="1"/>
              </p:cNvSpPr>
              <p:nvPr/>
            </p:nvSpPr>
            <p:spPr bwMode="auto">
              <a:xfrm flipH="1">
                <a:off x="3578" y="1881"/>
                <a:ext cx="51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3" name="Line 695"/>
              <p:cNvSpPr>
                <a:spLocks noChangeAspect="1" noChangeShapeType="1"/>
              </p:cNvSpPr>
              <p:nvPr/>
            </p:nvSpPr>
            <p:spPr bwMode="auto">
              <a:xfrm flipV="1">
                <a:off x="3577" y="1908"/>
                <a:ext cx="1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4" name="Line 6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75" y="1838"/>
                <a:ext cx="9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5" name="Line 697"/>
              <p:cNvSpPr>
                <a:spLocks noChangeAspect="1" noChangeShapeType="1"/>
              </p:cNvSpPr>
              <p:nvPr/>
            </p:nvSpPr>
            <p:spPr bwMode="auto">
              <a:xfrm>
                <a:off x="4321" y="1822"/>
                <a:ext cx="5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6" name="Line 698"/>
              <p:cNvSpPr>
                <a:spLocks noChangeAspect="1" noChangeShapeType="1"/>
              </p:cNvSpPr>
              <p:nvPr/>
            </p:nvSpPr>
            <p:spPr bwMode="auto">
              <a:xfrm flipV="1">
                <a:off x="4470" y="2273"/>
                <a:ext cx="4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7" name="Line 699"/>
              <p:cNvSpPr>
                <a:spLocks noChangeAspect="1" noChangeShapeType="1"/>
              </p:cNvSpPr>
              <p:nvPr/>
            </p:nvSpPr>
            <p:spPr bwMode="auto">
              <a:xfrm>
                <a:off x="4487" y="2222"/>
                <a:ext cx="25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8" name="Line 700"/>
              <p:cNvSpPr>
                <a:spLocks noChangeAspect="1" noChangeShapeType="1"/>
              </p:cNvSpPr>
              <p:nvPr/>
            </p:nvSpPr>
            <p:spPr bwMode="auto">
              <a:xfrm>
                <a:off x="4487" y="2222"/>
                <a:ext cx="25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9" name="Line 701"/>
              <p:cNvSpPr>
                <a:spLocks noChangeAspect="1" noChangeShapeType="1"/>
              </p:cNvSpPr>
              <p:nvPr/>
            </p:nvSpPr>
            <p:spPr bwMode="auto">
              <a:xfrm flipV="1">
                <a:off x="3702" y="1779"/>
                <a:ext cx="16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0" name="Line 702"/>
              <p:cNvSpPr>
                <a:spLocks noChangeAspect="1" noChangeShapeType="1"/>
              </p:cNvSpPr>
              <p:nvPr/>
            </p:nvSpPr>
            <p:spPr bwMode="auto">
              <a:xfrm flipH="1">
                <a:off x="3718" y="1775"/>
                <a:ext cx="5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1" name="Line 703"/>
              <p:cNvSpPr>
                <a:spLocks noChangeAspect="1" noChangeShapeType="1"/>
              </p:cNvSpPr>
              <p:nvPr/>
            </p:nvSpPr>
            <p:spPr bwMode="auto">
              <a:xfrm>
                <a:off x="4252" y="2544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2" name="Line 704"/>
              <p:cNvSpPr>
                <a:spLocks noChangeAspect="1" noChangeShapeType="1"/>
              </p:cNvSpPr>
              <p:nvPr/>
            </p:nvSpPr>
            <p:spPr bwMode="auto">
              <a:xfrm flipV="1">
                <a:off x="4179" y="2594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3" name="Line 705"/>
              <p:cNvSpPr>
                <a:spLocks noChangeAspect="1" noChangeShapeType="1"/>
              </p:cNvSpPr>
              <p:nvPr/>
            </p:nvSpPr>
            <p:spPr bwMode="auto">
              <a:xfrm flipH="1">
                <a:off x="3544" y="2326"/>
                <a:ext cx="1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4" name="Line 7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4" y="2379"/>
                <a:ext cx="53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5" name="Line 7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98" y="1732"/>
                <a:ext cx="22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6" name="Line 708"/>
              <p:cNvSpPr>
                <a:spLocks noChangeAspect="1" noChangeShapeType="1"/>
              </p:cNvSpPr>
              <p:nvPr/>
            </p:nvSpPr>
            <p:spPr bwMode="auto">
              <a:xfrm flipV="1">
                <a:off x="4152" y="1732"/>
                <a:ext cx="4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7" name="Line 709"/>
              <p:cNvSpPr>
                <a:spLocks noChangeAspect="1" noChangeShapeType="1"/>
              </p:cNvSpPr>
              <p:nvPr/>
            </p:nvSpPr>
            <p:spPr bwMode="auto">
              <a:xfrm flipV="1">
                <a:off x="4487" y="2180"/>
                <a:ext cx="31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8" name="Line 710"/>
              <p:cNvSpPr>
                <a:spLocks noChangeAspect="1" noChangeShapeType="1"/>
              </p:cNvSpPr>
              <p:nvPr/>
            </p:nvSpPr>
            <p:spPr bwMode="auto">
              <a:xfrm>
                <a:off x="4486" y="2132"/>
                <a:ext cx="32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9" name="Line 711"/>
              <p:cNvSpPr>
                <a:spLocks noChangeAspect="1" noChangeShapeType="1"/>
              </p:cNvSpPr>
              <p:nvPr/>
            </p:nvSpPr>
            <p:spPr bwMode="auto">
              <a:xfrm>
                <a:off x="4379" y="2439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0" name="Line 712"/>
              <p:cNvSpPr>
                <a:spLocks noChangeAspect="1" noChangeShapeType="1"/>
              </p:cNvSpPr>
              <p:nvPr/>
            </p:nvSpPr>
            <p:spPr bwMode="auto">
              <a:xfrm flipV="1">
                <a:off x="4322" y="2491"/>
                <a:ext cx="6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1" name="Line 7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5" y="2601"/>
                <a:ext cx="7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2" name="Line 714"/>
              <p:cNvSpPr>
                <a:spLocks noChangeAspect="1" noChangeShapeType="1"/>
              </p:cNvSpPr>
              <p:nvPr/>
            </p:nvSpPr>
            <p:spPr bwMode="auto">
              <a:xfrm flipH="1">
                <a:off x="3785" y="2551"/>
                <a:ext cx="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3" name="Line 715"/>
              <p:cNvSpPr>
                <a:spLocks noChangeAspect="1" noChangeShapeType="1"/>
              </p:cNvSpPr>
              <p:nvPr/>
            </p:nvSpPr>
            <p:spPr bwMode="auto">
              <a:xfrm flipV="1">
                <a:off x="3629" y="1849"/>
                <a:ext cx="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4" name="Line 716"/>
              <p:cNvSpPr>
                <a:spLocks noChangeAspect="1" noChangeShapeType="1"/>
              </p:cNvSpPr>
              <p:nvPr/>
            </p:nvSpPr>
            <p:spPr bwMode="auto">
              <a:xfrm flipH="1">
                <a:off x="3636" y="1831"/>
                <a:ext cx="5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5" name="Line 717"/>
              <p:cNvSpPr>
                <a:spLocks noChangeAspect="1" noChangeShapeType="1"/>
              </p:cNvSpPr>
              <p:nvPr/>
            </p:nvSpPr>
            <p:spPr bwMode="auto">
              <a:xfrm>
                <a:off x="4468" y="2046"/>
                <a:ext cx="40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6" name="Line 718"/>
              <p:cNvSpPr>
                <a:spLocks noChangeAspect="1" noChangeShapeType="1"/>
              </p:cNvSpPr>
              <p:nvPr/>
            </p:nvSpPr>
            <p:spPr bwMode="auto">
              <a:xfrm flipV="1">
                <a:off x="4486" y="2090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7" name="Line 719"/>
              <p:cNvSpPr>
                <a:spLocks noChangeAspect="1" noChangeShapeType="1"/>
              </p:cNvSpPr>
              <p:nvPr/>
            </p:nvSpPr>
            <p:spPr bwMode="auto">
              <a:xfrm flipV="1">
                <a:off x="3789" y="1738"/>
                <a:ext cx="2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8" name="Line 7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9" y="1738"/>
                <a:ext cx="4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9" name="Line 721"/>
              <p:cNvSpPr>
                <a:spLocks noChangeAspect="1" noChangeShapeType="1"/>
              </p:cNvSpPr>
              <p:nvPr/>
            </p:nvSpPr>
            <p:spPr bwMode="auto">
              <a:xfrm flipH="1">
                <a:off x="3516" y="2235"/>
                <a:ext cx="24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0" name="Line 7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6" y="2287"/>
                <a:ext cx="44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1" name="Line 723"/>
              <p:cNvSpPr>
                <a:spLocks noChangeAspect="1" noChangeShapeType="1"/>
              </p:cNvSpPr>
              <p:nvPr/>
            </p:nvSpPr>
            <p:spPr bwMode="auto">
              <a:xfrm>
                <a:off x="4434" y="1969"/>
                <a:ext cx="4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2" name="Line 724"/>
              <p:cNvSpPr>
                <a:spLocks noChangeAspect="1" noChangeShapeType="1"/>
              </p:cNvSpPr>
              <p:nvPr/>
            </p:nvSpPr>
            <p:spPr bwMode="auto">
              <a:xfrm flipV="1">
                <a:off x="4468" y="2006"/>
                <a:ext cx="1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3" name="Line 7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6" y="1703"/>
                <a:ext cx="2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4" name="Line 726"/>
              <p:cNvSpPr>
                <a:spLocks noChangeAspect="1" noChangeShapeType="1"/>
              </p:cNvSpPr>
              <p:nvPr/>
            </p:nvSpPr>
            <p:spPr bwMode="auto">
              <a:xfrm flipV="1">
                <a:off x="4013" y="1703"/>
                <a:ext cx="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5" name="Line 727"/>
              <p:cNvSpPr>
                <a:spLocks noChangeAspect="1" noChangeShapeType="1"/>
              </p:cNvSpPr>
              <p:nvPr/>
            </p:nvSpPr>
            <p:spPr bwMode="auto">
              <a:xfrm flipV="1">
                <a:off x="3990" y="1703"/>
                <a:ext cx="26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6" name="Line 7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8" y="2501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7" name="Line 729"/>
              <p:cNvSpPr>
                <a:spLocks noChangeAspect="1" noChangeShapeType="1"/>
              </p:cNvSpPr>
              <p:nvPr/>
            </p:nvSpPr>
            <p:spPr bwMode="auto">
              <a:xfrm flipH="1">
                <a:off x="3648" y="2449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8" name="Line 7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0" y="1703"/>
                <a:ext cx="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9" name="Line 731"/>
              <p:cNvSpPr>
                <a:spLocks noChangeAspect="1" noChangeShapeType="1"/>
              </p:cNvSpPr>
              <p:nvPr/>
            </p:nvSpPr>
            <p:spPr bwMode="auto">
              <a:xfrm flipV="1">
                <a:off x="3965" y="1703"/>
                <a:ext cx="2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0" name="Line 732"/>
              <p:cNvSpPr>
                <a:spLocks noChangeAspect="1" noChangeShapeType="1"/>
              </p:cNvSpPr>
              <p:nvPr/>
            </p:nvSpPr>
            <p:spPr bwMode="auto">
              <a:xfrm>
                <a:off x="4252" y="1789"/>
                <a:ext cx="56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1" name="Line 7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08" y="1796"/>
                <a:ext cx="13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2" name="Line 734"/>
              <p:cNvSpPr>
                <a:spLocks noChangeAspect="1" noChangeShapeType="1"/>
              </p:cNvSpPr>
              <p:nvPr/>
            </p:nvSpPr>
            <p:spPr bwMode="auto">
              <a:xfrm>
                <a:off x="4177" y="2562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3" name="Line 735"/>
              <p:cNvSpPr>
                <a:spLocks noChangeAspect="1" noChangeShapeType="1"/>
              </p:cNvSpPr>
              <p:nvPr/>
            </p:nvSpPr>
            <p:spPr bwMode="auto">
              <a:xfrm flipV="1">
                <a:off x="4101" y="2612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4" name="Line 7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1" y="1705"/>
                <a:ext cx="2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5" name="Line 737"/>
              <p:cNvSpPr>
                <a:spLocks noChangeAspect="1" noChangeShapeType="1"/>
              </p:cNvSpPr>
              <p:nvPr/>
            </p:nvSpPr>
            <p:spPr bwMode="auto">
              <a:xfrm flipV="1">
                <a:off x="4030" y="1705"/>
                <a:ext cx="1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6" name="Line 738"/>
              <p:cNvSpPr>
                <a:spLocks noChangeAspect="1" noChangeShapeType="1"/>
              </p:cNvSpPr>
              <p:nvPr/>
            </p:nvSpPr>
            <p:spPr bwMode="auto">
              <a:xfrm flipV="1">
                <a:off x="3940" y="1706"/>
                <a:ext cx="2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7" name="Line 7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5" y="1706"/>
                <a:ext cx="14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8" name="Line 740"/>
              <p:cNvSpPr>
                <a:spLocks noChangeAspect="1" noChangeShapeType="1"/>
              </p:cNvSpPr>
              <p:nvPr/>
            </p:nvSpPr>
            <p:spPr bwMode="auto">
              <a:xfrm flipH="1">
                <a:off x="3506" y="2145"/>
                <a:ext cx="32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9" name="Line 7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06" y="2194"/>
                <a:ext cx="3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0" name="Line 742"/>
              <p:cNvSpPr>
                <a:spLocks noChangeAspect="1" noChangeShapeType="1"/>
              </p:cNvSpPr>
              <p:nvPr/>
            </p:nvSpPr>
            <p:spPr bwMode="auto">
              <a:xfrm>
                <a:off x="4386" y="1903"/>
                <a:ext cx="5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1" name="Line 743"/>
              <p:cNvSpPr>
                <a:spLocks noChangeAspect="1" noChangeShapeType="1"/>
              </p:cNvSpPr>
              <p:nvPr/>
            </p:nvSpPr>
            <p:spPr bwMode="auto">
              <a:xfrm flipV="1">
                <a:off x="4434" y="1932"/>
                <a:ext cx="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2" name="Line 7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709"/>
                <a:ext cx="2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3" name="Line 745"/>
              <p:cNvSpPr>
                <a:spLocks noChangeAspect="1" noChangeShapeType="1"/>
              </p:cNvSpPr>
              <p:nvPr/>
            </p:nvSpPr>
            <p:spPr bwMode="auto">
              <a:xfrm flipV="1">
                <a:off x="4047" y="1709"/>
                <a:ext cx="19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4" name="Line 7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20" y="1750"/>
                <a:ext cx="18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5" name="Line 747"/>
              <p:cNvSpPr>
                <a:spLocks noChangeAspect="1" noChangeShapeType="1"/>
              </p:cNvSpPr>
              <p:nvPr/>
            </p:nvSpPr>
            <p:spPr bwMode="auto">
              <a:xfrm flipV="1">
                <a:off x="4169" y="1750"/>
                <a:ext cx="5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6" name="Line 748"/>
              <p:cNvSpPr>
                <a:spLocks noChangeAspect="1" noChangeShapeType="1"/>
              </p:cNvSpPr>
              <p:nvPr/>
            </p:nvSpPr>
            <p:spPr bwMode="auto">
              <a:xfrm flipH="1">
                <a:off x="3862" y="2567"/>
                <a:ext cx="2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7" name="Line 7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2" y="2616"/>
                <a:ext cx="7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8" name="Line 7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711"/>
                <a:ext cx="2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9" name="Line 751"/>
              <p:cNvSpPr>
                <a:spLocks noChangeAspect="1" noChangeShapeType="1"/>
              </p:cNvSpPr>
              <p:nvPr/>
            </p:nvSpPr>
            <p:spPr bwMode="auto">
              <a:xfrm flipV="1">
                <a:off x="3917" y="1711"/>
                <a:ext cx="2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0" name="Line 752"/>
              <p:cNvSpPr>
                <a:spLocks noChangeAspect="1" noChangeShapeType="1"/>
              </p:cNvSpPr>
              <p:nvPr/>
            </p:nvSpPr>
            <p:spPr bwMode="auto">
              <a:xfrm flipH="1">
                <a:off x="3514" y="2059"/>
                <a:ext cx="39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1" name="Line 7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4" y="2104"/>
                <a:ext cx="2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2" name="Line 754"/>
              <p:cNvSpPr>
                <a:spLocks noChangeAspect="1" noChangeShapeType="1"/>
              </p:cNvSpPr>
              <p:nvPr/>
            </p:nvSpPr>
            <p:spPr bwMode="auto">
              <a:xfrm flipV="1">
                <a:off x="3691" y="1804"/>
                <a:ext cx="11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3" name="Line 755"/>
              <p:cNvSpPr>
                <a:spLocks noChangeAspect="1" noChangeShapeType="1"/>
              </p:cNvSpPr>
              <p:nvPr/>
            </p:nvSpPr>
            <p:spPr bwMode="auto">
              <a:xfrm flipH="1">
                <a:off x="3702" y="1796"/>
                <a:ext cx="57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4" name="Line 756"/>
              <p:cNvSpPr>
                <a:spLocks noChangeAspect="1" noChangeShapeType="1"/>
              </p:cNvSpPr>
              <p:nvPr/>
            </p:nvSpPr>
            <p:spPr bwMode="auto">
              <a:xfrm flipV="1">
                <a:off x="4379" y="2404"/>
                <a:ext cx="5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5" name="Line 757"/>
              <p:cNvSpPr>
                <a:spLocks noChangeAspect="1" noChangeShapeType="1"/>
              </p:cNvSpPr>
              <p:nvPr/>
            </p:nvSpPr>
            <p:spPr bwMode="auto">
              <a:xfrm>
                <a:off x="4421" y="2351"/>
                <a:ext cx="1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6" name="Line 758"/>
              <p:cNvSpPr>
                <a:spLocks noChangeAspect="1" noChangeShapeType="1"/>
              </p:cNvSpPr>
              <p:nvPr/>
            </p:nvSpPr>
            <p:spPr bwMode="auto">
              <a:xfrm flipH="1">
                <a:off x="3538" y="1981"/>
                <a:ext cx="46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7" name="Line 7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8" y="2020"/>
                <a:ext cx="1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8" name="Line 760"/>
              <p:cNvSpPr>
                <a:spLocks noChangeAspect="1" noChangeShapeType="1"/>
              </p:cNvSpPr>
              <p:nvPr/>
            </p:nvSpPr>
            <p:spPr bwMode="auto">
              <a:xfrm flipV="1">
                <a:off x="4063" y="1715"/>
                <a:ext cx="2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9" name="Line 7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0" y="1715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0" name="Line 7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9" y="1756"/>
                <a:ext cx="52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1" name="Line 763"/>
              <p:cNvSpPr>
                <a:spLocks noChangeAspect="1" noChangeShapeType="1"/>
              </p:cNvSpPr>
              <p:nvPr/>
            </p:nvSpPr>
            <p:spPr bwMode="auto">
              <a:xfrm flipV="1">
                <a:off x="3772" y="1756"/>
                <a:ext cx="1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2" name="Line 764"/>
              <p:cNvSpPr>
                <a:spLocks noChangeAspect="1" noChangeShapeType="1"/>
              </p:cNvSpPr>
              <p:nvPr/>
            </p:nvSpPr>
            <p:spPr bwMode="auto">
              <a:xfrm>
                <a:off x="4099" y="2573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3" name="Line 765"/>
              <p:cNvSpPr>
                <a:spLocks noChangeAspect="1" noChangeShapeType="1"/>
              </p:cNvSpPr>
              <p:nvPr/>
            </p:nvSpPr>
            <p:spPr bwMode="auto">
              <a:xfrm flipV="1">
                <a:off x="4021" y="2623"/>
                <a:ext cx="80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4" name="Line 7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4" y="1870"/>
                <a:ext cx="2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5" name="Line 767"/>
              <p:cNvSpPr>
                <a:spLocks noChangeAspect="1" noChangeShapeType="1"/>
              </p:cNvSpPr>
              <p:nvPr/>
            </p:nvSpPr>
            <p:spPr bwMode="auto">
              <a:xfrm>
                <a:off x="4328" y="1849"/>
                <a:ext cx="5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6" name="Line 768"/>
              <p:cNvSpPr>
                <a:spLocks noChangeAspect="1" noChangeShapeType="1"/>
              </p:cNvSpPr>
              <p:nvPr/>
            </p:nvSpPr>
            <p:spPr bwMode="auto">
              <a:xfrm flipV="1">
                <a:off x="3895" y="1717"/>
                <a:ext cx="2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7" name="Line 7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7" y="1717"/>
                <a:ext cx="2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8" name="Line 770"/>
              <p:cNvSpPr>
                <a:spLocks noChangeAspect="1" noChangeShapeType="1"/>
              </p:cNvSpPr>
              <p:nvPr/>
            </p:nvSpPr>
            <p:spPr bwMode="auto">
              <a:xfrm flipH="1">
                <a:off x="3941" y="2575"/>
                <a:ext cx="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9" name="Line 7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2626"/>
                <a:ext cx="8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0" name="Line 7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7" y="1945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1" name="Line 773"/>
              <p:cNvSpPr>
                <a:spLocks noChangeAspect="1" noChangeShapeType="1"/>
              </p:cNvSpPr>
              <p:nvPr/>
            </p:nvSpPr>
            <p:spPr bwMode="auto">
              <a:xfrm flipH="1">
                <a:off x="3577" y="1913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2" name="Line 774"/>
              <p:cNvSpPr>
                <a:spLocks noChangeAspect="1" noChangeShapeType="1"/>
              </p:cNvSpPr>
              <p:nvPr/>
            </p:nvSpPr>
            <p:spPr bwMode="auto">
              <a:xfrm>
                <a:off x="4021" y="2578"/>
                <a:ext cx="1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3" name="Line 775"/>
              <p:cNvSpPr>
                <a:spLocks noChangeAspect="1" noChangeShapeType="1"/>
              </p:cNvSpPr>
              <p:nvPr/>
            </p:nvSpPr>
            <p:spPr bwMode="auto">
              <a:xfrm flipV="1">
                <a:off x="4252" y="2520"/>
                <a:ext cx="7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4" name="Line 776"/>
              <p:cNvSpPr>
                <a:spLocks noChangeAspect="1" noChangeShapeType="1"/>
              </p:cNvSpPr>
              <p:nvPr/>
            </p:nvSpPr>
            <p:spPr bwMode="auto">
              <a:xfrm>
                <a:off x="4315" y="2468"/>
                <a:ext cx="7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5" name="Line 7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3" y="1723"/>
                <a:ext cx="21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6" name="Line 778"/>
              <p:cNvSpPr>
                <a:spLocks noChangeAspect="1" noChangeShapeType="1"/>
              </p:cNvSpPr>
              <p:nvPr/>
            </p:nvSpPr>
            <p:spPr bwMode="auto">
              <a:xfrm flipV="1">
                <a:off x="4078" y="1723"/>
                <a:ext cx="3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7" name="Line 779"/>
              <p:cNvSpPr>
                <a:spLocks noChangeAspect="1" noChangeShapeType="1"/>
              </p:cNvSpPr>
              <p:nvPr/>
            </p:nvSpPr>
            <p:spPr bwMode="auto">
              <a:xfrm flipH="1">
                <a:off x="3597" y="2363"/>
                <a:ext cx="1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8" name="Line 7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416"/>
                <a:ext cx="60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9" name="Line 7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5" y="1726"/>
                <a:ext cx="3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0" name="Line 782"/>
              <p:cNvSpPr>
                <a:spLocks noChangeAspect="1" noChangeShapeType="1"/>
              </p:cNvSpPr>
              <p:nvPr/>
            </p:nvSpPr>
            <p:spPr bwMode="auto">
              <a:xfrm flipV="1">
                <a:off x="3875" y="1726"/>
                <a:ext cx="2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1" name="Line 783"/>
              <p:cNvSpPr>
                <a:spLocks noChangeAspect="1" noChangeShapeType="1"/>
              </p:cNvSpPr>
              <p:nvPr/>
            </p:nvSpPr>
            <p:spPr bwMode="auto">
              <a:xfrm flipV="1">
                <a:off x="3629" y="1881"/>
                <a:ext cx="1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2" name="Line 784"/>
              <p:cNvSpPr>
                <a:spLocks noChangeAspect="1" noChangeShapeType="1"/>
              </p:cNvSpPr>
              <p:nvPr/>
            </p:nvSpPr>
            <p:spPr bwMode="auto">
              <a:xfrm flipH="1">
                <a:off x="3629" y="1858"/>
                <a:ext cx="56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3" name="Line 785"/>
              <p:cNvSpPr>
                <a:spLocks noChangeAspect="1" noChangeShapeType="1"/>
              </p:cNvSpPr>
              <p:nvPr/>
            </p:nvSpPr>
            <p:spPr bwMode="auto">
              <a:xfrm>
                <a:off x="4447" y="2261"/>
                <a:ext cx="23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4" name="Line 786"/>
              <p:cNvSpPr>
                <a:spLocks noChangeAspect="1" noChangeShapeType="1"/>
              </p:cNvSpPr>
              <p:nvPr/>
            </p:nvSpPr>
            <p:spPr bwMode="auto">
              <a:xfrm flipV="1">
                <a:off x="4421" y="2314"/>
                <a:ext cx="49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5" name="Line 787"/>
              <p:cNvSpPr>
                <a:spLocks noChangeAspect="1" noChangeShapeType="1"/>
              </p:cNvSpPr>
              <p:nvPr/>
            </p:nvSpPr>
            <p:spPr bwMode="auto">
              <a:xfrm flipV="1">
                <a:off x="4183" y="1769"/>
                <a:ext cx="5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6" name="Line 7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38" y="1769"/>
                <a:ext cx="14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7" name="Line 7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1" y="1822"/>
                <a:ext cx="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8" name="Line 790"/>
              <p:cNvSpPr>
                <a:spLocks noChangeAspect="1" noChangeShapeType="1"/>
              </p:cNvSpPr>
              <p:nvPr/>
            </p:nvSpPr>
            <p:spPr bwMode="auto">
              <a:xfrm>
                <a:off x="4262" y="1810"/>
                <a:ext cx="59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9" name="Line 7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529"/>
                <a:ext cx="7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0" name="Line 792"/>
              <p:cNvSpPr>
                <a:spLocks noChangeAspect="1" noChangeShapeType="1"/>
              </p:cNvSpPr>
              <p:nvPr/>
            </p:nvSpPr>
            <p:spPr bwMode="auto">
              <a:xfrm flipH="1">
                <a:off x="3716" y="2476"/>
                <a:ext cx="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1" name="Line 7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4" y="1733"/>
                <a:ext cx="1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2" name="Line 794"/>
              <p:cNvSpPr>
                <a:spLocks noChangeAspect="1" noChangeShapeType="1"/>
              </p:cNvSpPr>
              <p:nvPr/>
            </p:nvSpPr>
            <p:spPr bwMode="auto">
              <a:xfrm flipV="1">
                <a:off x="4092" y="1733"/>
                <a:ext cx="42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3" name="Line 795"/>
              <p:cNvSpPr>
                <a:spLocks noChangeAspect="1" noChangeShapeType="1"/>
              </p:cNvSpPr>
              <p:nvPr/>
            </p:nvSpPr>
            <p:spPr bwMode="auto">
              <a:xfrm flipV="1">
                <a:off x="3759" y="1775"/>
                <a:ext cx="1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4" name="Line 7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72" y="1775"/>
                <a:ext cx="5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5" name="Line 797"/>
              <p:cNvSpPr>
                <a:spLocks noChangeAspect="1" noChangeShapeType="1"/>
              </p:cNvSpPr>
              <p:nvPr/>
            </p:nvSpPr>
            <p:spPr bwMode="auto">
              <a:xfrm flipV="1">
                <a:off x="4447" y="2222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6" name="Line 798"/>
              <p:cNvSpPr>
                <a:spLocks noChangeAspect="1" noChangeShapeType="1"/>
              </p:cNvSpPr>
              <p:nvPr/>
            </p:nvSpPr>
            <p:spPr bwMode="auto">
              <a:xfrm>
                <a:off x="4456" y="2171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7" name="Line 799"/>
              <p:cNvSpPr>
                <a:spLocks noChangeAspect="1" noChangeShapeType="1"/>
              </p:cNvSpPr>
              <p:nvPr/>
            </p:nvSpPr>
            <p:spPr bwMode="auto">
              <a:xfrm>
                <a:off x="4456" y="2171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8" name="Line 800"/>
              <p:cNvSpPr>
                <a:spLocks noChangeAspect="1" noChangeShapeType="1"/>
              </p:cNvSpPr>
              <p:nvPr/>
            </p:nvSpPr>
            <p:spPr bwMode="auto">
              <a:xfrm flipV="1">
                <a:off x="3857" y="1737"/>
                <a:ext cx="1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9" name="Line 8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5" y="1737"/>
                <a:ext cx="43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0" name="Line 802"/>
              <p:cNvSpPr>
                <a:spLocks noChangeAspect="1" noChangeShapeType="1"/>
              </p:cNvSpPr>
              <p:nvPr/>
            </p:nvSpPr>
            <p:spPr bwMode="auto">
              <a:xfrm flipH="1">
                <a:off x="3691" y="1818"/>
                <a:ext cx="59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1" name="Line 803"/>
              <p:cNvSpPr>
                <a:spLocks noChangeAspect="1" noChangeShapeType="1"/>
              </p:cNvSpPr>
              <p:nvPr/>
            </p:nvSpPr>
            <p:spPr bwMode="auto">
              <a:xfrm flipV="1">
                <a:off x="3685" y="1831"/>
                <a:ext cx="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2" name="Line 804"/>
              <p:cNvSpPr>
                <a:spLocks noChangeAspect="1" noChangeShapeType="1"/>
              </p:cNvSpPr>
              <p:nvPr/>
            </p:nvSpPr>
            <p:spPr bwMode="auto">
              <a:xfrm flipV="1">
                <a:off x="4456" y="2132"/>
                <a:ext cx="3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3" name="Line 805"/>
              <p:cNvSpPr>
                <a:spLocks noChangeAspect="1" noChangeShapeType="1"/>
              </p:cNvSpPr>
              <p:nvPr/>
            </p:nvSpPr>
            <p:spPr bwMode="auto">
              <a:xfrm>
                <a:off x="4448" y="2085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4" name="Line 8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60" y="2326"/>
                <a:ext cx="52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5" name="Line 807"/>
              <p:cNvSpPr>
                <a:spLocks noChangeAspect="1" noChangeShapeType="1"/>
              </p:cNvSpPr>
              <p:nvPr/>
            </p:nvSpPr>
            <p:spPr bwMode="auto">
              <a:xfrm flipH="1">
                <a:off x="3560" y="2273"/>
                <a:ext cx="22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6" name="Line 808"/>
              <p:cNvSpPr>
                <a:spLocks noChangeAspect="1" noChangeShapeType="1"/>
              </p:cNvSpPr>
              <p:nvPr/>
            </p:nvSpPr>
            <p:spPr bwMode="auto">
              <a:xfrm flipV="1">
                <a:off x="4448" y="2046"/>
                <a:ext cx="2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7" name="Line 809"/>
              <p:cNvSpPr>
                <a:spLocks noChangeAspect="1" noChangeShapeType="1"/>
              </p:cNvSpPr>
              <p:nvPr/>
            </p:nvSpPr>
            <p:spPr bwMode="auto">
              <a:xfrm>
                <a:off x="4423" y="2005"/>
                <a:ext cx="45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8" name="Line 810"/>
              <p:cNvSpPr>
                <a:spLocks noChangeAspect="1" noChangeShapeType="1"/>
              </p:cNvSpPr>
              <p:nvPr/>
            </p:nvSpPr>
            <p:spPr bwMode="auto">
              <a:xfrm flipV="1">
                <a:off x="4423" y="1969"/>
                <a:ext cx="1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9" name="Line 811"/>
              <p:cNvSpPr>
                <a:spLocks noChangeAspect="1" noChangeShapeType="1"/>
              </p:cNvSpPr>
              <p:nvPr/>
            </p:nvSpPr>
            <p:spPr bwMode="auto">
              <a:xfrm>
                <a:off x="4383" y="1935"/>
                <a:ext cx="5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0" name="Line 812"/>
              <p:cNvSpPr>
                <a:spLocks noChangeAspect="1" noChangeShapeType="1"/>
              </p:cNvSpPr>
              <p:nvPr/>
            </p:nvSpPr>
            <p:spPr bwMode="auto">
              <a:xfrm flipV="1">
                <a:off x="4105" y="1745"/>
                <a:ext cx="47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1" name="Line 8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52" y="1745"/>
                <a:ext cx="1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2" name="Line 814"/>
              <p:cNvSpPr>
                <a:spLocks noChangeAspect="1" noChangeShapeType="1"/>
              </p:cNvSpPr>
              <p:nvPr/>
            </p:nvSpPr>
            <p:spPr bwMode="auto">
              <a:xfrm>
                <a:off x="4246" y="2491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3" name="Line 815"/>
              <p:cNvSpPr>
                <a:spLocks noChangeAspect="1" noChangeShapeType="1"/>
              </p:cNvSpPr>
              <p:nvPr/>
            </p:nvSpPr>
            <p:spPr bwMode="auto">
              <a:xfrm flipV="1">
                <a:off x="4177" y="2544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4" name="Line 816"/>
              <p:cNvSpPr>
                <a:spLocks noChangeAspect="1" noChangeShapeType="1"/>
              </p:cNvSpPr>
              <p:nvPr/>
            </p:nvSpPr>
            <p:spPr bwMode="auto">
              <a:xfrm>
                <a:off x="4365" y="2384"/>
                <a:ext cx="14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5" name="Line 817"/>
              <p:cNvSpPr>
                <a:spLocks noChangeAspect="1" noChangeShapeType="1"/>
              </p:cNvSpPr>
              <p:nvPr/>
            </p:nvSpPr>
            <p:spPr bwMode="auto">
              <a:xfrm flipV="1">
                <a:off x="4315" y="2439"/>
                <a:ext cx="64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6" name="Line 8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52" y="1789"/>
                <a:ext cx="1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7" name="Line 819"/>
              <p:cNvSpPr>
                <a:spLocks noChangeAspect="1" noChangeShapeType="1"/>
              </p:cNvSpPr>
              <p:nvPr/>
            </p:nvSpPr>
            <p:spPr bwMode="auto">
              <a:xfrm>
                <a:off x="4193" y="1787"/>
                <a:ext cx="59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8" name="Line 8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0" y="2235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9" name="Line 821"/>
              <p:cNvSpPr>
                <a:spLocks noChangeAspect="1" noChangeShapeType="1"/>
              </p:cNvSpPr>
              <p:nvPr/>
            </p:nvSpPr>
            <p:spPr bwMode="auto">
              <a:xfrm flipH="1">
                <a:off x="3540" y="2184"/>
                <a:ext cx="3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0" name="Line 822"/>
              <p:cNvSpPr>
                <a:spLocks noChangeAspect="1" noChangeShapeType="1"/>
              </p:cNvSpPr>
              <p:nvPr/>
            </p:nvSpPr>
            <p:spPr bwMode="auto">
              <a:xfrm>
                <a:off x="4330" y="1877"/>
                <a:ext cx="56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1" name="Line 823"/>
              <p:cNvSpPr>
                <a:spLocks noChangeAspect="1" noChangeShapeType="1"/>
              </p:cNvSpPr>
              <p:nvPr/>
            </p:nvSpPr>
            <p:spPr bwMode="auto">
              <a:xfrm flipV="1">
                <a:off x="4383" y="1903"/>
                <a:ext cx="3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2" name="Line 824"/>
              <p:cNvSpPr>
                <a:spLocks noChangeAspect="1" noChangeShapeType="1"/>
              </p:cNvSpPr>
              <p:nvPr/>
            </p:nvSpPr>
            <p:spPr bwMode="auto">
              <a:xfrm flipV="1">
                <a:off x="3841" y="1749"/>
                <a:ext cx="1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3" name="Line 8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7" y="1749"/>
                <a:ext cx="4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4" name="Line 826"/>
              <p:cNvSpPr>
                <a:spLocks noChangeAspect="1" noChangeShapeType="1"/>
              </p:cNvSpPr>
              <p:nvPr/>
            </p:nvSpPr>
            <p:spPr bwMode="auto">
              <a:xfrm flipH="1">
                <a:off x="3538" y="2097"/>
                <a:ext cx="3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5" name="Line 8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8" y="2145"/>
                <a:ext cx="32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6" name="Line 828"/>
              <p:cNvSpPr>
                <a:spLocks noChangeAspect="1" noChangeShapeType="1"/>
              </p:cNvSpPr>
              <p:nvPr/>
            </p:nvSpPr>
            <p:spPr bwMode="auto">
              <a:xfrm flipH="1">
                <a:off x="3788" y="2497"/>
                <a:ext cx="5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7" name="Line 8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551"/>
                <a:ext cx="7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8" name="Line 8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53" y="2059"/>
                <a:ext cx="2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9" name="Line 831"/>
              <p:cNvSpPr>
                <a:spLocks noChangeAspect="1" noChangeShapeType="1"/>
              </p:cNvSpPr>
              <p:nvPr/>
            </p:nvSpPr>
            <p:spPr bwMode="auto">
              <a:xfrm flipH="1">
                <a:off x="3553" y="2017"/>
                <a:ext cx="4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0" name="Line 832"/>
              <p:cNvSpPr>
                <a:spLocks noChangeAspect="1" noChangeShapeType="1"/>
              </p:cNvSpPr>
              <p:nvPr/>
            </p:nvSpPr>
            <p:spPr bwMode="auto">
              <a:xfrm flipH="1">
                <a:off x="3759" y="1793"/>
                <a:ext cx="5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1" name="Line 833"/>
              <p:cNvSpPr>
                <a:spLocks noChangeAspect="1" noChangeShapeType="1"/>
              </p:cNvSpPr>
              <p:nvPr/>
            </p:nvSpPr>
            <p:spPr bwMode="auto">
              <a:xfrm flipV="1">
                <a:off x="3750" y="1796"/>
                <a:ext cx="9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2" name="Line 834"/>
              <p:cNvSpPr>
                <a:spLocks noChangeAspect="1" noChangeShapeType="1"/>
              </p:cNvSpPr>
              <p:nvPr/>
            </p:nvSpPr>
            <p:spPr bwMode="auto">
              <a:xfrm flipH="1">
                <a:off x="3584" y="1945"/>
                <a:ext cx="5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3" name="Line 8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4" y="1981"/>
                <a:ext cx="13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4" name="Line 8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8" y="1849"/>
                <a:ext cx="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5" name="Line 837"/>
              <p:cNvSpPr>
                <a:spLocks noChangeAspect="1" noChangeShapeType="1"/>
              </p:cNvSpPr>
              <p:nvPr/>
            </p:nvSpPr>
            <p:spPr bwMode="auto">
              <a:xfrm>
                <a:off x="4268" y="1832"/>
                <a:ext cx="6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6" name="Line 838"/>
              <p:cNvSpPr>
                <a:spLocks noChangeAspect="1" noChangeShapeType="1"/>
              </p:cNvSpPr>
              <p:nvPr/>
            </p:nvSpPr>
            <p:spPr bwMode="auto">
              <a:xfrm flipV="1">
                <a:off x="4116" y="1758"/>
                <a:ext cx="53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7" name="Line 8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9" y="1758"/>
                <a:ext cx="14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8" name="Line 840"/>
              <p:cNvSpPr>
                <a:spLocks noChangeAspect="1" noChangeShapeType="1"/>
              </p:cNvSpPr>
              <p:nvPr/>
            </p:nvSpPr>
            <p:spPr bwMode="auto">
              <a:xfrm flipH="1">
                <a:off x="3657" y="2394"/>
                <a:ext cx="12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9" name="Line 8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7" y="2449"/>
                <a:ext cx="6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0" name="Line 842"/>
              <p:cNvSpPr>
                <a:spLocks noChangeAspect="1" noChangeShapeType="1"/>
              </p:cNvSpPr>
              <p:nvPr/>
            </p:nvSpPr>
            <p:spPr bwMode="auto">
              <a:xfrm flipH="1">
                <a:off x="3629" y="1886"/>
                <a:ext cx="5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1" name="Line 8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29" y="1913"/>
                <a:ext cx="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2" name="Line 844"/>
              <p:cNvSpPr>
                <a:spLocks noChangeAspect="1" noChangeShapeType="1"/>
              </p:cNvSpPr>
              <p:nvPr/>
            </p:nvSpPr>
            <p:spPr bwMode="auto">
              <a:xfrm flipV="1">
                <a:off x="3828" y="1762"/>
                <a:ext cx="1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3" name="Line 8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41" y="1762"/>
                <a:ext cx="5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4" name="Line 846"/>
              <p:cNvSpPr>
                <a:spLocks noChangeAspect="1" noChangeShapeType="1"/>
              </p:cNvSpPr>
              <p:nvPr/>
            </p:nvSpPr>
            <p:spPr bwMode="auto">
              <a:xfrm flipV="1">
                <a:off x="3996" y="1734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5" name="Line 8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3" y="1734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6" name="Line 848"/>
              <p:cNvSpPr>
                <a:spLocks noChangeAspect="1" noChangeShapeType="1"/>
              </p:cNvSpPr>
              <p:nvPr/>
            </p:nvSpPr>
            <p:spPr bwMode="auto">
              <a:xfrm flipV="1">
                <a:off x="3979" y="1735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7" name="Line 8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6" y="1735"/>
                <a:ext cx="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8" name="Line 850"/>
              <p:cNvSpPr>
                <a:spLocks noChangeAspect="1" noChangeShapeType="1"/>
              </p:cNvSpPr>
              <p:nvPr/>
            </p:nvSpPr>
            <p:spPr bwMode="auto">
              <a:xfrm>
                <a:off x="4173" y="2508"/>
                <a:ext cx="4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9" name="Line 851"/>
              <p:cNvSpPr>
                <a:spLocks noChangeAspect="1" noChangeShapeType="1"/>
              </p:cNvSpPr>
              <p:nvPr/>
            </p:nvSpPr>
            <p:spPr bwMode="auto">
              <a:xfrm flipV="1">
                <a:off x="4099" y="2562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0" name="Line 852"/>
              <p:cNvSpPr>
                <a:spLocks noChangeAspect="1" noChangeShapeType="1"/>
              </p:cNvSpPr>
              <p:nvPr/>
            </p:nvSpPr>
            <p:spPr bwMode="auto">
              <a:xfrm flipV="1">
                <a:off x="4365" y="2351"/>
                <a:ext cx="56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1" name="Line 853"/>
              <p:cNvSpPr>
                <a:spLocks noChangeAspect="1" noChangeShapeType="1"/>
              </p:cNvSpPr>
              <p:nvPr/>
            </p:nvSpPr>
            <p:spPr bwMode="auto">
              <a:xfrm>
                <a:off x="4401" y="2297"/>
                <a:ext cx="20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2" name="Line 854"/>
              <p:cNvSpPr>
                <a:spLocks noChangeAspect="1" noChangeShapeType="1"/>
              </p:cNvSpPr>
              <p:nvPr/>
            </p:nvSpPr>
            <p:spPr bwMode="auto">
              <a:xfrm flipV="1">
                <a:off x="4019" y="1736"/>
                <a:ext cx="1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3" name="Line 8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0" y="1736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4" name="Line 856"/>
              <p:cNvSpPr>
                <a:spLocks noChangeAspect="1" noChangeShapeType="1"/>
              </p:cNvSpPr>
              <p:nvPr/>
            </p:nvSpPr>
            <p:spPr bwMode="auto">
              <a:xfrm flipV="1">
                <a:off x="3962" y="1736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5" name="Line 8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9" y="1736"/>
                <a:ext cx="1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6" name="Line 858"/>
              <p:cNvSpPr>
                <a:spLocks noChangeAspect="1" noChangeShapeType="1"/>
              </p:cNvSpPr>
              <p:nvPr/>
            </p:nvSpPr>
            <p:spPr bwMode="auto">
              <a:xfrm flipH="1">
                <a:off x="3685" y="1840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7" name="Line 859"/>
              <p:cNvSpPr>
                <a:spLocks noChangeAspect="1" noChangeShapeType="1"/>
              </p:cNvSpPr>
              <p:nvPr/>
            </p:nvSpPr>
            <p:spPr bwMode="auto">
              <a:xfrm flipV="1">
                <a:off x="3685" y="1858"/>
                <a:ext cx="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8" name="Line 8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7" y="1738"/>
                <a:ext cx="1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9" name="Line 861"/>
              <p:cNvSpPr>
                <a:spLocks noChangeAspect="1" noChangeShapeType="1"/>
              </p:cNvSpPr>
              <p:nvPr/>
            </p:nvSpPr>
            <p:spPr bwMode="auto">
              <a:xfrm flipV="1">
                <a:off x="4027" y="1738"/>
                <a:ext cx="2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0" name="Line 862"/>
              <p:cNvSpPr>
                <a:spLocks noChangeAspect="1" noChangeShapeType="1"/>
              </p:cNvSpPr>
              <p:nvPr/>
            </p:nvSpPr>
            <p:spPr bwMode="auto">
              <a:xfrm flipH="1">
                <a:off x="3864" y="2513"/>
                <a:ext cx="3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1" name="Line 8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4" y="2567"/>
                <a:ext cx="78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2" name="Line 8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1739"/>
                <a:ext cx="2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3" name="Line 865"/>
              <p:cNvSpPr>
                <a:spLocks noChangeAspect="1" noChangeShapeType="1"/>
              </p:cNvSpPr>
              <p:nvPr/>
            </p:nvSpPr>
            <p:spPr bwMode="auto">
              <a:xfrm flipV="1">
                <a:off x="3946" y="1739"/>
                <a:ext cx="1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4" name="Line 866"/>
              <p:cNvSpPr>
                <a:spLocks noChangeAspect="1" noChangeShapeType="1"/>
              </p:cNvSpPr>
              <p:nvPr/>
            </p:nvSpPr>
            <p:spPr bwMode="auto">
              <a:xfrm>
                <a:off x="4201" y="1804"/>
                <a:ext cx="6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5" name="Line 8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2" y="1810"/>
                <a:ext cx="6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6" name="Line 8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3" y="1742"/>
                <a:ext cx="1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7" name="Line 869"/>
              <p:cNvSpPr>
                <a:spLocks noChangeAspect="1" noChangeShapeType="1"/>
              </p:cNvSpPr>
              <p:nvPr/>
            </p:nvSpPr>
            <p:spPr bwMode="auto">
              <a:xfrm flipV="1">
                <a:off x="4035" y="1742"/>
                <a:ext cx="28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8" name="Line 870"/>
              <p:cNvSpPr>
                <a:spLocks noChangeAspect="1" noChangeShapeType="1"/>
              </p:cNvSpPr>
              <p:nvPr/>
            </p:nvSpPr>
            <p:spPr bwMode="auto">
              <a:xfrm flipV="1">
                <a:off x="4125" y="1772"/>
                <a:ext cx="58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9" name="Line 8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83" y="1772"/>
                <a:ext cx="10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0" name="Line 8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1744"/>
                <a:ext cx="31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1" name="Line 873"/>
              <p:cNvSpPr>
                <a:spLocks noChangeAspect="1" noChangeShapeType="1"/>
              </p:cNvSpPr>
              <p:nvPr/>
            </p:nvSpPr>
            <p:spPr bwMode="auto">
              <a:xfrm flipV="1">
                <a:off x="3932" y="1744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2" name="Line 874"/>
              <p:cNvSpPr>
                <a:spLocks noChangeAspect="1" noChangeShapeType="1"/>
              </p:cNvSpPr>
              <p:nvPr/>
            </p:nvSpPr>
            <p:spPr bwMode="auto">
              <a:xfrm flipV="1">
                <a:off x="4401" y="2261"/>
                <a:ext cx="4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3" name="Line 875"/>
              <p:cNvSpPr>
                <a:spLocks noChangeAspect="1" noChangeShapeType="1"/>
              </p:cNvSpPr>
              <p:nvPr/>
            </p:nvSpPr>
            <p:spPr bwMode="auto">
              <a:xfrm>
                <a:off x="4420" y="2208"/>
                <a:ext cx="2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4" name="Line 876"/>
              <p:cNvSpPr>
                <a:spLocks noChangeAspect="1" noChangeShapeType="1"/>
              </p:cNvSpPr>
              <p:nvPr/>
            </p:nvSpPr>
            <p:spPr bwMode="auto">
              <a:xfrm>
                <a:off x="4097" y="2519"/>
                <a:ext cx="2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5" name="Line 877"/>
              <p:cNvSpPr>
                <a:spLocks noChangeAspect="1" noChangeShapeType="1"/>
              </p:cNvSpPr>
              <p:nvPr/>
            </p:nvSpPr>
            <p:spPr bwMode="auto">
              <a:xfrm flipV="1">
                <a:off x="4021" y="2573"/>
                <a:ext cx="7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6" name="Line 878"/>
              <p:cNvSpPr>
                <a:spLocks noChangeAspect="1" noChangeShapeType="1"/>
              </p:cNvSpPr>
              <p:nvPr/>
            </p:nvSpPr>
            <p:spPr bwMode="auto">
              <a:xfrm flipH="1">
                <a:off x="3612" y="2307"/>
                <a:ext cx="1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7" name="Line 8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2" y="2363"/>
                <a:ext cx="57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8" name="Line 880"/>
              <p:cNvSpPr>
                <a:spLocks noChangeAspect="1" noChangeShapeType="1"/>
              </p:cNvSpPr>
              <p:nvPr/>
            </p:nvSpPr>
            <p:spPr bwMode="auto">
              <a:xfrm flipV="1">
                <a:off x="3745" y="1818"/>
                <a:ext cx="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9" name="Line 881"/>
              <p:cNvSpPr>
                <a:spLocks noChangeAspect="1" noChangeShapeType="1"/>
              </p:cNvSpPr>
              <p:nvPr/>
            </p:nvSpPr>
            <p:spPr bwMode="auto">
              <a:xfrm flipH="1">
                <a:off x="3750" y="1809"/>
                <a:ext cx="6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0" name="Line 8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8" y="1777"/>
                <a:ext cx="59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1" name="Line 883"/>
              <p:cNvSpPr>
                <a:spLocks noChangeAspect="1" noChangeShapeType="1"/>
              </p:cNvSpPr>
              <p:nvPr/>
            </p:nvSpPr>
            <p:spPr bwMode="auto">
              <a:xfrm flipV="1">
                <a:off x="3818" y="1777"/>
                <a:ext cx="1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2" name="Line 884"/>
              <p:cNvSpPr>
                <a:spLocks noChangeAspect="1" noChangeShapeType="1"/>
              </p:cNvSpPr>
              <p:nvPr/>
            </p:nvSpPr>
            <p:spPr bwMode="auto">
              <a:xfrm>
                <a:off x="4304" y="2412"/>
                <a:ext cx="1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3" name="Line 885"/>
              <p:cNvSpPr>
                <a:spLocks noChangeAspect="1" noChangeShapeType="1"/>
              </p:cNvSpPr>
              <p:nvPr/>
            </p:nvSpPr>
            <p:spPr bwMode="auto">
              <a:xfrm flipV="1">
                <a:off x="4043" y="1748"/>
                <a:ext cx="3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4" name="Line 8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8" y="1748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5" name="Line 887"/>
              <p:cNvSpPr>
                <a:spLocks noChangeAspect="1" noChangeShapeType="1"/>
              </p:cNvSpPr>
              <p:nvPr/>
            </p:nvSpPr>
            <p:spPr bwMode="auto">
              <a:xfrm flipV="1">
                <a:off x="4246" y="2468"/>
                <a:ext cx="69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6" name="Line 8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2" y="2575"/>
                <a:ext cx="7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7" name="Line 889"/>
              <p:cNvSpPr>
                <a:spLocks noChangeAspect="1" noChangeShapeType="1"/>
              </p:cNvSpPr>
              <p:nvPr/>
            </p:nvSpPr>
            <p:spPr bwMode="auto">
              <a:xfrm flipH="1">
                <a:off x="3942" y="2521"/>
                <a:ext cx="1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8" name="Line 890"/>
              <p:cNvSpPr>
                <a:spLocks noChangeAspect="1" noChangeShapeType="1"/>
              </p:cNvSpPr>
              <p:nvPr/>
            </p:nvSpPr>
            <p:spPr bwMode="auto">
              <a:xfrm>
                <a:off x="4421" y="2121"/>
                <a:ext cx="3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9" name="Line 891"/>
              <p:cNvSpPr>
                <a:spLocks noChangeAspect="1" noChangeShapeType="1"/>
              </p:cNvSpPr>
              <p:nvPr/>
            </p:nvSpPr>
            <p:spPr bwMode="auto">
              <a:xfrm>
                <a:off x="4421" y="2121"/>
                <a:ext cx="3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0" name="Line 892"/>
              <p:cNvSpPr>
                <a:spLocks noChangeAspect="1" noChangeShapeType="1"/>
              </p:cNvSpPr>
              <p:nvPr/>
            </p:nvSpPr>
            <p:spPr bwMode="auto">
              <a:xfrm flipV="1">
                <a:off x="4420" y="2171"/>
                <a:ext cx="3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1" name="Line 8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2" y="1750"/>
                <a:ext cx="37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2" name="Line 894"/>
              <p:cNvSpPr>
                <a:spLocks noChangeAspect="1" noChangeShapeType="1"/>
              </p:cNvSpPr>
              <p:nvPr/>
            </p:nvSpPr>
            <p:spPr bwMode="auto">
              <a:xfrm flipV="1">
                <a:off x="3918" y="1750"/>
                <a:ext cx="14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3" name="Line 895"/>
              <p:cNvSpPr>
                <a:spLocks noChangeAspect="1" noChangeShapeType="1"/>
              </p:cNvSpPr>
              <p:nvPr/>
            </p:nvSpPr>
            <p:spPr bwMode="auto">
              <a:xfrm>
                <a:off x="4020" y="2524"/>
                <a:ext cx="1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4" name="Line 896"/>
              <p:cNvSpPr>
                <a:spLocks noChangeAspect="1" noChangeShapeType="1"/>
              </p:cNvSpPr>
              <p:nvPr/>
            </p:nvSpPr>
            <p:spPr bwMode="auto">
              <a:xfrm flipV="1">
                <a:off x="4421" y="2085"/>
                <a:ext cx="2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5" name="Line 897"/>
              <p:cNvSpPr>
                <a:spLocks noChangeAspect="1" noChangeShapeType="1"/>
              </p:cNvSpPr>
              <p:nvPr/>
            </p:nvSpPr>
            <p:spPr bwMode="auto">
              <a:xfrm>
                <a:off x="4405" y="2040"/>
                <a:ext cx="4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6" name="Line 898"/>
              <p:cNvSpPr>
                <a:spLocks noChangeAspect="1" noChangeShapeType="1"/>
              </p:cNvSpPr>
              <p:nvPr/>
            </p:nvSpPr>
            <p:spPr bwMode="auto">
              <a:xfrm flipV="1">
                <a:off x="4405" y="2005"/>
                <a:ext cx="18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7" name="Line 899"/>
              <p:cNvSpPr>
                <a:spLocks noChangeAspect="1" noChangeShapeType="1"/>
              </p:cNvSpPr>
              <p:nvPr/>
            </p:nvSpPr>
            <p:spPr bwMode="auto">
              <a:xfrm>
                <a:off x="4373" y="1967"/>
                <a:ext cx="50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8" name="Line 900"/>
              <p:cNvSpPr>
                <a:spLocks noChangeAspect="1" noChangeShapeType="1"/>
              </p:cNvSpPr>
              <p:nvPr/>
            </p:nvSpPr>
            <p:spPr bwMode="auto">
              <a:xfrm flipV="1">
                <a:off x="4373" y="1935"/>
                <a:ext cx="10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9" name="Line 901"/>
              <p:cNvSpPr>
                <a:spLocks noChangeAspect="1" noChangeShapeType="1"/>
              </p:cNvSpPr>
              <p:nvPr/>
            </p:nvSpPr>
            <p:spPr bwMode="auto">
              <a:xfrm>
                <a:off x="4327" y="1904"/>
                <a:ext cx="56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0" name="Line 9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2" y="1754"/>
                <a:ext cx="1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1" name="Line 903"/>
              <p:cNvSpPr>
                <a:spLocks noChangeAspect="1" noChangeShapeType="1"/>
              </p:cNvSpPr>
              <p:nvPr/>
            </p:nvSpPr>
            <p:spPr bwMode="auto">
              <a:xfrm flipV="1">
                <a:off x="4050" y="1754"/>
                <a:ext cx="4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2" name="Line 904"/>
              <p:cNvSpPr>
                <a:spLocks noChangeAspect="1" noChangeShapeType="1"/>
              </p:cNvSpPr>
              <p:nvPr/>
            </p:nvSpPr>
            <p:spPr bwMode="auto">
              <a:xfrm>
                <a:off x="4270" y="1855"/>
                <a:ext cx="6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3" name="Line 905"/>
              <p:cNvSpPr>
                <a:spLocks noChangeAspect="1" noChangeShapeType="1"/>
              </p:cNvSpPr>
              <p:nvPr/>
            </p:nvSpPr>
            <p:spPr bwMode="auto">
              <a:xfrm flipV="1">
                <a:off x="4327" y="1877"/>
                <a:ext cx="3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4" name="Line 9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23" y="2476"/>
                <a:ext cx="7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5" name="Line 907"/>
              <p:cNvSpPr>
                <a:spLocks noChangeAspect="1" noChangeShapeType="1"/>
              </p:cNvSpPr>
              <p:nvPr/>
            </p:nvSpPr>
            <p:spPr bwMode="auto">
              <a:xfrm flipH="1">
                <a:off x="3723" y="2420"/>
                <a:ext cx="10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6" name="Line 908"/>
              <p:cNvSpPr>
                <a:spLocks noChangeAspect="1" noChangeShapeType="1"/>
              </p:cNvSpPr>
              <p:nvPr/>
            </p:nvSpPr>
            <p:spPr bwMode="auto">
              <a:xfrm flipV="1">
                <a:off x="3906" y="1757"/>
                <a:ext cx="1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7" name="Line 9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8" y="1757"/>
                <a:ext cx="4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8" name="Line 9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273"/>
                <a:ext cx="49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9" name="Line 911"/>
              <p:cNvSpPr>
                <a:spLocks noChangeAspect="1" noChangeShapeType="1"/>
              </p:cNvSpPr>
              <p:nvPr/>
            </p:nvSpPr>
            <p:spPr bwMode="auto">
              <a:xfrm flipH="1">
                <a:off x="3582" y="2220"/>
                <a:ext cx="2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0" name="Line 912"/>
              <p:cNvSpPr>
                <a:spLocks noChangeAspect="1" noChangeShapeType="1"/>
              </p:cNvSpPr>
              <p:nvPr/>
            </p:nvSpPr>
            <p:spPr bwMode="auto">
              <a:xfrm flipV="1">
                <a:off x="4133" y="1787"/>
                <a:ext cx="6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1" name="Line 9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93" y="1787"/>
                <a:ext cx="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2" name="Line 9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0" y="2184"/>
                <a:ext cx="3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3" name="Line 915"/>
              <p:cNvSpPr>
                <a:spLocks noChangeAspect="1" noChangeShapeType="1"/>
              </p:cNvSpPr>
              <p:nvPr/>
            </p:nvSpPr>
            <p:spPr bwMode="auto">
              <a:xfrm flipH="1">
                <a:off x="3570" y="2133"/>
                <a:ext cx="3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4" name="Line 9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4" y="1945"/>
                <a:ext cx="1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5" name="Line 917"/>
              <p:cNvSpPr>
                <a:spLocks noChangeAspect="1" noChangeShapeType="1"/>
              </p:cNvSpPr>
              <p:nvPr/>
            </p:nvSpPr>
            <p:spPr bwMode="auto">
              <a:xfrm flipH="1">
                <a:off x="3634" y="1913"/>
                <a:ext cx="5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6" name="Line 9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017"/>
                <a:ext cx="20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7" name="Line 919"/>
              <p:cNvSpPr>
                <a:spLocks noChangeAspect="1" noChangeShapeType="1"/>
              </p:cNvSpPr>
              <p:nvPr/>
            </p:nvSpPr>
            <p:spPr bwMode="auto">
              <a:xfrm flipH="1">
                <a:off x="3597" y="1977"/>
                <a:ext cx="4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8" name="Line 920"/>
              <p:cNvSpPr>
                <a:spLocks noChangeAspect="1" noChangeShapeType="1"/>
              </p:cNvSpPr>
              <p:nvPr/>
            </p:nvSpPr>
            <p:spPr bwMode="auto">
              <a:xfrm flipV="1">
                <a:off x="4056" y="1762"/>
                <a:ext cx="4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9" name="Line 9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5" y="1762"/>
                <a:ext cx="1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0" name="Line 922"/>
              <p:cNvSpPr>
                <a:spLocks noChangeAspect="1" noChangeShapeType="1"/>
              </p:cNvSpPr>
              <p:nvPr/>
            </p:nvSpPr>
            <p:spPr bwMode="auto">
              <a:xfrm>
                <a:off x="4206" y="1821"/>
                <a:ext cx="6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1" name="Line 9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832"/>
                <a:ext cx="2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2" name="Line 924"/>
              <p:cNvSpPr>
                <a:spLocks noChangeAspect="1" noChangeShapeType="1"/>
              </p:cNvSpPr>
              <p:nvPr/>
            </p:nvSpPr>
            <p:spPr bwMode="auto">
              <a:xfrm flipH="1">
                <a:off x="3575" y="2051"/>
                <a:ext cx="42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3" name="Line 9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5" y="2097"/>
                <a:ext cx="2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4" name="Line 9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8" y="1793"/>
                <a:ext cx="6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5" name="Line 927"/>
              <p:cNvSpPr>
                <a:spLocks noChangeAspect="1" noChangeShapeType="1"/>
              </p:cNvSpPr>
              <p:nvPr/>
            </p:nvSpPr>
            <p:spPr bwMode="auto">
              <a:xfrm flipV="1">
                <a:off x="3812" y="1793"/>
                <a:ext cx="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6" name="Line 928"/>
              <p:cNvSpPr>
                <a:spLocks noChangeAspect="1" noChangeShapeType="1"/>
              </p:cNvSpPr>
              <p:nvPr/>
            </p:nvSpPr>
            <p:spPr bwMode="auto">
              <a:xfrm flipH="1">
                <a:off x="3685" y="1862"/>
                <a:ext cx="6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7" name="Line 9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5" y="1886"/>
                <a:ext cx="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8" name="Line 930"/>
              <p:cNvSpPr>
                <a:spLocks noChangeAspect="1" noChangeShapeType="1"/>
              </p:cNvSpPr>
              <p:nvPr/>
            </p:nvSpPr>
            <p:spPr bwMode="auto">
              <a:xfrm flipV="1">
                <a:off x="3895" y="1765"/>
                <a:ext cx="1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9" name="Line 9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6" y="1765"/>
                <a:ext cx="5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0" name="Line 932"/>
              <p:cNvSpPr>
                <a:spLocks noChangeAspect="1" noChangeShapeType="1"/>
              </p:cNvSpPr>
              <p:nvPr/>
            </p:nvSpPr>
            <p:spPr bwMode="auto">
              <a:xfrm>
                <a:off x="4348" y="2328"/>
                <a:ext cx="17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1" name="Line 933"/>
              <p:cNvSpPr>
                <a:spLocks noChangeAspect="1" noChangeShapeType="1"/>
              </p:cNvSpPr>
              <p:nvPr/>
            </p:nvSpPr>
            <p:spPr bwMode="auto">
              <a:xfrm flipV="1">
                <a:off x="4304" y="2384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2" name="Line 934"/>
              <p:cNvSpPr>
                <a:spLocks noChangeAspect="1" noChangeShapeType="1"/>
              </p:cNvSpPr>
              <p:nvPr/>
            </p:nvSpPr>
            <p:spPr bwMode="auto">
              <a:xfrm flipV="1">
                <a:off x="3745" y="1840"/>
                <a:ext cx="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3" name="Line 935"/>
              <p:cNvSpPr>
                <a:spLocks noChangeAspect="1" noChangeShapeType="1"/>
              </p:cNvSpPr>
              <p:nvPr/>
            </p:nvSpPr>
            <p:spPr bwMode="auto">
              <a:xfrm flipH="1">
                <a:off x="3745" y="1826"/>
                <a:ext cx="63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4" name="Line 9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6" y="1771"/>
                <a:ext cx="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5" name="Line 937"/>
              <p:cNvSpPr>
                <a:spLocks noChangeAspect="1" noChangeShapeType="1"/>
              </p:cNvSpPr>
              <p:nvPr/>
            </p:nvSpPr>
            <p:spPr bwMode="auto">
              <a:xfrm>
                <a:off x="4237" y="2435"/>
                <a:ext cx="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6" name="Line 938"/>
              <p:cNvSpPr>
                <a:spLocks noChangeAspect="1" noChangeShapeType="1"/>
              </p:cNvSpPr>
              <p:nvPr/>
            </p:nvSpPr>
            <p:spPr bwMode="auto">
              <a:xfrm flipV="1">
                <a:off x="4062" y="1771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7" name="Line 939"/>
              <p:cNvSpPr>
                <a:spLocks noChangeAspect="1" noChangeShapeType="1"/>
              </p:cNvSpPr>
              <p:nvPr/>
            </p:nvSpPr>
            <p:spPr bwMode="auto">
              <a:xfrm flipV="1">
                <a:off x="4173" y="2491"/>
                <a:ext cx="7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8" name="Line 940"/>
              <p:cNvSpPr>
                <a:spLocks noChangeAspect="1" noChangeShapeType="1"/>
              </p:cNvSpPr>
              <p:nvPr/>
            </p:nvSpPr>
            <p:spPr bwMode="auto">
              <a:xfrm flipV="1">
                <a:off x="3887" y="1774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9" name="Line 9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5" y="1774"/>
                <a:ext cx="56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0" name="Line 942"/>
              <p:cNvSpPr>
                <a:spLocks noChangeAspect="1" noChangeShapeType="1"/>
              </p:cNvSpPr>
              <p:nvPr/>
            </p:nvSpPr>
            <p:spPr bwMode="auto">
              <a:xfrm>
                <a:off x="4138" y="1802"/>
                <a:ext cx="63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1" name="Line 9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1" y="1804"/>
                <a:ext cx="5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2" name="Line 944"/>
              <p:cNvSpPr>
                <a:spLocks noChangeAspect="1" noChangeShapeType="1"/>
              </p:cNvSpPr>
              <p:nvPr/>
            </p:nvSpPr>
            <p:spPr bwMode="auto">
              <a:xfrm flipH="1">
                <a:off x="3793" y="2441"/>
                <a:ext cx="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3" name="Line 9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2497"/>
                <a:ext cx="7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4" name="Line 9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9" y="2394"/>
                <a:ext cx="6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5" name="Line 947"/>
              <p:cNvSpPr>
                <a:spLocks noChangeAspect="1" noChangeShapeType="1"/>
              </p:cNvSpPr>
              <p:nvPr/>
            </p:nvSpPr>
            <p:spPr bwMode="auto">
              <a:xfrm flipH="1">
                <a:off x="3669" y="2337"/>
                <a:ext cx="17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6" name="Line 948"/>
              <p:cNvSpPr>
                <a:spLocks noChangeAspect="1" noChangeShapeType="1"/>
              </p:cNvSpPr>
              <p:nvPr/>
            </p:nvSpPr>
            <p:spPr bwMode="auto">
              <a:xfrm flipH="1">
                <a:off x="3812" y="1806"/>
                <a:ext cx="6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7" name="Line 949"/>
              <p:cNvSpPr>
                <a:spLocks noChangeAspect="1" noChangeShapeType="1"/>
              </p:cNvSpPr>
              <p:nvPr/>
            </p:nvSpPr>
            <p:spPr bwMode="auto">
              <a:xfrm flipV="1">
                <a:off x="3808" y="1809"/>
                <a:ext cx="4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8" name="Line 950"/>
              <p:cNvSpPr>
                <a:spLocks noChangeAspect="1" noChangeShapeType="1"/>
              </p:cNvSpPr>
              <p:nvPr/>
            </p:nvSpPr>
            <p:spPr bwMode="auto">
              <a:xfrm flipV="1">
                <a:off x="4348" y="2297"/>
                <a:ext cx="5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9" name="Line 951"/>
              <p:cNvSpPr>
                <a:spLocks noChangeAspect="1" noChangeShapeType="1"/>
              </p:cNvSpPr>
              <p:nvPr/>
            </p:nvSpPr>
            <p:spPr bwMode="auto">
              <a:xfrm>
                <a:off x="4376" y="2242"/>
                <a:ext cx="2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0" name="Line 9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5" y="1781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1" name="Line 953"/>
              <p:cNvSpPr>
                <a:spLocks noChangeAspect="1" noChangeShapeType="1"/>
              </p:cNvSpPr>
              <p:nvPr/>
            </p:nvSpPr>
            <p:spPr bwMode="auto">
              <a:xfrm flipV="1">
                <a:off x="4067" y="1781"/>
                <a:ext cx="5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2" name="Line 954"/>
              <p:cNvSpPr>
                <a:spLocks noChangeAspect="1" noChangeShapeType="1"/>
              </p:cNvSpPr>
              <p:nvPr/>
            </p:nvSpPr>
            <p:spPr bwMode="auto">
              <a:xfrm flipV="1">
                <a:off x="4319" y="1904"/>
                <a:ext cx="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3" name="Line 955"/>
              <p:cNvSpPr>
                <a:spLocks noChangeAspect="1" noChangeShapeType="1"/>
              </p:cNvSpPr>
              <p:nvPr/>
            </p:nvSpPr>
            <p:spPr bwMode="auto">
              <a:xfrm>
                <a:off x="4268" y="1877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4" name="Line 956"/>
              <p:cNvSpPr>
                <a:spLocks noChangeAspect="1" noChangeShapeType="1"/>
              </p:cNvSpPr>
              <p:nvPr/>
            </p:nvSpPr>
            <p:spPr bwMode="auto">
              <a:xfrm flipV="1">
                <a:off x="4357" y="1967"/>
                <a:ext cx="1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5" name="Line 957"/>
              <p:cNvSpPr>
                <a:spLocks noChangeAspect="1" noChangeShapeType="1"/>
              </p:cNvSpPr>
              <p:nvPr/>
            </p:nvSpPr>
            <p:spPr bwMode="auto">
              <a:xfrm>
                <a:off x="4319" y="1931"/>
                <a:ext cx="54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6" name="Line 958"/>
              <p:cNvSpPr>
                <a:spLocks noChangeAspect="1" noChangeShapeType="1"/>
              </p:cNvSpPr>
              <p:nvPr/>
            </p:nvSpPr>
            <p:spPr bwMode="auto">
              <a:xfrm flipV="1">
                <a:off x="3880" y="1784"/>
                <a:ext cx="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7" name="Line 9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1784"/>
                <a:ext cx="60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8" name="Line 960"/>
              <p:cNvSpPr>
                <a:spLocks noChangeAspect="1" noChangeShapeType="1"/>
              </p:cNvSpPr>
              <p:nvPr/>
            </p:nvSpPr>
            <p:spPr bwMode="auto">
              <a:xfrm>
                <a:off x="4207" y="1838"/>
                <a:ext cx="6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9" name="Line 961"/>
              <p:cNvSpPr>
                <a:spLocks noChangeAspect="1" noChangeShapeType="1"/>
              </p:cNvSpPr>
              <p:nvPr/>
            </p:nvSpPr>
            <p:spPr bwMode="auto">
              <a:xfrm flipV="1">
                <a:off x="4268" y="1855"/>
                <a:ext cx="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0" name="Line 962"/>
              <p:cNvSpPr>
                <a:spLocks noChangeAspect="1" noChangeShapeType="1"/>
              </p:cNvSpPr>
              <p:nvPr/>
            </p:nvSpPr>
            <p:spPr bwMode="auto">
              <a:xfrm>
                <a:off x="4357" y="1997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1" name="Line 963"/>
              <p:cNvSpPr>
                <a:spLocks noChangeAspect="1" noChangeShapeType="1"/>
              </p:cNvSpPr>
              <p:nvPr/>
            </p:nvSpPr>
            <p:spPr bwMode="auto">
              <a:xfrm flipV="1">
                <a:off x="4380" y="2040"/>
                <a:ext cx="25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2" name="Line 964"/>
              <p:cNvSpPr>
                <a:spLocks noChangeAspect="1" noChangeShapeType="1"/>
              </p:cNvSpPr>
              <p:nvPr/>
            </p:nvSpPr>
            <p:spPr bwMode="auto">
              <a:xfrm>
                <a:off x="4387" y="2155"/>
                <a:ext cx="33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3" name="Line 965"/>
              <p:cNvSpPr>
                <a:spLocks noChangeAspect="1" noChangeShapeType="1"/>
              </p:cNvSpPr>
              <p:nvPr/>
            </p:nvSpPr>
            <p:spPr bwMode="auto">
              <a:xfrm flipV="1">
                <a:off x="4376" y="2208"/>
                <a:ext cx="4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4" name="Line 966"/>
              <p:cNvSpPr>
                <a:spLocks noChangeAspect="1" noChangeShapeType="1"/>
              </p:cNvSpPr>
              <p:nvPr/>
            </p:nvSpPr>
            <p:spPr bwMode="auto">
              <a:xfrm>
                <a:off x="4380" y="2073"/>
                <a:ext cx="4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5" name="Line 967"/>
              <p:cNvSpPr>
                <a:spLocks noChangeAspect="1" noChangeShapeType="1"/>
              </p:cNvSpPr>
              <p:nvPr/>
            </p:nvSpPr>
            <p:spPr bwMode="auto">
              <a:xfrm flipV="1">
                <a:off x="4387" y="2121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6" name="Line 968"/>
              <p:cNvSpPr>
                <a:spLocks noChangeAspect="1" noChangeShapeType="1"/>
              </p:cNvSpPr>
              <p:nvPr/>
            </p:nvSpPr>
            <p:spPr bwMode="auto">
              <a:xfrm>
                <a:off x="4380" y="2073"/>
                <a:ext cx="4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7" name="Line 969"/>
              <p:cNvSpPr>
                <a:spLocks noChangeAspect="1" noChangeShapeType="1"/>
              </p:cNvSpPr>
              <p:nvPr/>
            </p:nvSpPr>
            <p:spPr bwMode="auto">
              <a:xfrm flipV="1">
                <a:off x="4097" y="2508"/>
                <a:ext cx="7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8" name="Line 970"/>
              <p:cNvSpPr>
                <a:spLocks noChangeAspect="1" noChangeShapeType="1"/>
              </p:cNvSpPr>
              <p:nvPr/>
            </p:nvSpPr>
            <p:spPr bwMode="auto">
              <a:xfrm>
                <a:off x="4167" y="2451"/>
                <a:ext cx="6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9" name="Line 9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0" y="177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0" name="Line 972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2"/>
                <a:ext cx="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1" name="Line 973"/>
              <p:cNvSpPr>
                <a:spLocks noChangeAspect="1" noChangeShapeType="1"/>
              </p:cNvSpPr>
              <p:nvPr/>
            </p:nvSpPr>
            <p:spPr bwMode="auto">
              <a:xfrm flipV="1">
                <a:off x="4002" y="1772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2" name="Line 974"/>
              <p:cNvSpPr>
                <a:spLocks noChangeAspect="1" noChangeShapeType="1"/>
              </p:cNvSpPr>
              <p:nvPr/>
            </p:nvSpPr>
            <p:spPr bwMode="auto">
              <a:xfrm flipV="1">
                <a:off x="3993" y="177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3" name="Line 9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2" y="1772"/>
                <a:ext cx="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4" name="Line 9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9" y="1772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5" name="Line 97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2"/>
                <a:ext cx="11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6" name="Line 9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3" y="1773"/>
                <a:ext cx="15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7" name="Line 979"/>
              <p:cNvSpPr>
                <a:spLocks noChangeAspect="1" noChangeShapeType="1"/>
              </p:cNvSpPr>
              <p:nvPr/>
            </p:nvSpPr>
            <p:spPr bwMode="auto">
              <a:xfrm flipV="1">
                <a:off x="3985" y="1773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8" name="Line 9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6" y="1821"/>
                <a:ext cx="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9" name="Line 981"/>
              <p:cNvSpPr>
                <a:spLocks noChangeAspect="1" noChangeShapeType="1"/>
              </p:cNvSpPr>
              <p:nvPr/>
            </p:nvSpPr>
            <p:spPr bwMode="auto">
              <a:xfrm>
                <a:off x="4141" y="1814"/>
                <a:ext cx="65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0" name="Line 9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3" y="1791"/>
                <a:ext cx="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1" name="Line 983"/>
              <p:cNvSpPr>
                <a:spLocks noChangeAspect="1" noChangeShapeType="1"/>
              </p:cNvSpPr>
              <p:nvPr/>
            </p:nvSpPr>
            <p:spPr bwMode="auto">
              <a:xfrm flipV="1">
                <a:off x="4070" y="1791"/>
                <a:ext cx="63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2" name="Line 9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7" y="1774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3" name="Line 985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4"/>
                <a:ext cx="1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4" name="Line 9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90" y="1913"/>
                <a:ext cx="10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5" name="Line 987"/>
              <p:cNvSpPr>
                <a:spLocks noChangeAspect="1" noChangeShapeType="1"/>
              </p:cNvSpPr>
              <p:nvPr/>
            </p:nvSpPr>
            <p:spPr bwMode="auto">
              <a:xfrm flipH="1">
                <a:off x="3690" y="1885"/>
                <a:ext cx="59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6" name="Line 9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1" y="2307"/>
                <a:ext cx="5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7" name="Line 989"/>
              <p:cNvSpPr>
                <a:spLocks noChangeAspect="1" noChangeShapeType="1"/>
              </p:cNvSpPr>
              <p:nvPr/>
            </p:nvSpPr>
            <p:spPr bwMode="auto">
              <a:xfrm flipH="1">
                <a:off x="3631" y="2252"/>
                <a:ext cx="24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8" name="Line 990"/>
              <p:cNvSpPr>
                <a:spLocks noChangeAspect="1" noChangeShapeType="1"/>
              </p:cNvSpPr>
              <p:nvPr/>
            </p:nvSpPr>
            <p:spPr bwMode="auto">
              <a:xfrm flipV="1">
                <a:off x="3977" y="1774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9" name="Line 9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5" y="1774"/>
                <a:ext cx="2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0" name="Line 9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5" y="1862"/>
                <a:ext cx="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1" name="Line 993"/>
              <p:cNvSpPr>
                <a:spLocks noChangeAspect="1" noChangeShapeType="1"/>
              </p:cNvSpPr>
              <p:nvPr/>
            </p:nvSpPr>
            <p:spPr bwMode="auto">
              <a:xfrm flipH="1">
                <a:off x="3745" y="1843"/>
                <a:ext cx="6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2" name="Line 994"/>
              <p:cNvSpPr>
                <a:spLocks noChangeAspect="1" noChangeShapeType="1"/>
              </p:cNvSpPr>
              <p:nvPr/>
            </p:nvSpPr>
            <p:spPr bwMode="auto">
              <a:xfrm flipH="1">
                <a:off x="3867" y="2456"/>
                <a:ext cx="5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3" name="Line 9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7" y="2513"/>
                <a:ext cx="76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4" name="Line 9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5" y="1776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5" name="Line 99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6"/>
                <a:ext cx="27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6" name="Line 9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6" y="1977"/>
                <a:ext cx="1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7" name="Line 999"/>
              <p:cNvSpPr>
                <a:spLocks noChangeAspect="1" noChangeShapeType="1"/>
              </p:cNvSpPr>
              <p:nvPr/>
            </p:nvSpPr>
            <p:spPr bwMode="auto">
              <a:xfrm flipH="1">
                <a:off x="3646" y="1940"/>
                <a:ext cx="5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8" name="Line 10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7" y="1776"/>
                <a:ext cx="3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9" name="Line 1001"/>
              <p:cNvSpPr>
                <a:spLocks noChangeAspect="1" noChangeShapeType="1"/>
              </p:cNvSpPr>
              <p:nvPr/>
            </p:nvSpPr>
            <p:spPr bwMode="auto">
              <a:xfrm flipV="1">
                <a:off x="3969" y="1776"/>
                <a:ext cx="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0" name="Line 10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0" y="1795"/>
                <a:ext cx="6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1" name="Line 1003"/>
              <p:cNvSpPr>
                <a:spLocks noChangeAspect="1" noChangeShapeType="1"/>
              </p:cNvSpPr>
              <p:nvPr/>
            </p:nvSpPr>
            <p:spPr bwMode="auto">
              <a:xfrm flipV="1">
                <a:off x="3876" y="1795"/>
                <a:ext cx="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2" name="Line 100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3" y="1778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3" name="Line 1005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8"/>
                <a:ext cx="3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4" name="Line 1006"/>
              <p:cNvSpPr>
                <a:spLocks noChangeAspect="1" noChangeShapeType="1"/>
              </p:cNvSpPr>
              <p:nvPr/>
            </p:nvSpPr>
            <p:spPr bwMode="auto">
              <a:xfrm flipH="1">
                <a:off x="3617" y="2007"/>
                <a:ext cx="4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5" name="Line 10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7" y="2051"/>
                <a:ext cx="2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6" name="Line 1008"/>
              <p:cNvSpPr>
                <a:spLocks noChangeAspect="1" noChangeShapeType="1"/>
              </p:cNvSpPr>
              <p:nvPr/>
            </p:nvSpPr>
            <p:spPr bwMode="auto">
              <a:xfrm>
                <a:off x="4289" y="2355"/>
                <a:ext cx="15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7" name="Line 1009"/>
              <p:cNvSpPr>
                <a:spLocks noChangeAspect="1" noChangeShapeType="1"/>
              </p:cNvSpPr>
              <p:nvPr/>
            </p:nvSpPr>
            <p:spPr bwMode="auto">
              <a:xfrm flipV="1">
                <a:off x="4237" y="2412"/>
                <a:ext cx="6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8" name="Line 1010"/>
              <p:cNvSpPr>
                <a:spLocks noChangeAspect="1" noChangeShapeType="1"/>
              </p:cNvSpPr>
              <p:nvPr/>
            </p:nvSpPr>
            <p:spPr bwMode="auto">
              <a:xfrm flipH="1">
                <a:off x="3808" y="1817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9" name="Line 1011"/>
              <p:cNvSpPr>
                <a:spLocks noChangeAspect="1" noChangeShapeType="1"/>
              </p:cNvSpPr>
              <p:nvPr/>
            </p:nvSpPr>
            <p:spPr bwMode="auto">
              <a:xfrm flipV="1">
                <a:off x="3808" y="1826"/>
                <a:ext cx="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0" name="Line 10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9" y="1779"/>
                <a:ext cx="3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1" name="Line 1013"/>
              <p:cNvSpPr>
                <a:spLocks noChangeAspect="1" noChangeShapeType="1"/>
              </p:cNvSpPr>
              <p:nvPr/>
            </p:nvSpPr>
            <p:spPr bwMode="auto">
              <a:xfrm flipV="1">
                <a:off x="3963" y="1779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2" name="Line 1014"/>
              <p:cNvSpPr>
                <a:spLocks noChangeAspect="1" noChangeShapeType="1"/>
              </p:cNvSpPr>
              <p:nvPr/>
            </p:nvSpPr>
            <p:spPr bwMode="auto">
              <a:xfrm flipH="1">
                <a:off x="3609" y="2166"/>
                <a:ext cx="32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3" name="Line 10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9" y="2220"/>
                <a:ext cx="4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4" name="Line 10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4" y="2133"/>
                <a:ext cx="3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5" name="Line 1017"/>
              <p:cNvSpPr>
                <a:spLocks noChangeAspect="1" noChangeShapeType="1"/>
              </p:cNvSpPr>
              <p:nvPr/>
            </p:nvSpPr>
            <p:spPr bwMode="auto">
              <a:xfrm flipH="1">
                <a:off x="3604" y="2083"/>
                <a:ext cx="40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6" name="Line 1018"/>
              <p:cNvSpPr>
                <a:spLocks noChangeAspect="1" noChangeShapeType="1"/>
              </p:cNvSpPr>
              <p:nvPr/>
            </p:nvSpPr>
            <p:spPr bwMode="auto">
              <a:xfrm flipV="1">
                <a:off x="4020" y="2519"/>
                <a:ext cx="77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7" name="Line 1019"/>
              <p:cNvSpPr>
                <a:spLocks noChangeAspect="1" noChangeShapeType="1"/>
              </p:cNvSpPr>
              <p:nvPr/>
            </p:nvSpPr>
            <p:spPr bwMode="auto">
              <a:xfrm>
                <a:off x="4094" y="2462"/>
                <a:ext cx="3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8" name="Line 1020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82"/>
                <a:ext cx="4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9" name="Line 10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0" y="1782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0" name="Line 10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3" y="1783"/>
                <a:ext cx="45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1" name="Line 1023"/>
              <p:cNvSpPr>
                <a:spLocks noChangeAspect="1" noChangeShapeType="1"/>
              </p:cNvSpPr>
              <p:nvPr/>
            </p:nvSpPr>
            <p:spPr bwMode="auto">
              <a:xfrm flipV="1">
                <a:off x="3956" y="1783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2" name="Line 10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2521"/>
                <a:ext cx="7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3" name="Line 1025"/>
              <p:cNvSpPr>
                <a:spLocks noChangeAspect="1" noChangeShapeType="1"/>
              </p:cNvSpPr>
              <p:nvPr/>
            </p:nvSpPr>
            <p:spPr bwMode="auto">
              <a:xfrm flipH="1">
                <a:off x="3943" y="2464"/>
                <a:ext cx="2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4" name="Line 1026"/>
              <p:cNvSpPr>
                <a:spLocks noChangeAspect="1" noChangeShapeType="1"/>
              </p:cNvSpPr>
              <p:nvPr/>
            </p:nvSpPr>
            <p:spPr bwMode="auto">
              <a:xfrm flipV="1">
                <a:off x="4073" y="1802"/>
                <a:ext cx="6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5" name="Line 10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8" y="1802"/>
                <a:ext cx="3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6" name="Line 10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6" y="1786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7" name="Line 102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86"/>
                <a:ext cx="4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8" name="Line 1030"/>
              <p:cNvSpPr>
                <a:spLocks noChangeAspect="1" noChangeShapeType="1"/>
              </p:cNvSpPr>
              <p:nvPr/>
            </p:nvSpPr>
            <p:spPr bwMode="auto">
              <a:xfrm>
                <a:off x="4020" y="2466"/>
                <a:ext cx="1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9" name="Line 10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3" y="2420"/>
                <a:ext cx="68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0" name="Line 1032"/>
              <p:cNvSpPr>
                <a:spLocks noChangeAspect="1" noChangeShapeType="1"/>
              </p:cNvSpPr>
              <p:nvPr/>
            </p:nvSpPr>
            <p:spPr bwMode="auto">
              <a:xfrm flipH="1">
                <a:off x="3733" y="2362"/>
                <a:ext cx="13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1" name="Line 1033"/>
              <p:cNvSpPr>
                <a:spLocks noChangeAspect="1" noChangeShapeType="1"/>
              </p:cNvSpPr>
              <p:nvPr/>
            </p:nvSpPr>
            <p:spPr bwMode="auto">
              <a:xfrm flipV="1">
                <a:off x="3951" y="1787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2" name="Line 10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6" y="1787"/>
                <a:ext cx="52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3" name="Line 1035"/>
              <p:cNvSpPr>
                <a:spLocks noChangeAspect="1" noChangeShapeType="1"/>
              </p:cNvSpPr>
              <p:nvPr/>
            </p:nvSpPr>
            <p:spPr bwMode="auto">
              <a:xfrm flipV="1">
                <a:off x="3873" y="1806"/>
                <a:ext cx="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4" name="Line 10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6" y="1806"/>
                <a:ext cx="6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5" name="Line 1037"/>
              <p:cNvSpPr>
                <a:spLocks noChangeAspect="1" noChangeShapeType="1"/>
              </p:cNvSpPr>
              <p:nvPr/>
            </p:nvSpPr>
            <p:spPr bwMode="auto">
              <a:xfrm flipV="1">
                <a:off x="4261" y="1877"/>
                <a:ext cx="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6" name="Line 1038"/>
              <p:cNvSpPr>
                <a:spLocks noChangeAspect="1" noChangeShapeType="1"/>
              </p:cNvSpPr>
              <p:nvPr/>
            </p:nvSpPr>
            <p:spPr bwMode="auto">
              <a:xfrm>
                <a:off x="4205" y="1855"/>
                <a:ext cx="63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7" name="Line 103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90"/>
                <a:ext cx="54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8" name="Line 10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790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9" name="Line 1041"/>
              <p:cNvSpPr>
                <a:spLocks noChangeAspect="1" noChangeShapeType="1"/>
              </p:cNvSpPr>
              <p:nvPr/>
            </p:nvSpPr>
            <p:spPr bwMode="auto">
              <a:xfrm>
                <a:off x="4142" y="1825"/>
                <a:ext cx="65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0" name="Line 1042"/>
              <p:cNvSpPr>
                <a:spLocks noChangeAspect="1" noChangeShapeType="1"/>
              </p:cNvSpPr>
              <p:nvPr/>
            </p:nvSpPr>
            <p:spPr bwMode="auto">
              <a:xfrm flipV="1">
                <a:off x="4205" y="1838"/>
                <a:ext cx="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1" name="Line 10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1" y="1792"/>
                <a:ext cx="5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2" name="Line 1044"/>
              <p:cNvSpPr>
                <a:spLocks noChangeAspect="1" noChangeShapeType="1"/>
              </p:cNvSpPr>
              <p:nvPr/>
            </p:nvSpPr>
            <p:spPr bwMode="auto">
              <a:xfrm flipV="1">
                <a:off x="3947" y="1792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3" name="Line 1045"/>
              <p:cNvSpPr>
                <a:spLocks noChangeAspect="1" noChangeShapeType="1"/>
              </p:cNvSpPr>
              <p:nvPr/>
            </p:nvSpPr>
            <p:spPr bwMode="auto">
              <a:xfrm>
                <a:off x="4261" y="1899"/>
                <a:ext cx="58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4" name="Line 1046"/>
              <p:cNvSpPr>
                <a:spLocks noChangeAspect="1" noChangeShapeType="1"/>
              </p:cNvSpPr>
              <p:nvPr/>
            </p:nvSpPr>
            <p:spPr bwMode="auto">
              <a:xfrm flipV="1">
                <a:off x="4305" y="1931"/>
                <a:ext cx="1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5" name="Line 1047"/>
              <p:cNvSpPr>
                <a:spLocks noChangeAspect="1" noChangeShapeType="1"/>
              </p:cNvSpPr>
              <p:nvPr/>
            </p:nvSpPr>
            <p:spPr bwMode="auto">
              <a:xfrm>
                <a:off x="4326" y="2271"/>
                <a:ext cx="22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6" name="Line 1048"/>
              <p:cNvSpPr>
                <a:spLocks noChangeAspect="1" noChangeShapeType="1"/>
              </p:cNvSpPr>
              <p:nvPr/>
            </p:nvSpPr>
            <p:spPr bwMode="auto">
              <a:xfrm flipV="1">
                <a:off x="4289" y="2328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7" name="Line 104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95"/>
                <a:ext cx="59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8" name="Line 10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7" y="1795"/>
                <a:ext cx="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9" name="Line 1051"/>
              <p:cNvSpPr>
                <a:spLocks noChangeAspect="1" noChangeShapeType="1"/>
              </p:cNvSpPr>
              <p:nvPr/>
            </p:nvSpPr>
            <p:spPr bwMode="auto">
              <a:xfrm>
                <a:off x="4075" y="1811"/>
                <a:ext cx="6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0" name="Line 10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1814"/>
                <a:ext cx="1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1" name="Line 1053"/>
              <p:cNvSpPr>
                <a:spLocks noChangeAspect="1" noChangeShapeType="1"/>
              </p:cNvSpPr>
              <p:nvPr/>
            </p:nvSpPr>
            <p:spPr bwMode="auto">
              <a:xfrm flipV="1">
                <a:off x="4336" y="1997"/>
                <a:ext cx="21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2" name="Line 1054"/>
              <p:cNvSpPr>
                <a:spLocks noChangeAspect="1" noChangeShapeType="1"/>
              </p:cNvSpPr>
              <p:nvPr/>
            </p:nvSpPr>
            <p:spPr bwMode="auto">
              <a:xfrm>
                <a:off x="4305" y="1957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3" name="Line 1055"/>
              <p:cNvSpPr>
                <a:spLocks noChangeAspect="1" noChangeShapeType="1"/>
              </p:cNvSpPr>
              <p:nvPr/>
            </p:nvSpPr>
            <p:spPr bwMode="auto">
              <a:xfrm flipH="1">
                <a:off x="3808" y="1829"/>
                <a:ext cx="6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4" name="Line 10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8" y="1843"/>
                <a:ext cx="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5" name="Line 1057"/>
              <p:cNvSpPr>
                <a:spLocks noChangeAspect="1" noChangeShapeType="1"/>
              </p:cNvSpPr>
              <p:nvPr/>
            </p:nvSpPr>
            <p:spPr bwMode="auto">
              <a:xfrm flipV="1">
                <a:off x="3943" y="1797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6" name="Line 10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7" y="1797"/>
                <a:ext cx="6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7" name="Line 1059"/>
              <p:cNvSpPr>
                <a:spLocks noChangeAspect="1" noChangeShapeType="1"/>
              </p:cNvSpPr>
              <p:nvPr/>
            </p:nvSpPr>
            <p:spPr bwMode="auto">
              <a:xfrm flipH="1">
                <a:off x="3749" y="1860"/>
                <a:ext cx="6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8" name="Line 10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9" y="1885"/>
                <a:ext cx="8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9" name="Line 1061"/>
              <p:cNvSpPr>
                <a:spLocks noChangeAspect="1" noChangeShapeType="1"/>
              </p:cNvSpPr>
              <p:nvPr/>
            </p:nvSpPr>
            <p:spPr bwMode="auto">
              <a:xfrm flipH="1">
                <a:off x="3873" y="1813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0" name="Line 1062"/>
              <p:cNvSpPr>
                <a:spLocks noChangeAspect="1" noChangeShapeType="1"/>
              </p:cNvSpPr>
              <p:nvPr/>
            </p:nvSpPr>
            <p:spPr bwMode="auto">
              <a:xfrm flipV="1">
                <a:off x="3873" y="1817"/>
                <a:ext cx="1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1" name="Line 1063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00"/>
                <a:ext cx="62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2" name="Line 10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0" y="1800"/>
                <a:ext cx="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3" name="Line 1065"/>
              <p:cNvSpPr>
                <a:spLocks noChangeAspect="1" noChangeShapeType="1"/>
              </p:cNvSpPr>
              <p:nvPr/>
            </p:nvSpPr>
            <p:spPr bwMode="auto">
              <a:xfrm flipH="1">
                <a:off x="3700" y="1907"/>
                <a:ext cx="5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4" name="Line 10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0" y="1940"/>
                <a:ext cx="1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5" name="Line 1067"/>
              <p:cNvSpPr>
                <a:spLocks noChangeAspect="1" noChangeShapeType="1"/>
              </p:cNvSpPr>
              <p:nvPr/>
            </p:nvSpPr>
            <p:spPr bwMode="auto">
              <a:xfrm>
                <a:off x="4336" y="2026"/>
                <a:ext cx="4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6" name="Line 1068"/>
              <p:cNvSpPr>
                <a:spLocks noChangeAspect="1" noChangeShapeType="1"/>
              </p:cNvSpPr>
              <p:nvPr/>
            </p:nvSpPr>
            <p:spPr bwMode="auto">
              <a:xfrm>
                <a:off x="4336" y="2026"/>
                <a:ext cx="4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7" name="Line 1069"/>
              <p:cNvSpPr>
                <a:spLocks noChangeAspect="1" noChangeShapeType="1"/>
              </p:cNvSpPr>
              <p:nvPr/>
            </p:nvSpPr>
            <p:spPr bwMode="auto">
              <a:xfrm flipV="1">
                <a:off x="4350" y="2073"/>
                <a:ext cx="3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8" name="Line 1070"/>
              <p:cNvSpPr>
                <a:spLocks noChangeAspect="1" noChangeShapeType="1"/>
              </p:cNvSpPr>
              <p:nvPr/>
            </p:nvSpPr>
            <p:spPr bwMode="auto">
              <a:xfrm flipV="1">
                <a:off x="4167" y="2435"/>
                <a:ext cx="7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9" name="Line 1071"/>
              <p:cNvSpPr>
                <a:spLocks noChangeAspect="1" noChangeShapeType="1"/>
              </p:cNvSpPr>
              <p:nvPr/>
            </p:nvSpPr>
            <p:spPr bwMode="auto">
              <a:xfrm>
                <a:off x="4226" y="2376"/>
                <a:ext cx="11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0" name="Line 1072"/>
              <p:cNvSpPr>
                <a:spLocks noChangeAspect="1" noChangeShapeType="1"/>
              </p:cNvSpPr>
              <p:nvPr/>
            </p:nvSpPr>
            <p:spPr bwMode="auto">
              <a:xfrm>
                <a:off x="4347" y="2186"/>
                <a:ext cx="2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1" name="Line 107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242"/>
                <a:ext cx="5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2" name="Line 107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1802"/>
                <a:ext cx="6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3" name="Line 1075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02"/>
                <a:ext cx="2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4" name="Line 1076"/>
              <p:cNvSpPr>
                <a:spLocks noChangeAspect="1" noChangeShapeType="1"/>
              </p:cNvSpPr>
              <p:nvPr/>
            </p:nvSpPr>
            <p:spPr bwMode="auto">
              <a:xfrm>
                <a:off x="4350" y="2104"/>
                <a:ext cx="37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5" name="Line 1077"/>
              <p:cNvSpPr>
                <a:spLocks noChangeAspect="1" noChangeShapeType="1"/>
              </p:cNvSpPr>
              <p:nvPr/>
            </p:nvSpPr>
            <p:spPr bwMode="auto">
              <a:xfrm flipV="1">
                <a:off x="4347" y="2155"/>
                <a:ext cx="4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6" name="Line 1078"/>
              <p:cNvSpPr>
                <a:spLocks noChangeAspect="1" noChangeShapeType="1"/>
              </p:cNvSpPr>
              <p:nvPr/>
            </p:nvSpPr>
            <p:spPr bwMode="auto">
              <a:xfrm flipH="1">
                <a:off x="3686" y="2280"/>
                <a:ext cx="20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7" name="Line 10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6" y="2337"/>
                <a:ext cx="60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8" name="Line 1080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06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9" name="Line 10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3" y="1806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0" name="Line 10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4" y="2007"/>
                <a:ext cx="23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1" name="Line 1083"/>
              <p:cNvSpPr>
                <a:spLocks noChangeAspect="1" noChangeShapeType="1"/>
              </p:cNvSpPr>
              <p:nvPr/>
            </p:nvSpPr>
            <p:spPr bwMode="auto">
              <a:xfrm flipH="1">
                <a:off x="3664" y="1966"/>
                <a:ext cx="5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2" name="Line 1084"/>
              <p:cNvSpPr>
                <a:spLocks noChangeAspect="1" noChangeShapeType="1"/>
              </p:cNvSpPr>
              <p:nvPr/>
            </p:nvSpPr>
            <p:spPr bwMode="auto">
              <a:xfrm>
                <a:off x="4075" y="1817"/>
                <a:ext cx="67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3" name="Line 1085"/>
              <p:cNvSpPr>
                <a:spLocks noChangeAspect="1" noChangeShapeType="1"/>
              </p:cNvSpPr>
              <p:nvPr/>
            </p:nvSpPr>
            <p:spPr bwMode="auto">
              <a:xfrm flipV="1">
                <a:off x="4141" y="1825"/>
                <a:ext cx="1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4" name="Line 1086"/>
              <p:cNvSpPr>
                <a:spLocks noChangeAspect="1" noChangeShapeType="1"/>
              </p:cNvSpPr>
              <p:nvPr/>
            </p:nvSpPr>
            <p:spPr bwMode="auto">
              <a:xfrm flipH="1">
                <a:off x="3801" y="2382"/>
                <a:ext cx="10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5" name="Line 10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1" y="2441"/>
                <a:ext cx="71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6" name="Line 1088"/>
              <p:cNvSpPr>
                <a:spLocks noChangeAspect="1" noChangeShapeType="1"/>
              </p:cNvSpPr>
              <p:nvPr/>
            </p:nvSpPr>
            <p:spPr bwMode="auto">
              <a:xfrm flipV="1">
                <a:off x="4200" y="1855"/>
                <a:ext cx="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7" name="Line 1089"/>
              <p:cNvSpPr>
                <a:spLocks noChangeAspect="1" noChangeShapeType="1"/>
              </p:cNvSpPr>
              <p:nvPr/>
            </p:nvSpPr>
            <p:spPr bwMode="auto">
              <a:xfrm>
                <a:off x="4141" y="1836"/>
                <a:ext cx="6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8" name="Line 1090"/>
              <p:cNvSpPr>
                <a:spLocks noChangeAspect="1" noChangeShapeType="1"/>
              </p:cNvSpPr>
              <p:nvPr/>
            </p:nvSpPr>
            <p:spPr bwMode="auto">
              <a:xfrm flipV="1">
                <a:off x="3940" y="1808"/>
                <a:ext cx="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9" name="Line 10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1808"/>
                <a:ext cx="67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0" name="Line 10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083"/>
                <a:ext cx="32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1" name="Line 1093"/>
              <p:cNvSpPr>
                <a:spLocks noChangeAspect="1" noChangeShapeType="1"/>
              </p:cNvSpPr>
              <p:nvPr/>
            </p:nvSpPr>
            <p:spPr bwMode="auto">
              <a:xfrm flipH="1">
                <a:off x="3644" y="2035"/>
                <a:ext cx="4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2" name="Line 10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3" y="1829"/>
                <a:ext cx="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3" name="Line 1095"/>
              <p:cNvSpPr>
                <a:spLocks noChangeAspect="1" noChangeShapeType="1"/>
              </p:cNvSpPr>
              <p:nvPr/>
            </p:nvSpPr>
            <p:spPr bwMode="auto">
              <a:xfrm flipH="1">
                <a:off x="3873" y="1819"/>
                <a:ext cx="67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4" name="Line 10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5" y="1811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5" name="Line 109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11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6" name="Line 1098"/>
              <p:cNvSpPr>
                <a:spLocks noChangeAspect="1" noChangeShapeType="1"/>
              </p:cNvSpPr>
              <p:nvPr/>
            </p:nvSpPr>
            <p:spPr bwMode="auto">
              <a:xfrm flipV="1">
                <a:off x="4250" y="1899"/>
                <a:ext cx="1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7" name="Line 1099"/>
              <p:cNvSpPr>
                <a:spLocks noChangeAspect="1" noChangeShapeType="1"/>
              </p:cNvSpPr>
              <p:nvPr/>
            </p:nvSpPr>
            <p:spPr bwMode="auto">
              <a:xfrm>
                <a:off x="4200" y="1871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8" name="Line 1100"/>
              <p:cNvSpPr>
                <a:spLocks noChangeAspect="1" noChangeShapeType="1"/>
              </p:cNvSpPr>
              <p:nvPr/>
            </p:nvSpPr>
            <p:spPr bwMode="auto">
              <a:xfrm flipH="1">
                <a:off x="3655" y="2196"/>
                <a:ext cx="2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9" name="Line 11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5" y="2252"/>
                <a:ext cx="5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0" name="Line 1102"/>
              <p:cNvSpPr>
                <a:spLocks noChangeAspect="1" noChangeShapeType="1"/>
              </p:cNvSpPr>
              <p:nvPr/>
            </p:nvSpPr>
            <p:spPr bwMode="auto">
              <a:xfrm flipH="1">
                <a:off x="3811" y="1840"/>
                <a:ext cx="64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1" name="Line 11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1860"/>
                <a:ext cx="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2" name="Line 1104"/>
              <p:cNvSpPr>
                <a:spLocks noChangeAspect="1" noChangeShapeType="1"/>
              </p:cNvSpPr>
              <p:nvPr/>
            </p:nvSpPr>
            <p:spPr bwMode="auto">
              <a:xfrm flipV="1">
                <a:off x="3940" y="1813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3" name="Line 11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813"/>
                <a:ext cx="6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4" name="Line 1106"/>
              <p:cNvSpPr>
                <a:spLocks noChangeAspect="1" noChangeShapeType="1"/>
              </p:cNvSpPr>
              <p:nvPr/>
            </p:nvSpPr>
            <p:spPr bwMode="auto">
              <a:xfrm flipH="1">
                <a:off x="3641" y="2113"/>
                <a:ext cx="3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5" name="Line 11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1" y="2166"/>
                <a:ext cx="42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6" name="Line 1108"/>
              <p:cNvSpPr>
                <a:spLocks noChangeAspect="1" noChangeShapeType="1"/>
              </p:cNvSpPr>
              <p:nvPr/>
            </p:nvSpPr>
            <p:spPr bwMode="auto">
              <a:xfrm flipV="1">
                <a:off x="4074" y="1817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7" name="Line 110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8" name="Line 111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9" name="Line 1111"/>
              <p:cNvSpPr>
                <a:spLocks noChangeAspect="1" noChangeShapeType="1"/>
              </p:cNvSpPr>
              <p:nvPr/>
            </p:nvSpPr>
            <p:spPr bwMode="auto">
              <a:xfrm flipV="1">
                <a:off x="4287" y="1957"/>
                <a:ext cx="1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0" name="Line 1112"/>
              <p:cNvSpPr>
                <a:spLocks noChangeAspect="1" noChangeShapeType="1"/>
              </p:cNvSpPr>
              <p:nvPr/>
            </p:nvSpPr>
            <p:spPr bwMode="auto">
              <a:xfrm>
                <a:off x="4250" y="1921"/>
                <a:ext cx="5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1" name="Line 1113"/>
              <p:cNvSpPr>
                <a:spLocks noChangeAspect="1" noChangeShapeType="1"/>
              </p:cNvSpPr>
              <p:nvPr/>
            </p:nvSpPr>
            <p:spPr bwMode="auto">
              <a:xfrm>
                <a:off x="4159" y="2392"/>
                <a:ext cx="8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2" name="Line 1114"/>
              <p:cNvSpPr>
                <a:spLocks noChangeAspect="1" noChangeShapeType="1"/>
              </p:cNvSpPr>
              <p:nvPr/>
            </p:nvSpPr>
            <p:spPr bwMode="auto">
              <a:xfrm flipV="1">
                <a:off x="4094" y="2451"/>
                <a:ext cx="7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3" name="Line 1115"/>
              <p:cNvSpPr>
                <a:spLocks noChangeAspect="1" noChangeShapeType="1"/>
              </p:cNvSpPr>
              <p:nvPr/>
            </p:nvSpPr>
            <p:spPr bwMode="auto">
              <a:xfrm flipH="1">
                <a:off x="3757" y="1877"/>
                <a:ext cx="6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4" name="Line 11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7" y="1907"/>
                <a:ext cx="1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5" name="Line 1117"/>
              <p:cNvSpPr>
                <a:spLocks noChangeAspect="1" noChangeShapeType="1"/>
              </p:cNvSpPr>
              <p:nvPr/>
            </p:nvSpPr>
            <p:spPr bwMode="auto">
              <a:xfrm flipV="1">
                <a:off x="4137" y="1836"/>
                <a:ext cx="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6" name="Line 1118"/>
              <p:cNvSpPr>
                <a:spLocks noChangeAspect="1" noChangeShapeType="1"/>
              </p:cNvSpPr>
              <p:nvPr/>
            </p:nvSpPr>
            <p:spPr bwMode="auto">
              <a:xfrm>
                <a:off x="4074" y="1823"/>
                <a:ext cx="6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7" name="Line 1119"/>
              <p:cNvSpPr>
                <a:spLocks noChangeAspect="1" noChangeShapeType="1"/>
              </p:cNvSpPr>
              <p:nvPr/>
            </p:nvSpPr>
            <p:spPr bwMode="auto">
              <a:xfrm flipH="1">
                <a:off x="3940" y="1814"/>
                <a:ext cx="6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8" name="Line 11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819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9" name="Line 1121"/>
              <p:cNvSpPr>
                <a:spLocks noChangeAspect="1" noChangeShapeType="1"/>
              </p:cNvSpPr>
              <p:nvPr/>
            </p:nvSpPr>
            <p:spPr bwMode="auto">
              <a:xfrm flipH="1">
                <a:off x="3940" y="1814"/>
                <a:ext cx="6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0" name="Line 1122"/>
              <p:cNvSpPr>
                <a:spLocks noChangeAspect="1" noChangeShapeType="1"/>
              </p:cNvSpPr>
              <p:nvPr/>
            </p:nvSpPr>
            <p:spPr bwMode="auto">
              <a:xfrm flipV="1">
                <a:off x="3992" y="1814"/>
                <a:ext cx="1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1" name="Line 1123"/>
              <p:cNvSpPr>
                <a:spLocks noChangeAspect="1" noChangeShapeType="1"/>
              </p:cNvSpPr>
              <p:nvPr/>
            </p:nvSpPr>
            <p:spPr bwMode="auto">
              <a:xfrm flipV="1">
                <a:off x="3983" y="1814"/>
                <a:ext cx="2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2" name="Line 112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3" name="Line 112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4" name="Line 11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5" name="Line 11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6" name="Line 1128"/>
              <p:cNvSpPr>
                <a:spLocks noChangeAspect="1" noChangeShapeType="1"/>
              </p:cNvSpPr>
              <p:nvPr/>
            </p:nvSpPr>
            <p:spPr bwMode="auto">
              <a:xfrm flipV="1">
                <a:off x="3946" y="1814"/>
                <a:ext cx="6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7" name="Line 1129"/>
              <p:cNvSpPr>
                <a:spLocks noChangeAspect="1" noChangeShapeType="1"/>
              </p:cNvSpPr>
              <p:nvPr/>
            </p:nvSpPr>
            <p:spPr bwMode="auto">
              <a:xfrm flipV="1">
                <a:off x="3950" y="1814"/>
                <a:ext cx="5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8" name="Line 1130"/>
              <p:cNvSpPr>
                <a:spLocks noChangeAspect="1" noChangeShapeType="1"/>
              </p:cNvSpPr>
              <p:nvPr/>
            </p:nvSpPr>
            <p:spPr bwMode="auto">
              <a:xfrm flipV="1">
                <a:off x="3943" y="1814"/>
                <a:ext cx="6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9" name="Line 113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0" name="Line 1132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14"/>
                <a:ext cx="3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1" name="Line 113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2" name="Line 113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3" name="Line 11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4" name="Line 113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5" name="Line 1137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14"/>
                <a:ext cx="6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6" name="Line 1138"/>
              <p:cNvSpPr>
                <a:spLocks noChangeAspect="1" noChangeShapeType="1"/>
              </p:cNvSpPr>
              <p:nvPr/>
            </p:nvSpPr>
            <p:spPr bwMode="auto">
              <a:xfrm flipV="1">
                <a:off x="3961" y="1814"/>
                <a:ext cx="4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7" name="Line 1139"/>
              <p:cNvSpPr>
                <a:spLocks noChangeAspect="1" noChangeShapeType="1"/>
              </p:cNvSpPr>
              <p:nvPr/>
            </p:nvSpPr>
            <p:spPr bwMode="auto">
              <a:xfrm flipV="1">
                <a:off x="3961" y="1814"/>
                <a:ext cx="4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8" name="Line 11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9" name="Line 114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0" name="Line 114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1" name="Line 1143"/>
              <p:cNvSpPr>
                <a:spLocks noChangeAspect="1" noChangeShapeType="1"/>
              </p:cNvSpPr>
              <p:nvPr/>
            </p:nvSpPr>
            <p:spPr bwMode="auto">
              <a:xfrm flipV="1">
                <a:off x="3968" y="1814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2" name="Line 114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3" name="Line 1145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14"/>
                <a:ext cx="3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4" name="Line 114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5" name="Line 114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6" name="Line 1148"/>
              <p:cNvSpPr>
                <a:spLocks noChangeAspect="1" noChangeShapeType="1"/>
              </p:cNvSpPr>
              <p:nvPr/>
            </p:nvSpPr>
            <p:spPr bwMode="auto">
              <a:xfrm flipV="1">
                <a:off x="3950" y="1814"/>
                <a:ext cx="5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7" name="Line 11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8" name="Line 115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9" name="Line 115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0" name="Line 115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1" name="Line 115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2" name="Line 11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3" name="Line 11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4" name="Line 1156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14"/>
                <a:ext cx="6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5" name="Line 1157"/>
              <p:cNvSpPr>
                <a:spLocks noChangeAspect="1" noChangeShapeType="1"/>
              </p:cNvSpPr>
              <p:nvPr/>
            </p:nvSpPr>
            <p:spPr bwMode="auto">
              <a:xfrm flipV="1">
                <a:off x="3983" y="1814"/>
                <a:ext cx="2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6" name="Line 1158"/>
              <p:cNvSpPr>
                <a:spLocks noChangeAspect="1" noChangeShapeType="1"/>
              </p:cNvSpPr>
              <p:nvPr/>
            </p:nvSpPr>
            <p:spPr bwMode="auto">
              <a:xfrm flipV="1">
                <a:off x="3956" y="1814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7" name="Line 11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8" name="Line 1160"/>
              <p:cNvSpPr>
                <a:spLocks noChangeAspect="1" noChangeShapeType="1"/>
              </p:cNvSpPr>
              <p:nvPr/>
            </p:nvSpPr>
            <p:spPr bwMode="auto">
              <a:xfrm flipV="1">
                <a:off x="3992" y="1814"/>
                <a:ext cx="1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9" name="Line 116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0" name="Line 1162"/>
              <p:cNvSpPr>
                <a:spLocks noChangeAspect="1" noChangeShapeType="1"/>
              </p:cNvSpPr>
              <p:nvPr/>
            </p:nvSpPr>
            <p:spPr bwMode="auto">
              <a:xfrm flipV="1">
                <a:off x="3943" y="1814"/>
                <a:ext cx="6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1" name="Line 116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2" name="Line 1164"/>
              <p:cNvSpPr>
                <a:spLocks noChangeAspect="1" noChangeShapeType="1"/>
              </p:cNvSpPr>
              <p:nvPr/>
            </p:nvSpPr>
            <p:spPr bwMode="auto">
              <a:xfrm flipV="1">
                <a:off x="3956" y="1814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3" name="Line 116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4" name="Line 11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5" name="Line 116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6" name="Line 1168"/>
              <p:cNvSpPr>
                <a:spLocks noChangeAspect="1" noChangeShapeType="1"/>
              </p:cNvSpPr>
              <p:nvPr/>
            </p:nvSpPr>
            <p:spPr bwMode="auto">
              <a:xfrm flipV="1">
                <a:off x="3968" y="1814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7" name="Line 116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8" name="Line 117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9" name="Line 1171"/>
              <p:cNvSpPr>
                <a:spLocks noChangeAspect="1" noChangeShapeType="1"/>
              </p:cNvSpPr>
              <p:nvPr/>
            </p:nvSpPr>
            <p:spPr bwMode="auto">
              <a:xfrm flipV="1">
                <a:off x="4000" y="1814"/>
                <a:ext cx="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0" name="Line 117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1" name="Line 1173"/>
              <p:cNvSpPr>
                <a:spLocks noChangeAspect="1" noChangeShapeType="1"/>
              </p:cNvSpPr>
              <p:nvPr/>
            </p:nvSpPr>
            <p:spPr bwMode="auto">
              <a:xfrm flipV="1">
                <a:off x="3946" y="1814"/>
                <a:ext cx="6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2" name="Line 117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3" name="Line 117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4" name="Line 11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5" name="Line 1177"/>
              <p:cNvSpPr>
                <a:spLocks noChangeAspect="1" noChangeShapeType="1"/>
              </p:cNvSpPr>
              <p:nvPr/>
            </p:nvSpPr>
            <p:spPr bwMode="auto">
              <a:xfrm flipV="1">
                <a:off x="4000" y="1814"/>
                <a:ext cx="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6" name="Line 1178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7" name="Line 11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8" name="Line 11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3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9" name="Line 118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0" name="Line 118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1" name="Line 118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2" name="Line 11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3" name="Line 118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4" name="Line 118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5" name="Line 11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6" name="Line 1188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7" name="Line 118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8" name="Line 11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3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9" name="Line 11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0" name="Line 11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1" name="Line 119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2" name="Line 11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3" name="Line 119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4" name="Line 119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5" name="Line 119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6" name="Line 11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7" name="Line 119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8" name="Line 120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9" name="Line 120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0" name="Line 120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1" name="Line 120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2" name="Line 120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3" name="Line 120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4" name="Line 120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5" name="Line 120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6" name="Line 12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7" name="Line 120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8" name="Line 12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9" name="Line 12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0" name="Line 121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1" name="Line 121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2" name="Line 12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3" name="Line 121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4" name="Line 121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5" name="Line 12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6" name="Line 1218"/>
              <p:cNvSpPr>
                <a:spLocks noChangeAspect="1" noChangeShapeType="1"/>
              </p:cNvSpPr>
              <p:nvPr/>
            </p:nvSpPr>
            <p:spPr bwMode="auto">
              <a:xfrm>
                <a:off x="4271" y="2296"/>
                <a:ext cx="18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7" name="Line 1219"/>
              <p:cNvSpPr>
                <a:spLocks noChangeAspect="1" noChangeShapeType="1"/>
              </p:cNvSpPr>
              <p:nvPr/>
            </p:nvSpPr>
            <p:spPr bwMode="auto">
              <a:xfrm flipV="1">
                <a:off x="4226" y="2355"/>
                <a:ext cx="6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8" name="Line 12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2" y="2456"/>
                <a:ext cx="7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9" name="Line 1221"/>
              <p:cNvSpPr>
                <a:spLocks noChangeAspect="1" noChangeShapeType="1"/>
              </p:cNvSpPr>
              <p:nvPr/>
            </p:nvSpPr>
            <p:spPr bwMode="auto">
              <a:xfrm flipH="1">
                <a:off x="3872" y="2396"/>
                <a:ext cx="7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0" name="Line 12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5" y="1840"/>
                <a:ext cx="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1" name="Line 1223"/>
              <p:cNvSpPr>
                <a:spLocks noChangeAspect="1" noChangeShapeType="1"/>
              </p:cNvSpPr>
              <p:nvPr/>
            </p:nvSpPr>
            <p:spPr bwMode="auto">
              <a:xfrm flipH="1">
                <a:off x="3875" y="1825"/>
                <a:ext cx="66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2" name="Line 1224"/>
              <p:cNvSpPr>
                <a:spLocks noChangeAspect="1" noChangeShapeType="1"/>
              </p:cNvSpPr>
              <p:nvPr/>
            </p:nvSpPr>
            <p:spPr bwMode="auto">
              <a:xfrm flipV="1">
                <a:off x="4073" y="1823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3" name="Line 1225"/>
              <p:cNvSpPr>
                <a:spLocks noChangeAspect="1" noChangeShapeType="1"/>
              </p:cNvSpPr>
              <p:nvPr/>
            </p:nvSpPr>
            <p:spPr bwMode="auto">
              <a:xfrm>
                <a:off x="4137" y="1848"/>
                <a:ext cx="6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4" name="Line 1226"/>
              <p:cNvSpPr>
                <a:spLocks noChangeAspect="1" noChangeShapeType="1"/>
              </p:cNvSpPr>
              <p:nvPr/>
            </p:nvSpPr>
            <p:spPr bwMode="auto">
              <a:xfrm flipV="1">
                <a:off x="4192" y="1871"/>
                <a:ext cx="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5" name="Line 12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1825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6" name="Line 1228"/>
              <p:cNvSpPr>
                <a:spLocks noChangeAspect="1" noChangeShapeType="1"/>
              </p:cNvSpPr>
              <p:nvPr/>
            </p:nvSpPr>
            <p:spPr bwMode="auto">
              <a:xfrm>
                <a:off x="4287" y="1982"/>
                <a:ext cx="4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7" name="Line 1229"/>
              <p:cNvSpPr>
                <a:spLocks noChangeAspect="1" noChangeShapeType="1"/>
              </p:cNvSpPr>
              <p:nvPr/>
            </p:nvSpPr>
            <p:spPr bwMode="auto">
              <a:xfrm flipV="1">
                <a:off x="4309" y="2026"/>
                <a:ext cx="2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8" name="Line 1230"/>
              <p:cNvSpPr>
                <a:spLocks noChangeAspect="1" noChangeShapeType="1"/>
              </p:cNvSpPr>
              <p:nvPr/>
            </p:nvSpPr>
            <p:spPr bwMode="auto">
              <a:xfrm>
                <a:off x="4287" y="1982"/>
                <a:ext cx="4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9" name="Line 12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5" y="1966"/>
                <a:ext cx="2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0" name="Line 1232"/>
              <p:cNvSpPr>
                <a:spLocks noChangeAspect="1" noChangeShapeType="1"/>
              </p:cNvSpPr>
              <p:nvPr/>
            </p:nvSpPr>
            <p:spPr bwMode="auto">
              <a:xfrm flipH="1">
                <a:off x="3715" y="1927"/>
                <a:ext cx="54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1" name="Line 1233"/>
              <p:cNvSpPr>
                <a:spLocks noChangeAspect="1" noChangeShapeType="1"/>
              </p:cNvSpPr>
              <p:nvPr/>
            </p:nvSpPr>
            <p:spPr bwMode="auto">
              <a:xfrm flipV="1">
                <a:off x="4020" y="2462"/>
                <a:ext cx="7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2" name="Line 1234"/>
              <p:cNvSpPr>
                <a:spLocks noChangeAspect="1" noChangeShapeType="1"/>
              </p:cNvSpPr>
              <p:nvPr/>
            </p:nvSpPr>
            <p:spPr bwMode="auto">
              <a:xfrm>
                <a:off x="4090" y="2402"/>
                <a:ext cx="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3" name="Line 12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3" y="1829"/>
                <a:ext cx="6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4" name="Line 12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6" y="2362"/>
                <a:ext cx="65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5" name="Line 1237"/>
              <p:cNvSpPr>
                <a:spLocks noChangeAspect="1" noChangeShapeType="1"/>
              </p:cNvSpPr>
              <p:nvPr/>
            </p:nvSpPr>
            <p:spPr bwMode="auto">
              <a:xfrm flipH="1">
                <a:off x="3746" y="2303"/>
                <a:ext cx="17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6" name="Line 1238"/>
              <p:cNvSpPr>
                <a:spLocks noChangeAspect="1" noChangeShapeType="1"/>
              </p:cNvSpPr>
              <p:nvPr/>
            </p:nvSpPr>
            <p:spPr bwMode="auto">
              <a:xfrm flipV="1">
                <a:off x="4070" y="1829"/>
                <a:ext cx="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7" name="Line 1239"/>
              <p:cNvSpPr>
                <a:spLocks noChangeAspect="1" noChangeShapeType="1"/>
              </p:cNvSpPr>
              <p:nvPr/>
            </p:nvSpPr>
            <p:spPr bwMode="auto">
              <a:xfrm flipH="1">
                <a:off x="3817" y="1851"/>
                <a:ext cx="62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8" name="Line 12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7" y="1877"/>
                <a:ext cx="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9" name="Line 1241"/>
              <p:cNvSpPr>
                <a:spLocks noChangeAspect="1" noChangeShapeType="1"/>
              </p:cNvSpPr>
              <p:nvPr/>
            </p:nvSpPr>
            <p:spPr bwMode="auto">
              <a:xfrm flipV="1">
                <a:off x="4132" y="1848"/>
                <a:ext cx="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0" name="Line 12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1830"/>
                <a:ext cx="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1" name="Line 1243"/>
              <p:cNvSpPr>
                <a:spLocks noChangeAspect="1" noChangeShapeType="1"/>
              </p:cNvSpPr>
              <p:nvPr/>
            </p:nvSpPr>
            <p:spPr bwMode="auto">
              <a:xfrm flipV="1">
                <a:off x="3879" y="1830"/>
                <a:ext cx="6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2" name="Line 1244"/>
              <p:cNvSpPr>
                <a:spLocks noChangeAspect="1" noChangeShapeType="1"/>
              </p:cNvSpPr>
              <p:nvPr/>
            </p:nvSpPr>
            <p:spPr bwMode="auto">
              <a:xfrm flipH="1">
                <a:off x="3945" y="2404"/>
                <a:ext cx="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3" name="Line 12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5" y="2464"/>
                <a:ext cx="7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4" name="Line 1246"/>
              <p:cNvSpPr>
                <a:spLocks noChangeAspect="1" noChangeShapeType="1"/>
              </p:cNvSpPr>
              <p:nvPr/>
            </p:nvSpPr>
            <p:spPr bwMode="auto">
              <a:xfrm>
                <a:off x="4309" y="2053"/>
                <a:ext cx="4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5" name="Line 1247"/>
              <p:cNvSpPr>
                <a:spLocks noChangeAspect="1" noChangeShapeType="1"/>
              </p:cNvSpPr>
              <p:nvPr/>
            </p:nvSpPr>
            <p:spPr bwMode="auto">
              <a:xfrm flipV="1">
                <a:off x="4314" y="2104"/>
                <a:ext cx="3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6" name="Line 1248"/>
              <p:cNvSpPr>
                <a:spLocks noChangeAspect="1" noChangeShapeType="1"/>
              </p:cNvSpPr>
              <p:nvPr/>
            </p:nvSpPr>
            <p:spPr bwMode="auto">
              <a:xfrm>
                <a:off x="4301" y="2213"/>
                <a:ext cx="25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7" name="Line 1249"/>
              <p:cNvSpPr>
                <a:spLocks noChangeAspect="1" noChangeShapeType="1"/>
              </p:cNvSpPr>
              <p:nvPr/>
            </p:nvSpPr>
            <p:spPr bwMode="auto">
              <a:xfrm flipV="1">
                <a:off x="4271" y="2271"/>
                <a:ext cx="5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8" name="Line 1250"/>
              <p:cNvSpPr>
                <a:spLocks noChangeAspect="1" noChangeShapeType="1"/>
              </p:cNvSpPr>
              <p:nvPr/>
            </p:nvSpPr>
            <p:spPr bwMode="auto">
              <a:xfrm>
                <a:off x="4019" y="2406"/>
                <a:ext cx="1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9" name="Line 1251"/>
              <p:cNvSpPr>
                <a:spLocks noChangeAspect="1" noChangeShapeType="1"/>
              </p:cNvSpPr>
              <p:nvPr/>
            </p:nvSpPr>
            <p:spPr bwMode="auto">
              <a:xfrm flipV="1">
                <a:off x="4235" y="1921"/>
                <a:ext cx="15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0" name="Line 1252"/>
              <p:cNvSpPr>
                <a:spLocks noChangeAspect="1" noChangeShapeType="1"/>
              </p:cNvSpPr>
              <p:nvPr/>
            </p:nvSpPr>
            <p:spPr bwMode="auto">
              <a:xfrm>
                <a:off x="4192" y="1888"/>
                <a:ext cx="58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1" name="Line 12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1851"/>
                <a:ext cx="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2" name="Line 1254"/>
              <p:cNvSpPr>
                <a:spLocks noChangeAspect="1" noChangeShapeType="1"/>
              </p:cNvSpPr>
              <p:nvPr/>
            </p:nvSpPr>
            <p:spPr bwMode="auto">
              <a:xfrm>
                <a:off x="4314" y="2131"/>
                <a:ext cx="33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3" name="Line 1255"/>
              <p:cNvSpPr>
                <a:spLocks noChangeAspect="1" noChangeShapeType="1"/>
              </p:cNvSpPr>
              <p:nvPr/>
            </p:nvSpPr>
            <p:spPr bwMode="auto">
              <a:xfrm flipV="1">
                <a:off x="4301" y="2186"/>
                <a:ext cx="4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4" name="Line 1256"/>
              <p:cNvSpPr>
                <a:spLocks noChangeAspect="1" noChangeShapeType="1"/>
              </p:cNvSpPr>
              <p:nvPr/>
            </p:nvSpPr>
            <p:spPr bwMode="auto">
              <a:xfrm flipV="1">
                <a:off x="4066" y="1834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5" name="Line 12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0" y="1834"/>
                <a:ext cx="6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6" name="Line 12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7" y="2035"/>
                <a:ext cx="2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7" name="Line 1259"/>
              <p:cNvSpPr>
                <a:spLocks noChangeAspect="1" noChangeShapeType="1"/>
              </p:cNvSpPr>
              <p:nvPr/>
            </p:nvSpPr>
            <p:spPr bwMode="auto">
              <a:xfrm flipH="1">
                <a:off x="3687" y="1990"/>
                <a:ext cx="4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8" name="Line 1260"/>
              <p:cNvSpPr>
                <a:spLocks noChangeAspect="1" noChangeShapeType="1"/>
              </p:cNvSpPr>
              <p:nvPr/>
            </p:nvSpPr>
            <p:spPr bwMode="auto">
              <a:xfrm flipV="1">
                <a:off x="3886" y="1836"/>
                <a:ext cx="60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9" name="Line 12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1836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0" name="Line 12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839"/>
                <a:ext cx="5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1" name="Line 1263"/>
              <p:cNvSpPr>
                <a:spLocks noChangeAspect="1" noChangeShapeType="1"/>
              </p:cNvSpPr>
              <p:nvPr/>
            </p:nvSpPr>
            <p:spPr bwMode="auto">
              <a:xfrm flipV="1">
                <a:off x="4061" y="1839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2" name="Line 12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839"/>
                <a:ext cx="5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3" name="Line 12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9" y="1927"/>
                <a:ext cx="17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4" name="Line 1266"/>
              <p:cNvSpPr>
                <a:spLocks noChangeAspect="1" noChangeShapeType="1"/>
              </p:cNvSpPr>
              <p:nvPr/>
            </p:nvSpPr>
            <p:spPr bwMode="auto">
              <a:xfrm flipH="1">
                <a:off x="3769" y="1893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5" name="Line 1267"/>
              <p:cNvSpPr>
                <a:spLocks noChangeAspect="1" noChangeShapeType="1"/>
              </p:cNvSpPr>
              <p:nvPr/>
            </p:nvSpPr>
            <p:spPr bwMode="auto">
              <a:xfrm flipH="1">
                <a:off x="3706" y="2221"/>
                <a:ext cx="24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6" name="Line 12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6" y="2280"/>
                <a:ext cx="5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7" name="Line 1269"/>
              <p:cNvSpPr>
                <a:spLocks noChangeAspect="1" noChangeShapeType="1"/>
              </p:cNvSpPr>
              <p:nvPr/>
            </p:nvSpPr>
            <p:spPr bwMode="auto">
              <a:xfrm>
                <a:off x="4132" y="1859"/>
                <a:ext cx="6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8" name="Line 1270"/>
              <p:cNvSpPr>
                <a:spLocks noChangeAspect="1" noChangeShapeType="1"/>
              </p:cNvSpPr>
              <p:nvPr/>
            </p:nvSpPr>
            <p:spPr bwMode="auto">
              <a:xfrm flipV="1">
                <a:off x="4181" y="1888"/>
                <a:ext cx="11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9" name="Line 1271"/>
              <p:cNvSpPr>
                <a:spLocks noChangeAspect="1" noChangeShapeType="1"/>
              </p:cNvSpPr>
              <p:nvPr/>
            </p:nvSpPr>
            <p:spPr bwMode="auto">
              <a:xfrm flipH="1">
                <a:off x="3676" y="2062"/>
                <a:ext cx="4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0" name="Line 12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76" y="2113"/>
                <a:ext cx="3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1" name="Line 1273"/>
              <p:cNvSpPr>
                <a:spLocks noChangeAspect="1" noChangeShapeType="1"/>
              </p:cNvSpPr>
              <p:nvPr/>
            </p:nvSpPr>
            <p:spPr bwMode="auto">
              <a:xfrm flipV="1">
                <a:off x="4124" y="1859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2" name="Line 1274"/>
              <p:cNvSpPr>
                <a:spLocks noChangeAspect="1" noChangeShapeType="1"/>
              </p:cNvSpPr>
              <p:nvPr/>
            </p:nvSpPr>
            <p:spPr bwMode="auto">
              <a:xfrm flipV="1">
                <a:off x="3894" y="1841"/>
                <a:ext cx="56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3" name="Line 12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0" y="1841"/>
                <a:ext cx="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4" name="Line 1276"/>
              <p:cNvSpPr>
                <a:spLocks noChangeAspect="1" noChangeShapeType="1"/>
              </p:cNvSpPr>
              <p:nvPr/>
            </p:nvSpPr>
            <p:spPr bwMode="auto">
              <a:xfrm flipV="1">
                <a:off x="4159" y="2376"/>
                <a:ext cx="6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5" name="Line 1277"/>
              <p:cNvSpPr>
                <a:spLocks noChangeAspect="1" noChangeShapeType="1"/>
              </p:cNvSpPr>
              <p:nvPr/>
            </p:nvSpPr>
            <p:spPr bwMode="auto">
              <a:xfrm>
                <a:off x="4212" y="2316"/>
                <a:ext cx="1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6" name="Line 1278"/>
              <p:cNvSpPr>
                <a:spLocks noChangeAspect="1" noChangeShapeType="1"/>
              </p:cNvSpPr>
              <p:nvPr/>
            </p:nvSpPr>
            <p:spPr bwMode="auto">
              <a:xfrm>
                <a:off x="4235" y="1941"/>
                <a:ext cx="5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7" name="Line 1279"/>
              <p:cNvSpPr>
                <a:spLocks noChangeAspect="1" noChangeShapeType="1"/>
              </p:cNvSpPr>
              <p:nvPr/>
            </p:nvSpPr>
            <p:spPr bwMode="auto">
              <a:xfrm flipV="1">
                <a:off x="4264" y="1982"/>
                <a:ext cx="2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8" name="Line 1280"/>
              <p:cNvSpPr>
                <a:spLocks noChangeAspect="1" noChangeShapeType="1"/>
              </p:cNvSpPr>
              <p:nvPr/>
            </p:nvSpPr>
            <p:spPr bwMode="auto">
              <a:xfrm>
                <a:off x="4235" y="1941"/>
                <a:ext cx="5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9" name="Line 1281"/>
              <p:cNvSpPr>
                <a:spLocks noChangeAspect="1" noChangeShapeType="1"/>
              </p:cNvSpPr>
              <p:nvPr/>
            </p:nvSpPr>
            <p:spPr bwMode="auto">
              <a:xfrm flipH="1">
                <a:off x="3683" y="2140"/>
                <a:ext cx="3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0" name="Line 12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3" y="2196"/>
                <a:ext cx="4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1" name="Line 12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1" y="1844"/>
                <a:ext cx="5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2" name="Line 1284"/>
              <p:cNvSpPr>
                <a:spLocks noChangeAspect="1" noChangeShapeType="1"/>
              </p:cNvSpPr>
              <p:nvPr/>
            </p:nvSpPr>
            <p:spPr bwMode="auto">
              <a:xfrm flipV="1">
                <a:off x="4055" y="1844"/>
                <a:ext cx="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3" name="Line 128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6" y="1862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4" name="Line 1286"/>
              <p:cNvSpPr>
                <a:spLocks noChangeAspect="1" noChangeShapeType="1"/>
              </p:cNvSpPr>
              <p:nvPr/>
            </p:nvSpPr>
            <p:spPr bwMode="auto">
              <a:xfrm flipV="1">
                <a:off x="3826" y="1862"/>
                <a:ext cx="6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5" name="Line 12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6" y="1893"/>
                <a:ext cx="1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6" name="Line 1288"/>
              <p:cNvSpPr>
                <a:spLocks noChangeAspect="1" noChangeShapeType="1"/>
              </p:cNvSpPr>
              <p:nvPr/>
            </p:nvSpPr>
            <p:spPr bwMode="auto">
              <a:xfrm flipV="1">
                <a:off x="3904" y="1846"/>
                <a:ext cx="52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7" name="Line 12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6" y="1846"/>
                <a:ext cx="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8" name="Line 1290"/>
              <p:cNvSpPr>
                <a:spLocks noChangeAspect="1" noChangeShapeType="1"/>
              </p:cNvSpPr>
              <p:nvPr/>
            </p:nvSpPr>
            <p:spPr bwMode="auto">
              <a:xfrm flipH="1">
                <a:off x="3811" y="2321"/>
                <a:ext cx="12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9" name="Line 12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2382"/>
                <a:ext cx="6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0" name="Line 1292"/>
              <p:cNvSpPr>
                <a:spLocks noChangeAspect="1" noChangeShapeType="1"/>
              </p:cNvSpPr>
              <p:nvPr/>
            </p:nvSpPr>
            <p:spPr bwMode="auto">
              <a:xfrm flipV="1">
                <a:off x="4049" y="1849"/>
                <a:ext cx="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1" name="Line 12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5" y="1849"/>
                <a:ext cx="48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2" name="Line 1294"/>
              <p:cNvSpPr>
                <a:spLocks noChangeAspect="1" noChangeShapeType="1"/>
              </p:cNvSpPr>
              <p:nvPr/>
            </p:nvSpPr>
            <p:spPr bwMode="auto">
              <a:xfrm flipV="1">
                <a:off x="3916" y="1850"/>
                <a:ext cx="45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3" name="Line 12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1" y="1850"/>
                <a:ext cx="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4" name="Line 1296"/>
              <p:cNvSpPr>
                <a:spLocks noChangeAspect="1" noChangeShapeType="1"/>
              </p:cNvSpPr>
              <p:nvPr/>
            </p:nvSpPr>
            <p:spPr bwMode="auto">
              <a:xfrm flipH="1">
                <a:off x="3735" y="1947"/>
                <a:ext cx="51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5" name="Line 12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5" y="1990"/>
                <a:ext cx="2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6" name="Line 1298"/>
              <p:cNvSpPr>
                <a:spLocks noChangeAspect="1" noChangeShapeType="1"/>
              </p:cNvSpPr>
              <p:nvPr/>
            </p:nvSpPr>
            <p:spPr bwMode="auto">
              <a:xfrm flipV="1">
                <a:off x="4114" y="1869"/>
                <a:ext cx="1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7" name="Line 12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4" y="186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8" name="Line 13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4" y="186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9" name="Line 1301"/>
              <p:cNvSpPr>
                <a:spLocks noChangeAspect="1" noChangeShapeType="1"/>
              </p:cNvSpPr>
              <p:nvPr/>
            </p:nvSpPr>
            <p:spPr bwMode="auto">
              <a:xfrm>
                <a:off x="4264" y="2005"/>
                <a:ext cx="4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0" name="Line 1302"/>
              <p:cNvSpPr>
                <a:spLocks noChangeAspect="1" noChangeShapeType="1"/>
              </p:cNvSpPr>
              <p:nvPr/>
            </p:nvSpPr>
            <p:spPr bwMode="auto">
              <a:xfrm flipV="1">
                <a:off x="4277" y="2053"/>
                <a:ext cx="3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1" name="Line 1303"/>
              <p:cNvSpPr>
                <a:spLocks noChangeAspect="1" noChangeShapeType="1"/>
              </p:cNvSpPr>
              <p:nvPr/>
            </p:nvSpPr>
            <p:spPr bwMode="auto">
              <a:xfrm flipV="1">
                <a:off x="4042" y="1852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2" name="Line 130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9" y="1852"/>
                <a:ext cx="41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3" name="Line 1305"/>
              <p:cNvSpPr>
                <a:spLocks noChangeAspect="1" noChangeShapeType="1"/>
              </p:cNvSpPr>
              <p:nvPr/>
            </p:nvSpPr>
            <p:spPr bwMode="auto">
              <a:xfrm>
                <a:off x="4181" y="1903"/>
                <a:ext cx="54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4" name="Line 1306"/>
              <p:cNvSpPr>
                <a:spLocks noChangeAspect="1" noChangeShapeType="1"/>
              </p:cNvSpPr>
              <p:nvPr/>
            </p:nvSpPr>
            <p:spPr bwMode="auto">
              <a:xfrm flipV="1">
                <a:off x="4216" y="1941"/>
                <a:ext cx="1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5" name="Line 1307"/>
              <p:cNvSpPr>
                <a:spLocks noChangeAspect="1" noChangeShapeType="1"/>
              </p:cNvSpPr>
              <p:nvPr/>
            </p:nvSpPr>
            <p:spPr bwMode="auto">
              <a:xfrm>
                <a:off x="4181" y="1903"/>
                <a:ext cx="54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6" name="Line 13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8" y="1853"/>
                <a:ext cx="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7" name="Line 1309"/>
              <p:cNvSpPr>
                <a:spLocks noChangeAspect="1" noChangeShapeType="1"/>
              </p:cNvSpPr>
              <p:nvPr/>
            </p:nvSpPr>
            <p:spPr bwMode="auto">
              <a:xfrm flipV="1">
                <a:off x="3929" y="1853"/>
                <a:ext cx="3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8" name="Line 1310"/>
              <p:cNvSpPr>
                <a:spLocks noChangeAspect="1" noChangeShapeType="1"/>
              </p:cNvSpPr>
              <p:nvPr/>
            </p:nvSpPr>
            <p:spPr bwMode="auto">
              <a:xfrm flipV="1">
                <a:off x="3839" y="1872"/>
                <a:ext cx="5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9" name="Line 13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4" y="1872"/>
                <a:ext cx="1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0" name="Line 13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2" y="1856"/>
                <a:ext cx="34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1" name="Line 1313"/>
              <p:cNvSpPr>
                <a:spLocks noChangeAspect="1" noChangeShapeType="1"/>
              </p:cNvSpPr>
              <p:nvPr/>
            </p:nvSpPr>
            <p:spPr bwMode="auto">
              <a:xfrm flipV="1">
                <a:off x="4034" y="1856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2" name="Line 1314"/>
              <p:cNvSpPr>
                <a:spLocks noChangeAspect="1" noChangeShapeType="1"/>
              </p:cNvSpPr>
              <p:nvPr/>
            </p:nvSpPr>
            <p:spPr bwMode="auto">
              <a:xfrm flipV="1">
                <a:off x="4166" y="1903"/>
                <a:ext cx="1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3" name="Line 1315"/>
              <p:cNvSpPr>
                <a:spLocks noChangeAspect="1" noChangeShapeType="1"/>
              </p:cNvSpPr>
              <p:nvPr/>
            </p:nvSpPr>
            <p:spPr bwMode="auto">
              <a:xfrm flipV="1">
                <a:off x="4212" y="2296"/>
                <a:ext cx="5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4" name="Line 1316"/>
              <p:cNvSpPr>
                <a:spLocks noChangeAspect="1" noChangeShapeType="1"/>
              </p:cNvSpPr>
              <p:nvPr/>
            </p:nvSpPr>
            <p:spPr bwMode="auto">
              <a:xfrm>
                <a:off x="4250" y="2236"/>
                <a:ext cx="21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5" name="Line 13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6" y="1856"/>
                <a:ext cx="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6" name="Line 1318"/>
              <p:cNvSpPr>
                <a:spLocks noChangeAspect="1" noChangeShapeType="1"/>
              </p:cNvSpPr>
              <p:nvPr/>
            </p:nvSpPr>
            <p:spPr bwMode="auto">
              <a:xfrm flipV="1">
                <a:off x="3944" y="1856"/>
                <a:ext cx="32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7" name="Line 13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4" y="1858"/>
                <a:ext cx="26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8" name="Line 1320"/>
              <p:cNvSpPr>
                <a:spLocks noChangeAspect="1" noChangeShapeType="1"/>
              </p:cNvSpPr>
              <p:nvPr/>
            </p:nvSpPr>
            <p:spPr bwMode="auto">
              <a:xfrm flipV="1">
                <a:off x="4026" y="1858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9" name="Line 1321"/>
              <p:cNvSpPr>
                <a:spLocks noChangeAspect="1" noChangeShapeType="1"/>
              </p:cNvSpPr>
              <p:nvPr/>
            </p:nvSpPr>
            <p:spPr bwMode="auto">
              <a:xfrm flipV="1">
                <a:off x="4090" y="2392"/>
                <a:ext cx="6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0" name="Line 1322"/>
              <p:cNvSpPr>
                <a:spLocks noChangeAspect="1" noChangeShapeType="1"/>
              </p:cNvSpPr>
              <p:nvPr/>
            </p:nvSpPr>
            <p:spPr bwMode="auto">
              <a:xfrm>
                <a:off x="4150" y="2331"/>
                <a:ext cx="9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1" name="Line 13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3" y="1859"/>
                <a:ext cx="9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2" name="Line 1324"/>
              <p:cNvSpPr>
                <a:spLocks noChangeAspect="1" noChangeShapeType="1"/>
              </p:cNvSpPr>
              <p:nvPr/>
            </p:nvSpPr>
            <p:spPr bwMode="auto">
              <a:xfrm flipV="1">
                <a:off x="3960" y="1859"/>
                <a:ext cx="2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3" name="Line 1325"/>
              <p:cNvSpPr>
                <a:spLocks noChangeAspect="1" noChangeShapeType="1"/>
              </p:cNvSpPr>
              <p:nvPr/>
            </p:nvSpPr>
            <p:spPr bwMode="auto">
              <a:xfrm>
                <a:off x="4277" y="2078"/>
                <a:ext cx="3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4" name="Line 1326"/>
              <p:cNvSpPr>
                <a:spLocks noChangeAspect="1" noChangeShapeType="1"/>
              </p:cNvSpPr>
              <p:nvPr/>
            </p:nvSpPr>
            <p:spPr bwMode="auto">
              <a:xfrm flipV="1">
                <a:off x="4272" y="2131"/>
                <a:ext cx="4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5" name="Line 1327"/>
              <p:cNvSpPr>
                <a:spLocks noChangeAspect="1" noChangeShapeType="1"/>
              </p:cNvSpPr>
              <p:nvPr/>
            </p:nvSpPr>
            <p:spPr bwMode="auto">
              <a:xfrm flipH="1">
                <a:off x="3786" y="1908"/>
                <a:ext cx="5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6" name="Line 13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6" y="1947"/>
                <a:ext cx="1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7" name="Line 1329"/>
              <p:cNvSpPr>
                <a:spLocks noChangeAspect="1" noChangeShapeType="1"/>
              </p:cNvSpPr>
              <p:nvPr/>
            </p:nvSpPr>
            <p:spPr bwMode="auto">
              <a:xfrm flipV="1">
                <a:off x="4017" y="1860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8" name="Line 13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6" y="1860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9" name="Line 13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062"/>
                <a:ext cx="3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0" name="Line 1332"/>
              <p:cNvSpPr>
                <a:spLocks noChangeAspect="1" noChangeShapeType="1"/>
              </p:cNvSpPr>
              <p:nvPr/>
            </p:nvSpPr>
            <p:spPr bwMode="auto">
              <a:xfrm flipH="1">
                <a:off x="3716" y="2012"/>
                <a:ext cx="4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1" name="Line 13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9" y="1908"/>
                <a:ext cx="1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2" name="Line 13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2" y="1861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3" name="Line 1335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61"/>
                <a:ext cx="1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4" name="Line 13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4" y="1879"/>
                <a:ext cx="5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5" name="Line 1337"/>
              <p:cNvSpPr>
                <a:spLocks noChangeAspect="1" noChangeShapeType="1"/>
              </p:cNvSpPr>
              <p:nvPr/>
            </p:nvSpPr>
            <p:spPr bwMode="auto">
              <a:xfrm flipV="1">
                <a:off x="4103" y="1879"/>
                <a:ext cx="1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6" name="Line 1338"/>
              <p:cNvSpPr>
                <a:spLocks noChangeAspect="1" noChangeShapeType="1"/>
              </p:cNvSpPr>
              <p:nvPr/>
            </p:nvSpPr>
            <p:spPr bwMode="auto">
              <a:xfrm flipV="1">
                <a:off x="4250" y="2213"/>
                <a:ext cx="5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7" name="Line 1339"/>
              <p:cNvSpPr>
                <a:spLocks noChangeAspect="1" noChangeShapeType="1"/>
              </p:cNvSpPr>
              <p:nvPr/>
            </p:nvSpPr>
            <p:spPr bwMode="auto">
              <a:xfrm>
                <a:off x="4272" y="2156"/>
                <a:ext cx="29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8" name="Line 1340"/>
              <p:cNvSpPr>
                <a:spLocks noChangeAspect="1" noChangeShapeType="1"/>
              </p:cNvSpPr>
              <p:nvPr/>
            </p:nvSpPr>
            <p:spPr bwMode="auto">
              <a:xfrm flipV="1">
                <a:off x="4009" y="1861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9" name="Line 13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7" y="1861"/>
                <a:ext cx="1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0" name="Line 13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0" y="186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1" name="Line 1343"/>
              <p:cNvSpPr>
                <a:spLocks noChangeAspect="1" noChangeShapeType="1"/>
              </p:cNvSpPr>
              <p:nvPr/>
            </p:nvSpPr>
            <p:spPr bwMode="auto">
              <a:xfrm flipV="1">
                <a:off x="3993" y="1862"/>
                <a:ext cx="7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2" name="Line 13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2396"/>
                <a:ext cx="70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3" name="Line 1345"/>
              <p:cNvSpPr>
                <a:spLocks noChangeAspect="1" noChangeShapeType="1"/>
              </p:cNvSpPr>
              <p:nvPr/>
            </p:nvSpPr>
            <p:spPr bwMode="auto">
              <a:xfrm flipH="1">
                <a:off x="3879" y="2334"/>
                <a:ext cx="8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4" name="Line 1346"/>
              <p:cNvSpPr>
                <a:spLocks noChangeAspect="1" noChangeShapeType="1"/>
              </p:cNvSpPr>
              <p:nvPr/>
            </p:nvSpPr>
            <p:spPr bwMode="auto">
              <a:xfrm flipH="1">
                <a:off x="3763" y="2243"/>
                <a:ext cx="19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5" name="Line 13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3" y="2303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6" name="Line 13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4" y="1882"/>
                <a:ext cx="1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7" name="Line 1349"/>
              <p:cNvSpPr>
                <a:spLocks noChangeAspect="1" noChangeShapeType="1"/>
              </p:cNvSpPr>
              <p:nvPr/>
            </p:nvSpPr>
            <p:spPr bwMode="auto">
              <a:xfrm flipV="1">
                <a:off x="3854" y="1882"/>
                <a:ext cx="50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8" name="Line 1350"/>
              <p:cNvSpPr>
                <a:spLocks noChangeAspect="1" noChangeShapeType="1"/>
              </p:cNvSpPr>
              <p:nvPr/>
            </p:nvSpPr>
            <p:spPr bwMode="auto">
              <a:xfrm>
                <a:off x="4216" y="1959"/>
                <a:ext cx="4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9" name="Line 1351"/>
              <p:cNvSpPr>
                <a:spLocks noChangeAspect="1" noChangeShapeType="1"/>
              </p:cNvSpPr>
              <p:nvPr/>
            </p:nvSpPr>
            <p:spPr bwMode="auto">
              <a:xfrm flipV="1">
                <a:off x="4237" y="2005"/>
                <a:ext cx="27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0" name="Line 1352"/>
              <p:cNvSpPr>
                <a:spLocks noChangeAspect="1" noChangeShapeType="1"/>
              </p:cNvSpPr>
              <p:nvPr/>
            </p:nvSpPr>
            <p:spPr bwMode="auto">
              <a:xfrm flipH="1">
                <a:off x="3714" y="2085"/>
                <a:ext cx="36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1" name="Line 13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4" y="2140"/>
                <a:ext cx="4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2" name="Line 1354"/>
              <p:cNvSpPr>
                <a:spLocks noChangeAspect="1" noChangeShapeType="1"/>
              </p:cNvSpPr>
              <p:nvPr/>
            </p:nvSpPr>
            <p:spPr bwMode="auto">
              <a:xfrm flipV="1">
                <a:off x="4019" y="2402"/>
                <a:ext cx="7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3" name="Line 1355"/>
              <p:cNvSpPr>
                <a:spLocks noChangeAspect="1" noChangeShapeType="1"/>
              </p:cNvSpPr>
              <p:nvPr/>
            </p:nvSpPr>
            <p:spPr bwMode="auto">
              <a:xfrm>
                <a:off x="4085" y="2340"/>
                <a:ext cx="5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4" name="Line 1356"/>
              <p:cNvSpPr>
                <a:spLocks noChangeAspect="1" noChangeShapeType="1"/>
              </p:cNvSpPr>
              <p:nvPr/>
            </p:nvSpPr>
            <p:spPr bwMode="auto">
              <a:xfrm flipH="1">
                <a:off x="3730" y="2163"/>
                <a:ext cx="27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5" name="Line 13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0" y="2221"/>
                <a:ext cx="5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6" name="Line 13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3" y="1887"/>
                <a:ext cx="4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7" name="Line 1359"/>
              <p:cNvSpPr>
                <a:spLocks noChangeAspect="1" noChangeShapeType="1"/>
              </p:cNvSpPr>
              <p:nvPr/>
            </p:nvSpPr>
            <p:spPr bwMode="auto">
              <a:xfrm flipV="1">
                <a:off x="4090" y="1887"/>
                <a:ext cx="1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8" name="Line 13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6" y="1917"/>
                <a:ext cx="50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9" name="Line 1361"/>
              <p:cNvSpPr>
                <a:spLocks noChangeAspect="1" noChangeShapeType="1"/>
              </p:cNvSpPr>
              <p:nvPr/>
            </p:nvSpPr>
            <p:spPr bwMode="auto">
              <a:xfrm flipV="1">
                <a:off x="4149" y="1917"/>
                <a:ext cx="1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0" name="Line 1362"/>
              <p:cNvSpPr>
                <a:spLocks noChangeAspect="1" noChangeShapeType="1"/>
              </p:cNvSpPr>
              <p:nvPr/>
            </p:nvSpPr>
            <p:spPr bwMode="auto">
              <a:xfrm flipH="1">
                <a:off x="3949" y="2342"/>
                <a:ext cx="3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1" name="Line 13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9" y="2404"/>
                <a:ext cx="7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2" name="Line 1364"/>
              <p:cNvSpPr>
                <a:spLocks noChangeAspect="1" noChangeShapeType="1"/>
              </p:cNvSpPr>
              <p:nvPr/>
            </p:nvSpPr>
            <p:spPr bwMode="auto">
              <a:xfrm flipV="1">
                <a:off x="4194" y="1959"/>
                <a:ext cx="2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3" name="Line 1365"/>
              <p:cNvSpPr>
                <a:spLocks noChangeAspect="1" noChangeShapeType="1"/>
              </p:cNvSpPr>
              <p:nvPr/>
            </p:nvSpPr>
            <p:spPr bwMode="auto">
              <a:xfrm flipV="1">
                <a:off x="3871" y="1890"/>
                <a:ext cx="45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4" name="Line 13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6" y="1890"/>
                <a:ext cx="1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5" name="Line 1367"/>
              <p:cNvSpPr>
                <a:spLocks noChangeAspect="1" noChangeShapeType="1"/>
              </p:cNvSpPr>
              <p:nvPr/>
            </p:nvSpPr>
            <p:spPr bwMode="auto">
              <a:xfrm>
                <a:off x="4018" y="2344"/>
                <a:ext cx="1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6" name="Line 13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9" y="2012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7" name="Line 1369"/>
              <p:cNvSpPr>
                <a:spLocks noChangeAspect="1" noChangeShapeType="1"/>
              </p:cNvSpPr>
              <p:nvPr/>
            </p:nvSpPr>
            <p:spPr bwMode="auto">
              <a:xfrm flipH="1">
                <a:off x="3759" y="1965"/>
                <a:ext cx="4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8" name="Line 13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1922"/>
                <a:ext cx="17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9" name="Line 1371"/>
              <p:cNvSpPr>
                <a:spLocks noChangeAspect="1" noChangeShapeType="1"/>
              </p:cNvSpPr>
              <p:nvPr/>
            </p:nvSpPr>
            <p:spPr bwMode="auto">
              <a:xfrm flipV="1">
                <a:off x="3805" y="1922"/>
                <a:ext cx="49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0" name="Line 1372"/>
              <p:cNvSpPr>
                <a:spLocks noChangeAspect="1" noChangeShapeType="1"/>
              </p:cNvSpPr>
              <p:nvPr/>
            </p:nvSpPr>
            <p:spPr bwMode="auto">
              <a:xfrm>
                <a:off x="4196" y="2255"/>
                <a:ext cx="16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1" name="Line 1373"/>
              <p:cNvSpPr>
                <a:spLocks noChangeAspect="1" noChangeShapeType="1"/>
              </p:cNvSpPr>
              <p:nvPr/>
            </p:nvSpPr>
            <p:spPr bwMode="auto">
              <a:xfrm flipV="1">
                <a:off x="4150" y="2316"/>
                <a:ext cx="6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2" name="Line 1374"/>
              <p:cNvSpPr>
                <a:spLocks noChangeAspect="1" noChangeShapeType="1"/>
              </p:cNvSpPr>
              <p:nvPr/>
            </p:nvSpPr>
            <p:spPr bwMode="auto">
              <a:xfrm flipV="1">
                <a:off x="4241" y="2078"/>
                <a:ext cx="3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3" name="Line 1375"/>
              <p:cNvSpPr>
                <a:spLocks noChangeAspect="1" noChangeShapeType="1"/>
              </p:cNvSpPr>
              <p:nvPr/>
            </p:nvSpPr>
            <p:spPr bwMode="auto">
              <a:xfrm>
                <a:off x="4237" y="2026"/>
                <a:ext cx="4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4" name="Line 1376"/>
              <p:cNvSpPr>
                <a:spLocks noChangeAspect="1" noChangeShapeType="1"/>
              </p:cNvSpPr>
              <p:nvPr/>
            </p:nvSpPr>
            <p:spPr bwMode="auto">
              <a:xfrm flipV="1">
                <a:off x="4076" y="1895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5" name="Line 13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0" y="1895"/>
                <a:ext cx="40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6" name="Line 13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5" y="1965"/>
                <a:ext cx="24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7" name="Line 13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29" y="1897"/>
                <a:ext cx="1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8" name="Line 1380"/>
              <p:cNvSpPr>
                <a:spLocks noChangeAspect="1" noChangeShapeType="1"/>
              </p:cNvSpPr>
              <p:nvPr/>
            </p:nvSpPr>
            <p:spPr bwMode="auto">
              <a:xfrm flipV="1">
                <a:off x="3891" y="1897"/>
                <a:ext cx="3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9" name="Line 13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3" y="2321"/>
                <a:ext cx="6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0" name="Line 1382"/>
              <p:cNvSpPr>
                <a:spLocks noChangeAspect="1" noChangeShapeType="1"/>
              </p:cNvSpPr>
              <p:nvPr/>
            </p:nvSpPr>
            <p:spPr bwMode="auto">
              <a:xfrm flipH="1">
                <a:off x="3823" y="2260"/>
                <a:ext cx="15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1" name="Line 1383"/>
              <p:cNvSpPr>
                <a:spLocks noChangeAspect="1" noChangeShapeType="1"/>
              </p:cNvSpPr>
              <p:nvPr/>
            </p:nvSpPr>
            <p:spPr bwMode="auto">
              <a:xfrm flipV="1">
                <a:off x="4130" y="1930"/>
                <a:ext cx="19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2" name="Line 13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9" y="1930"/>
                <a:ext cx="4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3" name="Line 1385"/>
              <p:cNvSpPr>
                <a:spLocks noChangeAspect="1" noChangeShapeType="1"/>
              </p:cNvSpPr>
              <p:nvPr/>
            </p:nvSpPr>
            <p:spPr bwMode="auto">
              <a:xfrm>
                <a:off x="4241" y="2099"/>
                <a:ext cx="31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4" name="Line 1386"/>
              <p:cNvSpPr>
                <a:spLocks noChangeAspect="1" noChangeShapeType="1"/>
              </p:cNvSpPr>
              <p:nvPr/>
            </p:nvSpPr>
            <p:spPr bwMode="auto">
              <a:xfrm flipV="1">
                <a:off x="4227" y="2156"/>
                <a:ext cx="45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5" name="Line 13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6" y="1901"/>
                <a:ext cx="3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6" name="Line 1388"/>
              <p:cNvSpPr>
                <a:spLocks noChangeAspect="1" noChangeShapeType="1"/>
              </p:cNvSpPr>
              <p:nvPr/>
            </p:nvSpPr>
            <p:spPr bwMode="auto">
              <a:xfrm flipV="1">
                <a:off x="4060" y="1901"/>
                <a:ext cx="16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7" name="Line 1389"/>
              <p:cNvSpPr>
                <a:spLocks noChangeAspect="1" noChangeShapeType="1"/>
              </p:cNvSpPr>
              <p:nvPr/>
            </p:nvSpPr>
            <p:spPr bwMode="auto">
              <a:xfrm flipH="1">
                <a:off x="3750" y="2032"/>
                <a:ext cx="38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8" name="Line 13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0" y="2085"/>
                <a:ext cx="37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9" name="Line 1391"/>
              <p:cNvSpPr>
                <a:spLocks noChangeAspect="1" noChangeShapeType="1"/>
              </p:cNvSpPr>
              <p:nvPr/>
            </p:nvSpPr>
            <p:spPr bwMode="auto">
              <a:xfrm flipV="1">
                <a:off x="4196" y="2236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0" name="Line 1392"/>
              <p:cNvSpPr>
                <a:spLocks noChangeAspect="1" noChangeShapeType="1"/>
              </p:cNvSpPr>
              <p:nvPr/>
            </p:nvSpPr>
            <p:spPr bwMode="auto">
              <a:xfrm>
                <a:off x="4227" y="2177"/>
                <a:ext cx="23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1" name="Line 13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4" y="1903"/>
                <a:ext cx="1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2" name="Line 1394"/>
              <p:cNvSpPr>
                <a:spLocks noChangeAspect="1" noChangeShapeType="1"/>
              </p:cNvSpPr>
              <p:nvPr/>
            </p:nvSpPr>
            <p:spPr bwMode="auto">
              <a:xfrm flipV="1">
                <a:off x="3913" y="1903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3" name="Line 1395"/>
              <p:cNvSpPr>
                <a:spLocks noChangeAspect="1" noChangeShapeType="1"/>
              </p:cNvSpPr>
              <p:nvPr/>
            </p:nvSpPr>
            <p:spPr bwMode="auto">
              <a:xfrm>
                <a:off x="4194" y="1976"/>
                <a:ext cx="4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4" name="Line 1396"/>
              <p:cNvSpPr>
                <a:spLocks noChangeAspect="1" noChangeShapeType="1"/>
              </p:cNvSpPr>
              <p:nvPr/>
            </p:nvSpPr>
            <p:spPr bwMode="auto">
              <a:xfrm flipV="1">
                <a:off x="4206" y="2026"/>
                <a:ext cx="3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5" name="Line 1397"/>
              <p:cNvSpPr>
                <a:spLocks noChangeAspect="1" noChangeShapeType="1"/>
              </p:cNvSpPr>
              <p:nvPr/>
            </p:nvSpPr>
            <p:spPr bwMode="auto">
              <a:xfrm flipV="1">
                <a:off x="3829" y="1934"/>
                <a:ext cx="42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6" name="Line 13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1" y="1934"/>
                <a:ext cx="2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7" name="Line 1399"/>
              <p:cNvSpPr>
                <a:spLocks noChangeAspect="1" noChangeShapeType="1"/>
              </p:cNvSpPr>
              <p:nvPr/>
            </p:nvSpPr>
            <p:spPr bwMode="auto">
              <a:xfrm flipV="1">
                <a:off x="4169" y="1976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8" name="Line 14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0" y="1907"/>
                <a:ext cx="2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9" name="Line 1401"/>
              <p:cNvSpPr>
                <a:spLocks noChangeAspect="1" noChangeShapeType="1"/>
              </p:cNvSpPr>
              <p:nvPr/>
            </p:nvSpPr>
            <p:spPr bwMode="auto">
              <a:xfrm flipV="1">
                <a:off x="4044" y="1907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0" name="Line 1402"/>
              <p:cNvSpPr>
                <a:spLocks noChangeAspect="1" noChangeShapeType="1"/>
              </p:cNvSpPr>
              <p:nvPr/>
            </p:nvSpPr>
            <p:spPr bwMode="auto">
              <a:xfrm flipV="1">
                <a:off x="3936" y="1908"/>
                <a:ext cx="24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1" name="Line 14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0" y="1908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2" name="Line 1404"/>
              <p:cNvSpPr>
                <a:spLocks noChangeAspect="1" noChangeShapeType="1"/>
              </p:cNvSpPr>
              <p:nvPr/>
            </p:nvSpPr>
            <p:spPr bwMode="auto">
              <a:xfrm flipH="1">
                <a:off x="3782" y="2182"/>
                <a:ext cx="22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3" name="Line 14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2" y="2243"/>
                <a:ext cx="5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4" name="Line 14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7" y="2163"/>
                <a:ext cx="4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5" name="Line 1407"/>
              <p:cNvSpPr>
                <a:spLocks noChangeAspect="1" noChangeShapeType="1"/>
              </p:cNvSpPr>
              <p:nvPr/>
            </p:nvSpPr>
            <p:spPr bwMode="auto">
              <a:xfrm flipH="1">
                <a:off x="3757" y="2106"/>
                <a:ext cx="30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6" name="Line 1408"/>
              <p:cNvSpPr>
                <a:spLocks noChangeAspect="1" noChangeShapeType="1"/>
              </p:cNvSpPr>
              <p:nvPr/>
            </p:nvSpPr>
            <p:spPr bwMode="auto">
              <a:xfrm flipV="1">
                <a:off x="4085" y="2331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7" name="Line 1409"/>
              <p:cNvSpPr>
                <a:spLocks noChangeAspect="1" noChangeShapeType="1"/>
              </p:cNvSpPr>
              <p:nvPr/>
            </p:nvSpPr>
            <p:spPr bwMode="auto">
              <a:xfrm>
                <a:off x="4138" y="2268"/>
                <a:ext cx="1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8" name="Line 1410"/>
              <p:cNvSpPr>
                <a:spLocks noChangeAspect="1" noChangeShapeType="1"/>
              </p:cNvSpPr>
              <p:nvPr/>
            </p:nvSpPr>
            <p:spPr bwMode="auto">
              <a:xfrm flipV="1">
                <a:off x="4027" y="1910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9" name="Line 14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4" y="1910"/>
                <a:ext cx="18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0" name="Line 14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032"/>
                <a:ext cx="32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1" name="Line 1413"/>
              <p:cNvSpPr>
                <a:spLocks noChangeAspect="1" noChangeShapeType="1"/>
              </p:cNvSpPr>
              <p:nvPr/>
            </p:nvSpPr>
            <p:spPr bwMode="auto">
              <a:xfrm flipH="1">
                <a:off x="3788" y="1982"/>
                <a:ext cx="41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2" name="Line 1414"/>
              <p:cNvSpPr>
                <a:spLocks noChangeAspect="1" noChangeShapeType="1"/>
              </p:cNvSpPr>
              <p:nvPr/>
            </p:nvSpPr>
            <p:spPr bwMode="auto">
              <a:xfrm flipV="1">
                <a:off x="3961" y="1911"/>
                <a:ext cx="1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3" name="Line 14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6" y="1911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4" name="Line 14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9" y="1982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5" name="Line 1417"/>
              <p:cNvSpPr>
                <a:spLocks noChangeAspect="1" noChangeShapeType="1"/>
              </p:cNvSpPr>
              <p:nvPr/>
            </p:nvSpPr>
            <p:spPr bwMode="auto">
              <a:xfrm flipV="1">
                <a:off x="4109" y="1941"/>
                <a:ext cx="21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6" name="Line 14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0" y="1941"/>
                <a:ext cx="3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7" name="Line 14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2334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8" name="Line 1420"/>
              <p:cNvSpPr>
                <a:spLocks noChangeAspect="1" noChangeShapeType="1"/>
              </p:cNvSpPr>
              <p:nvPr/>
            </p:nvSpPr>
            <p:spPr bwMode="auto">
              <a:xfrm flipH="1">
                <a:off x="3887" y="2272"/>
                <a:ext cx="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9" name="Line 1421"/>
              <p:cNvSpPr>
                <a:spLocks noChangeAspect="1" noChangeShapeType="1"/>
              </p:cNvSpPr>
              <p:nvPr/>
            </p:nvSpPr>
            <p:spPr bwMode="auto">
              <a:xfrm flipV="1">
                <a:off x="4010" y="1913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0" name="Line 14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7" y="1913"/>
                <a:ext cx="10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1" name="Line 1423"/>
              <p:cNvSpPr>
                <a:spLocks noChangeAspect="1" noChangeShapeType="1"/>
              </p:cNvSpPr>
              <p:nvPr/>
            </p:nvSpPr>
            <p:spPr bwMode="auto">
              <a:xfrm flipV="1">
                <a:off x="3986" y="1913"/>
                <a:ext cx="7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2" name="Line 14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3" y="1913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3" name="Line 14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0" y="1914"/>
                <a:ext cx="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4" name="Line 14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1" y="1945"/>
                <a:ext cx="2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5" name="Line 1427"/>
              <p:cNvSpPr>
                <a:spLocks noChangeAspect="1" noChangeShapeType="1"/>
              </p:cNvSpPr>
              <p:nvPr/>
            </p:nvSpPr>
            <p:spPr bwMode="auto">
              <a:xfrm flipV="1">
                <a:off x="3855" y="1945"/>
                <a:ext cx="3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6" name="Line 1428"/>
              <p:cNvSpPr>
                <a:spLocks noChangeAspect="1" noChangeShapeType="1"/>
              </p:cNvSpPr>
              <p:nvPr/>
            </p:nvSpPr>
            <p:spPr bwMode="auto">
              <a:xfrm flipV="1">
                <a:off x="4200" y="2099"/>
                <a:ext cx="4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7" name="Line 1429"/>
              <p:cNvSpPr>
                <a:spLocks noChangeAspect="1" noChangeShapeType="1"/>
              </p:cNvSpPr>
              <p:nvPr/>
            </p:nvSpPr>
            <p:spPr bwMode="auto">
              <a:xfrm>
                <a:off x="4206" y="2044"/>
                <a:ext cx="3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8" name="Line 1430"/>
              <p:cNvSpPr>
                <a:spLocks noChangeAspect="1" noChangeShapeType="1"/>
              </p:cNvSpPr>
              <p:nvPr/>
            </p:nvSpPr>
            <p:spPr bwMode="auto">
              <a:xfrm>
                <a:off x="4078" y="2277"/>
                <a:ext cx="7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9" name="Line 1431"/>
              <p:cNvSpPr>
                <a:spLocks noChangeAspect="1" noChangeShapeType="1"/>
              </p:cNvSpPr>
              <p:nvPr/>
            </p:nvSpPr>
            <p:spPr bwMode="auto">
              <a:xfrm flipV="1">
                <a:off x="4018" y="2340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0" name="Line 1432"/>
              <p:cNvSpPr>
                <a:spLocks noChangeAspect="1" noChangeShapeType="1"/>
              </p:cNvSpPr>
              <p:nvPr/>
            </p:nvSpPr>
            <p:spPr bwMode="auto">
              <a:xfrm flipH="1">
                <a:off x="3952" y="2279"/>
                <a:ext cx="5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1" name="Line 14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2342"/>
                <a:ext cx="6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2" name="Line 1434"/>
              <p:cNvSpPr>
                <a:spLocks noChangeAspect="1" noChangeShapeType="1"/>
              </p:cNvSpPr>
              <p:nvPr/>
            </p:nvSpPr>
            <p:spPr bwMode="auto">
              <a:xfrm>
                <a:off x="4177" y="2193"/>
                <a:ext cx="1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3" name="Line 1435"/>
              <p:cNvSpPr>
                <a:spLocks noChangeAspect="1" noChangeShapeType="1"/>
              </p:cNvSpPr>
              <p:nvPr/>
            </p:nvSpPr>
            <p:spPr bwMode="auto">
              <a:xfrm flipV="1">
                <a:off x="4138" y="2255"/>
                <a:ext cx="5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4" name="Line 14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9" y="1991"/>
                <a:ext cx="3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5" name="Line 1437"/>
              <p:cNvSpPr>
                <a:spLocks noChangeAspect="1" noChangeShapeType="1"/>
              </p:cNvSpPr>
              <p:nvPr/>
            </p:nvSpPr>
            <p:spPr bwMode="auto">
              <a:xfrm flipV="1">
                <a:off x="4141" y="1991"/>
                <a:ext cx="2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6" name="Line 1438"/>
              <p:cNvSpPr>
                <a:spLocks noChangeAspect="1" noChangeShapeType="1"/>
              </p:cNvSpPr>
              <p:nvPr/>
            </p:nvSpPr>
            <p:spPr bwMode="auto">
              <a:xfrm flipV="1">
                <a:off x="4086" y="1951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7" name="Line 14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9" y="1951"/>
                <a:ext cx="32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8" name="Line 1440"/>
              <p:cNvSpPr>
                <a:spLocks noChangeAspect="1" noChangeShapeType="1"/>
              </p:cNvSpPr>
              <p:nvPr/>
            </p:nvSpPr>
            <p:spPr bwMode="auto">
              <a:xfrm flipV="1">
                <a:off x="4177" y="2177"/>
                <a:ext cx="5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9" name="Line 1441"/>
              <p:cNvSpPr>
                <a:spLocks noChangeAspect="1" noChangeShapeType="1"/>
              </p:cNvSpPr>
              <p:nvPr/>
            </p:nvSpPr>
            <p:spPr bwMode="auto">
              <a:xfrm>
                <a:off x="4200" y="2117"/>
                <a:ext cx="27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0" name="Line 1442"/>
              <p:cNvSpPr>
                <a:spLocks noChangeAspect="1" noChangeShapeType="1"/>
              </p:cNvSpPr>
              <p:nvPr/>
            </p:nvSpPr>
            <p:spPr bwMode="auto">
              <a:xfrm>
                <a:off x="4018" y="2281"/>
                <a:ext cx="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1" name="Line 1443"/>
              <p:cNvSpPr>
                <a:spLocks noChangeAspect="1" noChangeShapeType="1"/>
              </p:cNvSpPr>
              <p:nvPr/>
            </p:nvSpPr>
            <p:spPr bwMode="auto">
              <a:xfrm flipH="1">
                <a:off x="3787" y="2050"/>
                <a:ext cx="33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2" name="Line 14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7" y="2106"/>
                <a:ext cx="4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3" name="Line 1445"/>
              <p:cNvSpPr>
                <a:spLocks noChangeAspect="1" noChangeShapeType="1"/>
              </p:cNvSpPr>
              <p:nvPr/>
            </p:nvSpPr>
            <p:spPr bwMode="auto">
              <a:xfrm flipV="1">
                <a:off x="4172" y="2044"/>
                <a:ext cx="3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4" name="Line 1446"/>
              <p:cNvSpPr>
                <a:spLocks noChangeAspect="1" noChangeShapeType="1"/>
              </p:cNvSpPr>
              <p:nvPr/>
            </p:nvSpPr>
            <p:spPr bwMode="auto">
              <a:xfrm flipV="1">
                <a:off x="3883" y="1954"/>
                <a:ext cx="30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5" name="Line 14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3" y="1954"/>
                <a:ext cx="2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6" name="Line 14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8" y="2260"/>
                <a:ext cx="5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7" name="Line 1449"/>
              <p:cNvSpPr>
                <a:spLocks noChangeAspect="1" noChangeShapeType="1"/>
              </p:cNvSpPr>
              <p:nvPr/>
            </p:nvSpPr>
            <p:spPr bwMode="auto">
              <a:xfrm flipH="1">
                <a:off x="3838" y="2198"/>
                <a:ext cx="16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8" name="Line 14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5" y="1996"/>
                <a:ext cx="2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9" name="Line 1451"/>
              <p:cNvSpPr>
                <a:spLocks noChangeAspect="1" noChangeShapeType="1"/>
              </p:cNvSpPr>
              <p:nvPr/>
            </p:nvSpPr>
            <p:spPr bwMode="auto">
              <a:xfrm flipV="1">
                <a:off x="3820" y="1996"/>
                <a:ext cx="35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0" name="Line 1452"/>
              <p:cNvSpPr>
                <a:spLocks noChangeAspect="1" noChangeShapeType="1"/>
              </p:cNvSpPr>
              <p:nvPr/>
            </p:nvSpPr>
            <p:spPr bwMode="auto">
              <a:xfrm flipH="1">
                <a:off x="3804" y="2123"/>
                <a:ext cx="25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1" name="Line 14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4" y="2182"/>
                <a:ext cx="5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2" name="Line 14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0" y="2050"/>
                <a:ext cx="3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3" name="Line 14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6" y="1959"/>
                <a:ext cx="2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4" name="Line 1456"/>
              <p:cNvSpPr>
                <a:spLocks noChangeAspect="1" noChangeShapeType="1"/>
              </p:cNvSpPr>
              <p:nvPr/>
            </p:nvSpPr>
            <p:spPr bwMode="auto">
              <a:xfrm flipV="1">
                <a:off x="4062" y="1959"/>
                <a:ext cx="2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5" name="Line 1457"/>
              <p:cNvSpPr>
                <a:spLocks noChangeAspect="1" noChangeShapeType="1"/>
              </p:cNvSpPr>
              <p:nvPr/>
            </p:nvSpPr>
            <p:spPr bwMode="auto">
              <a:xfrm flipV="1">
                <a:off x="3914" y="1961"/>
                <a:ext cx="22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6" name="Line 14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6" y="1961"/>
                <a:ext cx="2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7" name="Line 1459"/>
              <p:cNvSpPr>
                <a:spLocks noChangeAspect="1" noChangeShapeType="1"/>
              </p:cNvSpPr>
              <p:nvPr/>
            </p:nvSpPr>
            <p:spPr bwMode="auto">
              <a:xfrm flipV="1">
                <a:off x="4111" y="2004"/>
                <a:ext cx="3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8" name="Line 14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2004"/>
                <a:ext cx="3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9" name="Line 1461"/>
              <p:cNvSpPr>
                <a:spLocks noChangeAspect="1" noChangeShapeType="1"/>
              </p:cNvSpPr>
              <p:nvPr/>
            </p:nvSpPr>
            <p:spPr bwMode="auto">
              <a:xfrm flipV="1">
                <a:off x="4078" y="2268"/>
                <a:ext cx="6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0" name="Line 1462"/>
              <p:cNvSpPr>
                <a:spLocks noChangeAspect="1" noChangeShapeType="1"/>
              </p:cNvSpPr>
              <p:nvPr/>
            </p:nvSpPr>
            <p:spPr bwMode="auto">
              <a:xfrm>
                <a:off x="4125" y="2205"/>
                <a:ext cx="13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1" name="Line 1463"/>
              <p:cNvSpPr>
                <a:spLocks noChangeAspect="1" noChangeShapeType="1"/>
              </p:cNvSpPr>
              <p:nvPr/>
            </p:nvSpPr>
            <p:spPr bwMode="auto">
              <a:xfrm>
                <a:off x="4172" y="2060"/>
                <a:ext cx="28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2" name="Line 1464"/>
              <p:cNvSpPr>
                <a:spLocks noChangeAspect="1" noChangeShapeType="1"/>
              </p:cNvSpPr>
              <p:nvPr/>
            </p:nvSpPr>
            <p:spPr bwMode="auto">
              <a:xfrm flipV="1">
                <a:off x="4157" y="2117"/>
                <a:ext cx="4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3" name="Line 14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964"/>
                <a:ext cx="17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4" name="Line 1466"/>
              <p:cNvSpPr>
                <a:spLocks noChangeAspect="1" noChangeShapeType="1"/>
              </p:cNvSpPr>
              <p:nvPr/>
            </p:nvSpPr>
            <p:spPr bwMode="auto">
              <a:xfrm flipV="1">
                <a:off x="4037" y="1964"/>
                <a:ext cx="2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5" name="Line 1467"/>
              <p:cNvSpPr>
                <a:spLocks noChangeAspect="1" noChangeShapeType="1"/>
              </p:cNvSpPr>
              <p:nvPr/>
            </p:nvSpPr>
            <p:spPr bwMode="auto">
              <a:xfrm flipV="1">
                <a:off x="3946" y="1966"/>
                <a:ext cx="15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6" name="Line 14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1" y="1966"/>
                <a:ext cx="2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7" name="Line 14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6" y="2272"/>
                <a:ext cx="61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8" name="Line 1470"/>
              <p:cNvSpPr>
                <a:spLocks noChangeAspect="1" noChangeShapeType="1"/>
              </p:cNvSpPr>
              <p:nvPr/>
            </p:nvSpPr>
            <p:spPr bwMode="auto">
              <a:xfrm flipH="1">
                <a:off x="3896" y="2209"/>
                <a:ext cx="1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9" name="Line 1471"/>
              <p:cNvSpPr>
                <a:spLocks noChangeAspect="1" noChangeShapeType="1"/>
              </p:cNvSpPr>
              <p:nvPr/>
            </p:nvSpPr>
            <p:spPr bwMode="auto">
              <a:xfrm flipV="1">
                <a:off x="3855" y="2008"/>
                <a:ext cx="2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0" name="Line 14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3" y="2008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1" name="Line 1473"/>
              <p:cNvSpPr>
                <a:spLocks noChangeAspect="1" noChangeShapeType="1"/>
              </p:cNvSpPr>
              <p:nvPr/>
            </p:nvSpPr>
            <p:spPr bwMode="auto">
              <a:xfrm flipV="1">
                <a:off x="4135" y="2060"/>
                <a:ext cx="37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2" name="Line 1474"/>
              <p:cNvSpPr>
                <a:spLocks noChangeAspect="1" noChangeShapeType="1"/>
              </p:cNvSpPr>
              <p:nvPr/>
            </p:nvSpPr>
            <p:spPr bwMode="auto">
              <a:xfrm>
                <a:off x="4157" y="2132"/>
                <a:ext cx="20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3" name="Line 1475"/>
              <p:cNvSpPr>
                <a:spLocks noChangeAspect="1" noChangeShapeType="1"/>
              </p:cNvSpPr>
              <p:nvPr/>
            </p:nvSpPr>
            <p:spPr bwMode="auto">
              <a:xfrm flipV="1">
                <a:off x="4125" y="2193"/>
                <a:ext cx="5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4" name="Line 1476"/>
              <p:cNvSpPr>
                <a:spLocks noChangeAspect="1" noChangeShapeType="1"/>
              </p:cNvSpPr>
              <p:nvPr/>
            </p:nvSpPr>
            <p:spPr bwMode="auto">
              <a:xfrm flipV="1">
                <a:off x="4011" y="1968"/>
                <a:ext cx="2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5" name="Line 14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7" y="1968"/>
                <a:ext cx="9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6" name="Line 14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9" y="2123"/>
                <a:ext cx="4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7" name="Line 1479"/>
              <p:cNvSpPr>
                <a:spLocks noChangeAspect="1" noChangeShapeType="1"/>
              </p:cNvSpPr>
              <p:nvPr/>
            </p:nvSpPr>
            <p:spPr bwMode="auto">
              <a:xfrm flipH="1">
                <a:off x="3829" y="2064"/>
                <a:ext cx="26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8" name="Line 14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6" y="1969"/>
                <a:ext cx="2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9" name="Line 1481"/>
              <p:cNvSpPr>
                <a:spLocks noChangeAspect="1" noChangeShapeType="1"/>
              </p:cNvSpPr>
              <p:nvPr/>
            </p:nvSpPr>
            <p:spPr bwMode="auto">
              <a:xfrm flipV="1">
                <a:off x="3980" y="1969"/>
                <a:ext cx="6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0" name="Line 14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1" y="1970"/>
                <a:ext cx="2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1" name="Line 14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5" y="2064"/>
                <a:ext cx="3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2" name="Line 1484"/>
              <p:cNvSpPr>
                <a:spLocks noChangeAspect="1" noChangeShapeType="1"/>
              </p:cNvSpPr>
              <p:nvPr/>
            </p:nvSpPr>
            <p:spPr bwMode="auto">
              <a:xfrm flipV="1">
                <a:off x="4018" y="2277"/>
                <a:ext cx="6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3" name="Line 1485"/>
              <p:cNvSpPr>
                <a:spLocks noChangeAspect="1" noChangeShapeType="1"/>
              </p:cNvSpPr>
              <p:nvPr/>
            </p:nvSpPr>
            <p:spPr bwMode="auto">
              <a:xfrm>
                <a:off x="4071" y="2213"/>
                <a:ext cx="7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4" name="Line 14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2198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5" name="Line 1487"/>
              <p:cNvSpPr>
                <a:spLocks noChangeAspect="1" noChangeShapeType="1"/>
              </p:cNvSpPr>
              <p:nvPr/>
            </p:nvSpPr>
            <p:spPr bwMode="auto">
              <a:xfrm flipH="1">
                <a:off x="3854" y="2136"/>
                <a:ext cx="1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6" name="Line 14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1" y="2014"/>
                <a:ext cx="24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7" name="Line 1489"/>
              <p:cNvSpPr>
                <a:spLocks noChangeAspect="1" noChangeShapeType="1"/>
              </p:cNvSpPr>
              <p:nvPr/>
            </p:nvSpPr>
            <p:spPr bwMode="auto">
              <a:xfrm flipV="1">
                <a:off x="4079" y="2014"/>
                <a:ext cx="3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8" name="Line 14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7" y="2279"/>
                <a:ext cx="6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9" name="Line 1491"/>
              <p:cNvSpPr>
                <a:spLocks noChangeAspect="1" noChangeShapeType="1"/>
              </p:cNvSpPr>
              <p:nvPr/>
            </p:nvSpPr>
            <p:spPr bwMode="auto">
              <a:xfrm flipH="1">
                <a:off x="3957" y="2215"/>
                <a:ext cx="5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0" name="Line 1492"/>
              <p:cNvSpPr>
                <a:spLocks noChangeAspect="1" noChangeShapeType="1"/>
              </p:cNvSpPr>
              <p:nvPr/>
            </p:nvSpPr>
            <p:spPr bwMode="auto">
              <a:xfrm>
                <a:off x="4017" y="2216"/>
                <a:ext cx="1" cy="6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1" name="Line 1493"/>
              <p:cNvSpPr>
                <a:spLocks noChangeAspect="1" noChangeShapeType="1"/>
              </p:cNvSpPr>
              <p:nvPr/>
            </p:nvSpPr>
            <p:spPr bwMode="auto">
              <a:xfrm flipV="1">
                <a:off x="3893" y="2017"/>
                <a:ext cx="21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2" name="Line 14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4" y="2017"/>
                <a:ext cx="32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3" name="Line 1495"/>
              <p:cNvSpPr>
                <a:spLocks noChangeAspect="1" noChangeShapeType="1"/>
              </p:cNvSpPr>
              <p:nvPr/>
            </p:nvSpPr>
            <p:spPr bwMode="auto">
              <a:xfrm flipV="1">
                <a:off x="4111" y="2132"/>
                <a:ext cx="4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4" name="Line 1496"/>
              <p:cNvSpPr>
                <a:spLocks noChangeAspect="1" noChangeShapeType="1"/>
              </p:cNvSpPr>
              <p:nvPr/>
            </p:nvSpPr>
            <p:spPr bwMode="auto">
              <a:xfrm>
                <a:off x="4135" y="2072"/>
                <a:ext cx="22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5" name="Line 1497"/>
              <p:cNvSpPr>
                <a:spLocks noChangeAspect="1" noChangeShapeType="1"/>
              </p:cNvSpPr>
              <p:nvPr/>
            </p:nvSpPr>
            <p:spPr bwMode="auto">
              <a:xfrm flipV="1">
                <a:off x="4096" y="2072"/>
                <a:ext cx="3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6" name="Line 1498"/>
              <p:cNvSpPr>
                <a:spLocks noChangeAspect="1" noChangeShapeType="1"/>
              </p:cNvSpPr>
              <p:nvPr/>
            </p:nvSpPr>
            <p:spPr bwMode="auto">
              <a:xfrm flipV="1">
                <a:off x="4071" y="2205"/>
                <a:ext cx="54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7" name="Line 1499"/>
              <p:cNvSpPr>
                <a:spLocks noChangeAspect="1" noChangeShapeType="1"/>
              </p:cNvSpPr>
              <p:nvPr/>
            </p:nvSpPr>
            <p:spPr bwMode="auto">
              <a:xfrm>
                <a:off x="4111" y="2143"/>
                <a:ext cx="14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8" name="Line 1500"/>
              <p:cNvSpPr>
                <a:spLocks noChangeAspect="1" noChangeShapeType="1"/>
              </p:cNvSpPr>
              <p:nvPr/>
            </p:nvSpPr>
            <p:spPr bwMode="auto">
              <a:xfrm flipV="1">
                <a:off x="4046" y="2022"/>
                <a:ext cx="3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9" name="Line 15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9" y="2022"/>
                <a:ext cx="17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0" name="Line 1502"/>
              <p:cNvSpPr>
                <a:spLocks noChangeAspect="1" noChangeShapeType="1"/>
              </p:cNvSpPr>
              <p:nvPr/>
            </p:nvSpPr>
            <p:spPr bwMode="auto">
              <a:xfrm flipH="1">
                <a:off x="3873" y="2076"/>
                <a:ext cx="20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1" name="Line 15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3" y="2136"/>
                <a:ext cx="46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2" name="Line 1504"/>
              <p:cNvSpPr>
                <a:spLocks noChangeAspect="1" noChangeShapeType="1"/>
              </p:cNvSpPr>
              <p:nvPr/>
            </p:nvSpPr>
            <p:spPr bwMode="auto">
              <a:xfrm flipV="1">
                <a:off x="3932" y="2024"/>
                <a:ext cx="1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3" name="Line 15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2024"/>
                <a:ext cx="3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4" name="Line 15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3" y="2076"/>
                <a:ext cx="39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5" name="Line 1507"/>
              <p:cNvSpPr>
                <a:spLocks noChangeAspect="1" noChangeShapeType="1"/>
              </p:cNvSpPr>
              <p:nvPr/>
            </p:nvSpPr>
            <p:spPr bwMode="auto">
              <a:xfrm flipH="1">
                <a:off x="3907" y="2146"/>
                <a:ext cx="1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6" name="Line 15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7" y="2209"/>
                <a:ext cx="5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7" name="Line 1509"/>
              <p:cNvSpPr>
                <a:spLocks noChangeAspect="1" noChangeShapeType="1"/>
              </p:cNvSpPr>
              <p:nvPr/>
            </p:nvSpPr>
            <p:spPr bwMode="auto">
              <a:xfrm flipV="1">
                <a:off x="4013" y="2026"/>
                <a:ext cx="33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8" name="Line 15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6" y="2026"/>
                <a:ext cx="9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9" name="Line 1511"/>
              <p:cNvSpPr>
                <a:spLocks noChangeAspect="1" noChangeShapeType="1"/>
              </p:cNvSpPr>
              <p:nvPr/>
            </p:nvSpPr>
            <p:spPr bwMode="auto">
              <a:xfrm flipV="1">
                <a:off x="3973" y="2027"/>
                <a:ext cx="7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0" name="Line 15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0" y="2027"/>
                <a:ext cx="3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1" name="Line 15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3" y="2028"/>
                <a:ext cx="1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2" name="Line 1514"/>
              <p:cNvSpPr>
                <a:spLocks noChangeAspect="1" noChangeShapeType="1"/>
              </p:cNvSpPr>
              <p:nvPr/>
            </p:nvSpPr>
            <p:spPr bwMode="auto">
              <a:xfrm flipV="1">
                <a:off x="4017" y="2213"/>
                <a:ext cx="5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3" name="Line 1515"/>
              <p:cNvSpPr>
                <a:spLocks noChangeAspect="1" noChangeShapeType="1"/>
              </p:cNvSpPr>
              <p:nvPr/>
            </p:nvSpPr>
            <p:spPr bwMode="auto">
              <a:xfrm>
                <a:off x="4064" y="2150"/>
                <a:ext cx="7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4" name="Line 1516"/>
              <p:cNvSpPr>
                <a:spLocks noChangeAspect="1" noChangeShapeType="1"/>
              </p:cNvSpPr>
              <p:nvPr/>
            </p:nvSpPr>
            <p:spPr bwMode="auto">
              <a:xfrm flipV="1">
                <a:off x="4064" y="2143"/>
                <a:ext cx="4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5" name="Line 1517"/>
              <p:cNvSpPr>
                <a:spLocks noChangeAspect="1" noChangeShapeType="1"/>
              </p:cNvSpPr>
              <p:nvPr/>
            </p:nvSpPr>
            <p:spPr bwMode="auto">
              <a:xfrm>
                <a:off x="4096" y="2081"/>
                <a:ext cx="15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6" name="Line 1518"/>
              <p:cNvSpPr>
                <a:spLocks noChangeAspect="1" noChangeShapeType="1"/>
              </p:cNvSpPr>
              <p:nvPr/>
            </p:nvSpPr>
            <p:spPr bwMode="auto">
              <a:xfrm flipV="1">
                <a:off x="4055" y="2081"/>
                <a:ext cx="4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7" name="Line 1519"/>
              <p:cNvSpPr>
                <a:spLocks noChangeAspect="1" noChangeShapeType="1"/>
              </p:cNvSpPr>
              <p:nvPr/>
            </p:nvSpPr>
            <p:spPr bwMode="auto">
              <a:xfrm flipH="1">
                <a:off x="3962" y="2151"/>
                <a:ext cx="5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8" name="Line 15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2215"/>
                <a:ext cx="5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9" name="Line 1521"/>
              <p:cNvSpPr>
                <a:spLocks noChangeAspect="1" noChangeShapeType="1"/>
              </p:cNvSpPr>
              <p:nvPr/>
            </p:nvSpPr>
            <p:spPr bwMode="auto">
              <a:xfrm>
                <a:off x="4015" y="2153"/>
                <a:ext cx="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0" name="Line 1522"/>
              <p:cNvSpPr>
                <a:spLocks noChangeAspect="1" noChangeShapeType="1"/>
              </p:cNvSpPr>
              <p:nvPr/>
            </p:nvSpPr>
            <p:spPr bwMode="auto">
              <a:xfrm flipV="1">
                <a:off x="3919" y="2084"/>
                <a:ext cx="13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1" name="Line 15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2" y="2084"/>
                <a:ext cx="4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2" name="Line 15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9" y="2146"/>
                <a:ext cx="4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3" name="Line 15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5" y="2087"/>
                <a:ext cx="9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4" name="Line 1526"/>
              <p:cNvSpPr>
                <a:spLocks noChangeAspect="1" noChangeShapeType="1"/>
              </p:cNvSpPr>
              <p:nvPr/>
            </p:nvSpPr>
            <p:spPr bwMode="auto">
              <a:xfrm flipV="1">
                <a:off x="4014" y="2087"/>
                <a:ext cx="4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5" name="Line 1527"/>
              <p:cNvSpPr>
                <a:spLocks noChangeAspect="1" noChangeShapeType="1"/>
              </p:cNvSpPr>
              <p:nvPr/>
            </p:nvSpPr>
            <p:spPr bwMode="auto">
              <a:xfrm flipV="1">
                <a:off x="4015" y="2150"/>
                <a:ext cx="4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6" name="Line 1528"/>
              <p:cNvSpPr>
                <a:spLocks noChangeAspect="1" noChangeShapeType="1"/>
              </p:cNvSpPr>
              <p:nvPr/>
            </p:nvSpPr>
            <p:spPr bwMode="auto">
              <a:xfrm flipV="1">
                <a:off x="3967" y="2088"/>
                <a:ext cx="6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7" name="Line 15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3" y="2088"/>
                <a:ext cx="4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8" name="Line 15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7" y="2151"/>
                <a:ext cx="4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9" name="Line 15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4" y="2090"/>
                <a:ext cx="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</p:grpSp>
        <p:grpSp>
          <p:nvGrpSpPr>
            <p:cNvPr id="3" name="Группа 2"/>
            <p:cNvGrpSpPr/>
            <p:nvPr/>
          </p:nvGrpSpPr>
          <p:grpSpPr>
            <a:xfrm>
              <a:off x="876351" y="4667250"/>
              <a:ext cx="914400" cy="762000"/>
              <a:chOff x="876351" y="4667250"/>
              <a:chExt cx="914400" cy="762000"/>
            </a:xfrm>
          </p:grpSpPr>
          <p:sp>
            <p:nvSpPr>
              <p:cNvPr id="1570" name="Line 1532"/>
              <p:cNvSpPr>
                <a:spLocks noChangeShapeType="1"/>
              </p:cNvSpPr>
              <p:nvPr/>
            </p:nvSpPr>
            <p:spPr bwMode="auto">
              <a:xfrm>
                <a:off x="1333551" y="4895850"/>
                <a:ext cx="1524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1" name="Line 1533"/>
              <p:cNvSpPr>
                <a:spLocks noChangeShapeType="1"/>
              </p:cNvSpPr>
              <p:nvPr/>
            </p:nvSpPr>
            <p:spPr bwMode="auto">
              <a:xfrm flipH="1">
                <a:off x="1257351" y="4972050"/>
                <a:ext cx="2286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2" name="Line 1534"/>
              <p:cNvSpPr>
                <a:spLocks noChangeShapeType="1"/>
              </p:cNvSpPr>
              <p:nvPr/>
            </p:nvSpPr>
            <p:spPr bwMode="auto">
              <a:xfrm flipV="1">
                <a:off x="1257351" y="4895850"/>
                <a:ext cx="2286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3" name="Line 1535"/>
              <p:cNvSpPr>
                <a:spLocks noChangeShapeType="1"/>
              </p:cNvSpPr>
              <p:nvPr/>
            </p:nvSpPr>
            <p:spPr bwMode="auto">
              <a:xfrm>
                <a:off x="1485951" y="48958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4" name="Line 1536"/>
              <p:cNvSpPr>
                <a:spLocks noChangeShapeType="1"/>
              </p:cNvSpPr>
              <p:nvPr/>
            </p:nvSpPr>
            <p:spPr bwMode="auto">
              <a:xfrm flipV="1">
                <a:off x="1562151" y="4819650"/>
                <a:ext cx="1524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5" name="Line 1537"/>
              <p:cNvSpPr>
                <a:spLocks noChangeShapeType="1"/>
              </p:cNvSpPr>
              <p:nvPr/>
            </p:nvSpPr>
            <p:spPr bwMode="auto">
              <a:xfrm>
                <a:off x="1714551" y="48196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6" name="Line 1538"/>
              <p:cNvSpPr>
                <a:spLocks noChangeShapeType="1"/>
              </p:cNvSpPr>
              <p:nvPr/>
            </p:nvSpPr>
            <p:spPr bwMode="auto">
              <a:xfrm flipH="1">
                <a:off x="1714551" y="4895850"/>
                <a:ext cx="762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7" name="Line 1539"/>
              <p:cNvSpPr>
                <a:spLocks noChangeShapeType="1"/>
              </p:cNvSpPr>
              <p:nvPr/>
            </p:nvSpPr>
            <p:spPr bwMode="auto">
              <a:xfrm>
                <a:off x="1714551" y="48958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8" name="Line 1540"/>
              <p:cNvSpPr>
                <a:spLocks noChangeShapeType="1"/>
              </p:cNvSpPr>
              <p:nvPr/>
            </p:nvSpPr>
            <p:spPr bwMode="auto">
              <a:xfrm flipH="1">
                <a:off x="1714551" y="4972050"/>
                <a:ext cx="762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9" name="Line 1541"/>
              <p:cNvSpPr>
                <a:spLocks noChangeShapeType="1"/>
              </p:cNvSpPr>
              <p:nvPr/>
            </p:nvSpPr>
            <p:spPr bwMode="auto">
              <a:xfrm flipH="1">
                <a:off x="1562151" y="4972050"/>
                <a:ext cx="1524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0" name="Line 1542"/>
              <p:cNvSpPr>
                <a:spLocks noChangeShapeType="1"/>
              </p:cNvSpPr>
              <p:nvPr/>
            </p:nvSpPr>
            <p:spPr bwMode="auto">
              <a:xfrm flipV="1">
                <a:off x="1562151" y="4819650"/>
                <a:ext cx="0" cy="2286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1" name="Line 1543"/>
              <p:cNvSpPr>
                <a:spLocks noChangeShapeType="1"/>
              </p:cNvSpPr>
              <p:nvPr/>
            </p:nvSpPr>
            <p:spPr bwMode="auto">
              <a:xfrm flipH="1" flipV="1">
                <a:off x="1485951" y="4743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2" name="Line 1544"/>
              <p:cNvSpPr>
                <a:spLocks noChangeShapeType="1"/>
              </p:cNvSpPr>
              <p:nvPr/>
            </p:nvSpPr>
            <p:spPr bwMode="auto">
              <a:xfrm>
                <a:off x="1485951" y="47434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3" name="Line 1545"/>
              <p:cNvSpPr>
                <a:spLocks noChangeShapeType="1"/>
              </p:cNvSpPr>
              <p:nvPr/>
            </p:nvSpPr>
            <p:spPr bwMode="auto">
              <a:xfrm flipH="1" flipV="1">
                <a:off x="1409751" y="4743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4" name="Line 1546"/>
              <p:cNvSpPr>
                <a:spLocks noChangeShapeType="1"/>
              </p:cNvSpPr>
              <p:nvPr/>
            </p:nvSpPr>
            <p:spPr bwMode="auto">
              <a:xfrm flipV="1">
                <a:off x="1409751" y="46672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5" name="Line 1547"/>
              <p:cNvSpPr>
                <a:spLocks noChangeShapeType="1"/>
              </p:cNvSpPr>
              <p:nvPr/>
            </p:nvSpPr>
            <p:spPr bwMode="auto">
              <a:xfrm flipH="1">
                <a:off x="1257351" y="4667250"/>
                <a:ext cx="2286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6" name="Line 1548"/>
              <p:cNvSpPr>
                <a:spLocks noChangeShapeType="1"/>
              </p:cNvSpPr>
              <p:nvPr/>
            </p:nvSpPr>
            <p:spPr bwMode="auto">
              <a:xfrm flipH="1">
                <a:off x="1181151" y="4667250"/>
                <a:ext cx="762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7" name="Line 1549"/>
              <p:cNvSpPr>
                <a:spLocks noChangeShapeType="1"/>
              </p:cNvSpPr>
              <p:nvPr/>
            </p:nvSpPr>
            <p:spPr bwMode="auto">
              <a:xfrm flipH="1">
                <a:off x="876351" y="4819650"/>
                <a:ext cx="3048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8" name="Line 1550"/>
              <p:cNvSpPr>
                <a:spLocks noChangeShapeType="1"/>
              </p:cNvSpPr>
              <p:nvPr/>
            </p:nvSpPr>
            <p:spPr bwMode="auto">
              <a:xfrm flipV="1">
                <a:off x="876351" y="4819650"/>
                <a:ext cx="762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9" name="Line 1551"/>
              <p:cNvSpPr>
                <a:spLocks noChangeShapeType="1"/>
              </p:cNvSpPr>
              <p:nvPr/>
            </p:nvSpPr>
            <p:spPr bwMode="auto">
              <a:xfrm>
                <a:off x="952551" y="4819650"/>
                <a:ext cx="152400" cy="2286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0" name="Line 1552"/>
              <p:cNvSpPr>
                <a:spLocks noChangeShapeType="1"/>
              </p:cNvSpPr>
              <p:nvPr/>
            </p:nvSpPr>
            <p:spPr bwMode="auto">
              <a:xfrm flipH="1">
                <a:off x="1028751" y="50482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1" name="Line 1553"/>
              <p:cNvSpPr>
                <a:spLocks noChangeShapeType="1"/>
              </p:cNvSpPr>
              <p:nvPr/>
            </p:nvSpPr>
            <p:spPr bwMode="auto">
              <a:xfrm>
                <a:off x="1028751" y="5124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2" name="Line 1554"/>
              <p:cNvSpPr>
                <a:spLocks noChangeShapeType="1"/>
              </p:cNvSpPr>
              <p:nvPr/>
            </p:nvSpPr>
            <p:spPr bwMode="auto">
              <a:xfrm flipV="1">
                <a:off x="1104951" y="51244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3" name="Line 1555"/>
              <p:cNvSpPr>
                <a:spLocks noChangeShapeType="1"/>
              </p:cNvSpPr>
              <p:nvPr/>
            </p:nvSpPr>
            <p:spPr bwMode="auto">
              <a:xfrm>
                <a:off x="1104951" y="5124450"/>
                <a:ext cx="1524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4" name="Line 1556"/>
              <p:cNvSpPr>
                <a:spLocks noChangeShapeType="1"/>
              </p:cNvSpPr>
              <p:nvPr/>
            </p:nvSpPr>
            <p:spPr bwMode="auto">
              <a:xfrm>
                <a:off x="1257351" y="5124450"/>
                <a:ext cx="152400" cy="3048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5" name="Line 1557"/>
              <p:cNvSpPr>
                <a:spLocks noChangeShapeType="1"/>
              </p:cNvSpPr>
              <p:nvPr/>
            </p:nvSpPr>
            <p:spPr bwMode="auto">
              <a:xfrm flipV="1">
                <a:off x="1409751" y="53530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6" name="Line 1558"/>
              <p:cNvSpPr>
                <a:spLocks noChangeShapeType="1"/>
              </p:cNvSpPr>
              <p:nvPr/>
            </p:nvSpPr>
            <p:spPr bwMode="auto">
              <a:xfrm flipV="1">
                <a:off x="1409751" y="5200650"/>
                <a:ext cx="1524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74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Simple example: spins relaxed by fluctuating local fields,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)=0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the auto-correlation function is non-zero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Typical assumption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Lorentzian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-like noise spectral density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Noise spectral density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204807" name="Object 7"/>
          <p:cNvGraphicFramePr>
            <a:graphicFrameLocks noChangeAspect="1"/>
          </p:cNvGraphicFramePr>
          <p:nvPr/>
        </p:nvGraphicFramePr>
        <p:xfrm>
          <a:off x="755576" y="5517232"/>
          <a:ext cx="36068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2" name="Формула" r:id="rId4" imgW="1981080" imgH="482400" progId="Equation.3">
                  <p:embed/>
                </p:oleObj>
              </mc:Choice>
              <mc:Fallback>
                <p:oleObj name="Формула" r:id="rId4" imgW="1981080" imgH="482400" progId="Equation.3">
                  <p:embed/>
                  <p:pic>
                    <p:nvPicPr>
                      <p:cNvPr id="204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517232"/>
                        <a:ext cx="36068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499992" y="3645197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Exponential auto-correlation function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comes into play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732240" y="1124744"/>
            <a:ext cx="50405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69"/>
          <p:cNvGrpSpPr>
            <a:grpSpLocks/>
          </p:cNvGrpSpPr>
          <p:nvPr/>
        </p:nvGrpSpPr>
        <p:grpSpPr bwMode="auto">
          <a:xfrm>
            <a:off x="4355852" y="1628800"/>
            <a:ext cx="4392612" cy="1470025"/>
            <a:chOff x="2653" y="690"/>
            <a:chExt cx="2767" cy="926"/>
          </a:xfrm>
        </p:grpSpPr>
        <p:grpSp>
          <p:nvGrpSpPr>
            <p:cNvPr id="31" name="Group 66"/>
            <p:cNvGrpSpPr>
              <a:grpSpLocks/>
            </p:cNvGrpSpPr>
            <p:nvPr/>
          </p:nvGrpSpPr>
          <p:grpSpPr bwMode="auto">
            <a:xfrm>
              <a:off x="2653" y="890"/>
              <a:ext cx="2767" cy="726"/>
              <a:chOff x="2653" y="799"/>
              <a:chExt cx="2767" cy="726"/>
            </a:xfrm>
          </p:grpSpPr>
          <p:sp>
            <p:nvSpPr>
              <p:cNvPr id="41" name="Line 55"/>
              <p:cNvSpPr>
                <a:spLocks noChangeShapeType="1"/>
              </p:cNvSpPr>
              <p:nvPr/>
            </p:nvSpPr>
            <p:spPr bwMode="auto">
              <a:xfrm>
                <a:off x="2653" y="1253"/>
                <a:ext cx="27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" name="Group 61"/>
              <p:cNvGrpSpPr>
                <a:grpSpLocks/>
              </p:cNvGrpSpPr>
              <p:nvPr/>
            </p:nvGrpSpPr>
            <p:grpSpPr bwMode="auto">
              <a:xfrm>
                <a:off x="2926" y="799"/>
                <a:ext cx="2185" cy="726"/>
                <a:chOff x="2699" y="799"/>
                <a:chExt cx="2185" cy="726"/>
              </a:xfrm>
            </p:grpSpPr>
            <p:sp>
              <p:nvSpPr>
                <p:cNvPr id="47" name="Freeform 58"/>
                <p:cNvSpPr>
                  <a:spLocks/>
                </p:cNvSpPr>
                <p:nvPr/>
              </p:nvSpPr>
              <p:spPr bwMode="auto">
                <a:xfrm>
                  <a:off x="2699" y="799"/>
                  <a:ext cx="1179" cy="726"/>
                </a:xfrm>
                <a:custGeom>
                  <a:avLst/>
                  <a:gdLst/>
                  <a:ahLst/>
                  <a:cxnLst>
                    <a:cxn ang="0">
                      <a:pos x="0" y="545"/>
                    </a:cxn>
                    <a:cxn ang="0">
                      <a:pos x="45" y="454"/>
                    </a:cxn>
                    <a:cxn ang="0">
                      <a:pos x="90" y="182"/>
                    </a:cxn>
                    <a:cxn ang="0">
                      <a:pos x="136" y="499"/>
                    </a:cxn>
                    <a:cxn ang="0">
                      <a:pos x="226" y="590"/>
                    </a:cxn>
                    <a:cxn ang="0">
                      <a:pos x="226" y="408"/>
                    </a:cxn>
                    <a:cxn ang="0">
                      <a:pos x="272" y="272"/>
                    </a:cxn>
                    <a:cxn ang="0">
                      <a:pos x="272" y="318"/>
                    </a:cxn>
                    <a:cxn ang="0">
                      <a:pos x="317" y="272"/>
                    </a:cxn>
                    <a:cxn ang="0">
                      <a:pos x="317" y="363"/>
                    </a:cxn>
                    <a:cxn ang="0">
                      <a:pos x="362" y="318"/>
                    </a:cxn>
                    <a:cxn ang="0">
                      <a:pos x="499" y="545"/>
                    </a:cxn>
                    <a:cxn ang="0">
                      <a:pos x="499" y="363"/>
                    </a:cxn>
                    <a:cxn ang="0">
                      <a:pos x="544" y="363"/>
                    </a:cxn>
                    <a:cxn ang="0">
                      <a:pos x="635" y="182"/>
                    </a:cxn>
                    <a:cxn ang="0">
                      <a:pos x="771" y="318"/>
                    </a:cxn>
                    <a:cxn ang="0">
                      <a:pos x="816" y="318"/>
                    </a:cxn>
                    <a:cxn ang="0">
                      <a:pos x="861" y="499"/>
                    </a:cxn>
                    <a:cxn ang="0">
                      <a:pos x="997" y="681"/>
                    </a:cxn>
                    <a:cxn ang="0">
                      <a:pos x="997" y="590"/>
                    </a:cxn>
                    <a:cxn ang="0">
                      <a:pos x="1043" y="726"/>
                    </a:cxn>
                    <a:cxn ang="0">
                      <a:pos x="1088" y="545"/>
                    </a:cxn>
                    <a:cxn ang="0">
                      <a:pos x="1088" y="454"/>
                    </a:cxn>
                    <a:cxn ang="0">
                      <a:pos x="1134" y="272"/>
                    </a:cxn>
                    <a:cxn ang="0">
                      <a:pos x="1224" y="545"/>
                    </a:cxn>
                    <a:cxn ang="0">
                      <a:pos x="1315" y="681"/>
                    </a:cxn>
                    <a:cxn ang="0">
                      <a:pos x="1360" y="545"/>
                    </a:cxn>
                    <a:cxn ang="0">
                      <a:pos x="1406" y="545"/>
                    </a:cxn>
                    <a:cxn ang="0">
                      <a:pos x="1451" y="635"/>
                    </a:cxn>
                    <a:cxn ang="0">
                      <a:pos x="1496" y="681"/>
                    </a:cxn>
                    <a:cxn ang="0">
                      <a:pos x="1496" y="408"/>
                    </a:cxn>
                    <a:cxn ang="0">
                      <a:pos x="1587" y="227"/>
                    </a:cxn>
                    <a:cxn ang="0">
                      <a:pos x="1587" y="0"/>
                    </a:cxn>
                    <a:cxn ang="0">
                      <a:pos x="1678" y="408"/>
                    </a:cxn>
                    <a:cxn ang="0">
                      <a:pos x="1769" y="590"/>
                    </a:cxn>
                    <a:cxn ang="0">
                      <a:pos x="1769" y="726"/>
                    </a:cxn>
                    <a:cxn ang="0">
                      <a:pos x="1814" y="408"/>
                    </a:cxn>
                    <a:cxn ang="0">
                      <a:pos x="1859" y="272"/>
                    </a:cxn>
                    <a:cxn ang="0">
                      <a:pos x="1905" y="454"/>
                    </a:cxn>
                    <a:cxn ang="0">
                      <a:pos x="2086" y="545"/>
                    </a:cxn>
                    <a:cxn ang="0">
                      <a:pos x="2131" y="681"/>
                    </a:cxn>
                    <a:cxn ang="0">
                      <a:pos x="2131" y="363"/>
                    </a:cxn>
                    <a:cxn ang="0">
                      <a:pos x="2177" y="227"/>
                    </a:cxn>
                    <a:cxn ang="0">
                      <a:pos x="2222" y="318"/>
                    </a:cxn>
                    <a:cxn ang="0">
                      <a:pos x="2358" y="545"/>
                    </a:cxn>
                    <a:cxn ang="0">
                      <a:pos x="2358" y="681"/>
                    </a:cxn>
                    <a:cxn ang="0">
                      <a:pos x="2449" y="545"/>
                    </a:cxn>
                    <a:cxn ang="0">
                      <a:pos x="2494" y="635"/>
                    </a:cxn>
                    <a:cxn ang="0">
                      <a:pos x="2540" y="499"/>
                    </a:cxn>
                    <a:cxn ang="0">
                      <a:pos x="2540" y="318"/>
                    </a:cxn>
                    <a:cxn ang="0">
                      <a:pos x="2540" y="182"/>
                    </a:cxn>
                    <a:cxn ang="0">
                      <a:pos x="2630" y="545"/>
                    </a:cxn>
                    <a:cxn ang="0">
                      <a:pos x="2676" y="635"/>
                    </a:cxn>
                    <a:cxn ang="0">
                      <a:pos x="2721" y="318"/>
                    </a:cxn>
                  </a:cxnLst>
                  <a:rect l="0" t="0" r="r" b="b"/>
                  <a:pathLst>
                    <a:path w="2721" h="726">
                      <a:moveTo>
                        <a:pt x="0" y="545"/>
                      </a:moveTo>
                      <a:lnTo>
                        <a:pt x="45" y="454"/>
                      </a:lnTo>
                      <a:lnTo>
                        <a:pt x="90" y="182"/>
                      </a:lnTo>
                      <a:lnTo>
                        <a:pt x="136" y="499"/>
                      </a:lnTo>
                      <a:lnTo>
                        <a:pt x="226" y="590"/>
                      </a:lnTo>
                      <a:lnTo>
                        <a:pt x="226" y="408"/>
                      </a:lnTo>
                      <a:lnTo>
                        <a:pt x="272" y="272"/>
                      </a:lnTo>
                      <a:lnTo>
                        <a:pt x="272" y="318"/>
                      </a:lnTo>
                      <a:lnTo>
                        <a:pt x="317" y="272"/>
                      </a:lnTo>
                      <a:lnTo>
                        <a:pt x="317" y="363"/>
                      </a:lnTo>
                      <a:lnTo>
                        <a:pt x="362" y="318"/>
                      </a:lnTo>
                      <a:lnTo>
                        <a:pt x="499" y="545"/>
                      </a:lnTo>
                      <a:lnTo>
                        <a:pt x="499" y="363"/>
                      </a:lnTo>
                      <a:lnTo>
                        <a:pt x="544" y="363"/>
                      </a:lnTo>
                      <a:lnTo>
                        <a:pt x="635" y="182"/>
                      </a:lnTo>
                      <a:lnTo>
                        <a:pt x="771" y="318"/>
                      </a:lnTo>
                      <a:lnTo>
                        <a:pt x="816" y="318"/>
                      </a:lnTo>
                      <a:lnTo>
                        <a:pt x="861" y="499"/>
                      </a:lnTo>
                      <a:lnTo>
                        <a:pt x="997" y="681"/>
                      </a:lnTo>
                      <a:lnTo>
                        <a:pt x="997" y="590"/>
                      </a:lnTo>
                      <a:lnTo>
                        <a:pt x="1043" y="726"/>
                      </a:lnTo>
                      <a:lnTo>
                        <a:pt x="1088" y="545"/>
                      </a:lnTo>
                      <a:lnTo>
                        <a:pt x="1088" y="454"/>
                      </a:lnTo>
                      <a:lnTo>
                        <a:pt x="1134" y="272"/>
                      </a:lnTo>
                      <a:lnTo>
                        <a:pt x="1224" y="545"/>
                      </a:lnTo>
                      <a:lnTo>
                        <a:pt x="1315" y="681"/>
                      </a:lnTo>
                      <a:lnTo>
                        <a:pt x="1360" y="545"/>
                      </a:lnTo>
                      <a:lnTo>
                        <a:pt x="1406" y="545"/>
                      </a:lnTo>
                      <a:lnTo>
                        <a:pt x="1451" y="635"/>
                      </a:lnTo>
                      <a:lnTo>
                        <a:pt x="1496" y="681"/>
                      </a:lnTo>
                      <a:lnTo>
                        <a:pt x="1496" y="408"/>
                      </a:lnTo>
                      <a:lnTo>
                        <a:pt x="1587" y="227"/>
                      </a:lnTo>
                      <a:lnTo>
                        <a:pt x="1587" y="0"/>
                      </a:lnTo>
                      <a:lnTo>
                        <a:pt x="1678" y="408"/>
                      </a:lnTo>
                      <a:lnTo>
                        <a:pt x="1769" y="590"/>
                      </a:lnTo>
                      <a:lnTo>
                        <a:pt x="1769" y="726"/>
                      </a:lnTo>
                      <a:lnTo>
                        <a:pt x="1814" y="408"/>
                      </a:lnTo>
                      <a:lnTo>
                        <a:pt x="1859" y="272"/>
                      </a:lnTo>
                      <a:lnTo>
                        <a:pt x="1905" y="454"/>
                      </a:lnTo>
                      <a:lnTo>
                        <a:pt x="2086" y="545"/>
                      </a:lnTo>
                      <a:lnTo>
                        <a:pt x="2131" y="681"/>
                      </a:lnTo>
                      <a:lnTo>
                        <a:pt x="2131" y="363"/>
                      </a:lnTo>
                      <a:lnTo>
                        <a:pt x="2177" y="227"/>
                      </a:lnTo>
                      <a:lnTo>
                        <a:pt x="2222" y="318"/>
                      </a:lnTo>
                      <a:lnTo>
                        <a:pt x="2358" y="545"/>
                      </a:lnTo>
                      <a:lnTo>
                        <a:pt x="2358" y="681"/>
                      </a:lnTo>
                      <a:lnTo>
                        <a:pt x="2449" y="545"/>
                      </a:lnTo>
                      <a:lnTo>
                        <a:pt x="2494" y="635"/>
                      </a:lnTo>
                      <a:lnTo>
                        <a:pt x="2540" y="499"/>
                      </a:lnTo>
                      <a:lnTo>
                        <a:pt x="2540" y="318"/>
                      </a:lnTo>
                      <a:lnTo>
                        <a:pt x="2540" y="182"/>
                      </a:lnTo>
                      <a:lnTo>
                        <a:pt x="2630" y="545"/>
                      </a:lnTo>
                      <a:lnTo>
                        <a:pt x="2676" y="635"/>
                      </a:lnTo>
                      <a:lnTo>
                        <a:pt x="2721" y="31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60"/>
                <p:cNvSpPr>
                  <a:spLocks/>
                </p:cNvSpPr>
                <p:nvPr/>
              </p:nvSpPr>
              <p:spPr bwMode="auto">
                <a:xfrm>
                  <a:off x="3878" y="1026"/>
                  <a:ext cx="1006" cy="499"/>
                </a:xfrm>
                <a:custGeom>
                  <a:avLst/>
                  <a:gdLst>
                    <a:gd name="connsiteX0" fmla="*/ 0 w 10563"/>
                    <a:gd name="connsiteY0" fmla="*/ 1824 h 10000"/>
                    <a:gd name="connsiteX1" fmla="*/ 0 w 10563"/>
                    <a:gd name="connsiteY1" fmla="*/ 6373 h 10000"/>
                    <a:gd name="connsiteX2" fmla="*/ 254 w 10563"/>
                    <a:gd name="connsiteY2" fmla="*/ 8176 h 10000"/>
                    <a:gd name="connsiteX3" fmla="*/ 514 w 10563"/>
                    <a:gd name="connsiteY3" fmla="*/ 4549 h 10000"/>
                    <a:gd name="connsiteX4" fmla="*/ 1023 w 10563"/>
                    <a:gd name="connsiteY4" fmla="*/ 2725 h 10000"/>
                    <a:gd name="connsiteX5" fmla="*/ 1023 w 10563"/>
                    <a:gd name="connsiteY5" fmla="*/ 0 h 10000"/>
                    <a:gd name="connsiteX6" fmla="*/ 1283 w 10563"/>
                    <a:gd name="connsiteY6" fmla="*/ 5451 h 10000"/>
                    <a:gd name="connsiteX7" fmla="*/ 1538 w 10563"/>
                    <a:gd name="connsiteY7" fmla="*/ 8176 h 10000"/>
                    <a:gd name="connsiteX8" fmla="*/ 2052 w 10563"/>
                    <a:gd name="connsiteY8" fmla="*/ 5451 h 10000"/>
                    <a:gd name="connsiteX9" fmla="*/ 2306 w 10563"/>
                    <a:gd name="connsiteY9" fmla="*/ 1824 h 10000"/>
                    <a:gd name="connsiteX10" fmla="*/ 2566 w 10563"/>
                    <a:gd name="connsiteY10" fmla="*/ 4549 h 10000"/>
                    <a:gd name="connsiteX11" fmla="*/ 2821 w 10563"/>
                    <a:gd name="connsiteY11" fmla="*/ 8176 h 10000"/>
                    <a:gd name="connsiteX12" fmla="*/ 3335 w 10563"/>
                    <a:gd name="connsiteY12" fmla="*/ 6373 h 10000"/>
                    <a:gd name="connsiteX13" fmla="*/ 3590 w 10563"/>
                    <a:gd name="connsiteY13" fmla="*/ 1824 h 10000"/>
                    <a:gd name="connsiteX14" fmla="*/ 4104 w 10563"/>
                    <a:gd name="connsiteY14" fmla="*/ 0 h 10000"/>
                    <a:gd name="connsiteX15" fmla="*/ 4358 w 10563"/>
                    <a:gd name="connsiteY15" fmla="*/ 4549 h 10000"/>
                    <a:gd name="connsiteX16" fmla="*/ 4358 w 10563"/>
                    <a:gd name="connsiteY16" fmla="*/ 7275 h 10000"/>
                    <a:gd name="connsiteX17" fmla="*/ 4873 w 10563"/>
                    <a:gd name="connsiteY17" fmla="*/ 10000 h 10000"/>
                    <a:gd name="connsiteX18" fmla="*/ 4873 w 10563"/>
                    <a:gd name="connsiteY18" fmla="*/ 7275 h 10000"/>
                    <a:gd name="connsiteX19" fmla="*/ 5382 w 10563"/>
                    <a:gd name="connsiteY19" fmla="*/ 5451 h 10000"/>
                    <a:gd name="connsiteX20" fmla="*/ 5382 w 10563"/>
                    <a:gd name="connsiteY20" fmla="*/ 2725 h 10000"/>
                    <a:gd name="connsiteX21" fmla="*/ 5642 w 10563"/>
                    <a:gd name="connsiteY21" fmla="*/ 902 h 10000"/>
                    <a:gd name="connsiteX22" fmla="*/ 5896 w 10563"/>
                    <a:gd name="connsiteY22" fmla="*/ 5451 h 10000"/>
                    <a:gd name="connsiteX23" fmla="*/ 6665 w 10563"/>
                    <a:gd name="connsiteY23" fmla="*/ 8176 h 10000"/>
                    <a:gd name="connsiteX24" fmla="*/ 6665 w 10563"/>
                    <a:gd name="connsiteY24" fmla="*/ 6373 h 10000"/>
                    <a:gd name="connsiteX25" fmla="*/ 7179 w 10563"/>
                    <a:gd name="connsiteY25" fmla="*/ 8176 h 10000"/>
                    <a:gd name="connsiteX26" fmla="*/ 7179 w 10563"/>
                    <a:gd name="connsiteY26" fmla="*/ 6373 h 10000"/>
                    <a:gd name="connsiteX27" fmla="*/ 7694 w 10563"/>
                    <a:gd name="connsiteY27" fmla="*/ 8176 h 10000"/>
                    <a:gd name="connsiteX28" fmla="*/ 7948 w 10563"/>
                    <a:gd name="connsiteY28" fmla="*/ 7275 h 10000"/>
                    <a:gd name="connsiteX29" fmla="*/ 8202 w 10563"/>
                    <a:gd name="connsiteY29" fmla="*/ 2725 h 10000"/>
                    <a:gd name="connsiteX30" fmla="*/ 8462 w 10563"/>
                    <a:gd name="connsiteY30" fmla="*/ 0 h 10000"/>
                    <a:gd name="connsiteX31" fmla="*/ 8717 w 10563"/>
                    <a:gd name="connsiteY31" fmla="*/ 4549 h 10000"/>
                    <a:gd name="connsiteX32" fmla="*/ 8971 w 10563"/>
                    <a:gd name="connsiteY32" fmla="*/ 7275 h 10000"/>
                    <a:gd name="connsiteX33" fmla="*/ 9231 w 10563"/>
                    <a:gd name="connsiteY33" fmla="*/ 7275 h 10000"/>
                    <a:gd name="connsiteX34" fmla="*/ 9486 w 10563"/>
                    <a:gd name="connsiteY34" fmla="*/ 9098 h 10000"/>
                    <a:gd name="connsiteX35" fmla="*/ 9746 w 10563"/>
                    <a:gd name="connsiteY35" fmla="*/ 6373 h 10000"/>
                    <a:gd name="connsiteX36" fmla="*/ 10000 w 10563"/>
                    <a:gd name="connsiteY36" fmla="*/ 3627 h 10000"/>
                    <a:gd name="connsiteX37" fmla="*/ 10478 w 10563"/>
                    <a:gd name="connsiteY37" fmla="*/ 533 h 10000"/>
                    <a:gd name="connsiteX0" fmla="*/ 0 w 10563"/>
                    <a:gd name="connsiteY0" fmla="*/ 1824 h 10000"/>
                    <a:gd name="connsiteX1" fmla="*/ 0 w 10563"/>
                    <a:gd name="connsiteY1" fmla="*/ 6373 h 10000"/>
                    <a:gd name="connsiteX2" fmla="*/ 254 w 10563"/>
                    <a:gd name="connsiteY2" fmla="*/ 8176 h 10000"/>
                    <a:gd name="connsiteX3" fmla="*/ 514 w 10563"/>
                    <a:gd name="connsiteY3" fmla="*/ 4549 h 10000"/>
                    <a:gd name="connsiteX4" fmla="*/ 1023 w 10563"/>
                    <a:gd name="connsiteY4" fmla="*/ 2725 h 10000"/>
                    <a:gd name="connsiteX5" fmla="*/ 1023 w 10563"/>
                    <a:gd name="connsiteY5" fmla="*/ 0 h 10000"/>
                    <a:gd name="connsiteX6" fmla="*/ 1283 w 10563"/>
                    <a:gd name="connsiteY6" fmla="*/ 5451 h 10000"/>
                    <a:gd name="connsiteX7" fmla="*/ 1538 w 10563"/>
                    <a:gd name="connsiteY7" fmla="*/ 8176 h 10000"/>
                    <a:gd name="connsiteX8" fmla="*/ 2052 w 10563"/>
                    <a:gd name="connsiteY8" fmla="*/ 5451 h 10000"/>
                    <a:gd name="connsiteX9" fmla="*/ 2306 w 10563"/>
                    <a:gd name="connsiteY9" fmla="*/ 1824 h 10000"/>
                    <a:gd name="connsiteX10" fmla="*/ 2566 w 10563"/>
                    <a:gd name="connsiteY10" fmla="*/ 4549 h 10000"/>
                    <a:gd name="connsiteX11" fmla="*/ 2821 w 10563"/>
                    <a:gd name="connsiteY11" fmla="*/ 8176 h 10000"/>
                    <a:gd name="connsiteX12" fmla="*/ 3335 w 10563"/>
                    <a:gd name="connsiteY12" fmla="*/ 6373 h 10000"/>
                    <a:gd name="connsiteX13" fmla="*/ 3590 w 10563"/>
                    <a:gd name="connsiteY13" fmla="*/ 1824 h 10000"/>
                    <a:gd name="connsiteX14" fmla="*/ 4104 w 10563"/>
                    <a:gd name="connsiteY14" fmla="*/ 0 h 10000"/>
                    <a:gd name="connsiteX15" fmla="*/ 4358 w 10563"/>
                    <a:gd name="connsiteY15" fmla="*/ 4549 h 10000"/>
                    <a:gd name="connsiteX16" fmla="*/ 4358 w 10563"/>
                    <a:gd name="connsiteY16" fmla="*/ 7275 h 10000"/>
                    <a:gd name="connsiteX17" fmla="*/ 4873 w 10563"/>
                    <a:gd name="connsiteY17" fmla="*/ 10000 h 10000"/>
                    <a:gd name="connsiteX18" fmla="*/ 4873 w 10563"/>
                    <a:gd name="connsiteY18" fmla="*/ 7275 h 10000"/>
                    <a:gd name="connsiteX19" fmla="*/ 5382 w 10563"/>
                    <a:gd name="connsiteY19" fmla="*/ 5451 h 10000"/>
                    <a:gd name="connsiteX20" fmla="*/ 5382 w 10563"/>
                    <a:gd name="connsiteY20" fmla="*/ 2725 h 10000"/>
                    <a:gd name="connsiteX21" fmla="*/ 5642 w 10563"/>
                    <a:gd name="connsiteY21" fmla="*/ 902 h 10000"/>
                    <a:gd name="connsiteX22" fmla="*/ 5896 w 10563"/>
                    <a:gd name="connsiteY22" fmla="*/ 5451 h 10000"/>
                    <a:gd name="connsiteX23" fmla="*/ 6665 w 10563"/>
                    <a:gd name="connsiteY23" fmla="*/ 8176 h 10000"/>
                    <a:gd name="connsiteX24" fmla="*/ 6665 w 10563"/>
                    <a:gd name="connsiteY24" fmla="*/ 6373 h 10000"/>
                    <a:gd name="connsiteX25" fmla="*/ 7179 w 10563"/>
                    <a:gd name="connsiteY25" fmla="*/ 8176 h 10000"/>
                    <a:gd name="connsiteX26" fmla="*/ 7179 w 10563"/>
                    <a:gd name="connsiteY26" fmla="*/ 6373 h 10000"/>
                    <a:gd name="connsiteX27" fmla="*/ 7694 w 10563"/>
                    <a:gd name="connsiteY27" fmla="*/ 8176 h 10000"/>
                    <a:gd name="connsiteX28" fmla="*/ 7948 w 10563"/>
                    <a:gd name="connsiteY28" fmla="*/ 7275 h 10000"/>
                    <a:gd name="connsiteX29" fmla="*/ 8202 w 10563"/>
                    <a:gd name="connsiteY29" fmla="*/ 2725 h 10000"/>
                    <a:gd name="connsiteX30" fmla="*/ 8462 w 10563"/>
                    <a:gd name="connsiteY30" fmla="*/ 0 h 10000"/>
                    <a:gd name="connsiteX31" fmla="*/ 8717 w 10563"/>
                    <a:gd name="connsiteY31" fmla="*/ 4549 h 10000"/>
                    <a:gd name="connsiteX32" fmla="*/ 8971 w 10563"/>
                    <a:gd name="connsiteY32" fmla="*/ 7275 h 10000"/>
                    <a:gd name="connsiteX33" fmla="*/ 9231 w 10563"/>
                    <a:gd name="connsiteY33" fmla="*/ 7275 h 10000"/>
                    <a:gd name="connsiteX34" fmla="*/ 9486 w 10563"/>
                    <a:gd name="connsiteY34" fmla="*/ 9098 h 10000"/>
                    <a:gd name="connsiteX35" fmla="*/ 9746 w 10563"/>
                    <a:gd name="connsiteY35" fmla="*/ 6373 h 10000"/>
                    <a:gd name="connsiteX36" fmla="*/ 10000 w 10563"/>
                    <a:gd name="connsiteY36" fmla="*/ 3627 h 10000"/>
                    <a:gd name="connsiteX37" fmla="*/ 10478 w 10563"/>
                    <a:gd name="connsiteY37" fmla="*/ 1442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10563" h="10000">
                      <a:moveTo>
                        <a:pt x="0" y="1824"/>
                      </a:moveTo>
                      <a:lnTo>
                        <a:pt x="0" y="6373"/>
                      </a:lnTo>
                      <a:cubicBezTo>
                        <a:pt x="85" y="6974"/>
                        <a:pt x="169" y="7575"/>
                        <a:pt x="254" y="8176"/>
                      </a:cubicBezTo>
                      <a:cubicBezTo>
                        <a:pt x="341" y="6967"/>
                        <a:pt x="427" y="5758"/>
                        <a:pt x="514" y="4549"/>
                      </a:cubicBezTo>
                      <a:lnTo>
                        <a:pt x="1023" y="2725"/>
                      </a:lnTo>
                      <a:lnTo>
                        <a:pt x="1023" y="0"/>
                      </a:lnTo>
                      <a:cubicBezTo>
                        <a:pt x="1110" y="1817"/>
                        <a:pt x="1196" y="3634"/>
                        <a:pt x="1283" y="5451"/>
                      </a:cubicBezTo>
                      <a:lnTo>
                        <a:pt x="1538" y="8176"/>
                      </a:lnTo>
                      <a:lnTo>
                        <a:pt x="2052" y="5451"/>
                      </a:lnTo>
                      <a:cubicBezTo>
                        <a:pt x="2137" y="4242"/>
                        <a:pt x="2221" y="3033"/>
                        <a:pt x="2306" y="1824"/>
                      </a:cubicBezTo>
                      <a:cubicBezTo>
                        <a:pt x="2393" y="2732"/>
                        <a:pt x="2479" y="3641"/>
                        <a:pt x="2566" y="4549"/>
                      </a:cubicBezTo>
                      <a:lnTo>
                        <a:pt x="2821" y="8176"/>
                      </a:lnTo>
                      <a:lnTo>
                        <a:pt x="3335" y="6373"/>
                      </a:lnTo>
                      <a:lnTo>
                        <a:pt x="3590" y="1824"/>
                      </a:lnTo>
                      <a:lnTo>
                        <a:pt x="4104" y="0"/>
                      </a:lnTo>
                      <a:cubicBezTo>
                        <a:pt x="4189" y="1516"/>
                        <a:pt x="4273" y="3033"/>
                        <a:pt x="4358" y="4549"/>
                      </a:cubicBezTo>
                      <a:lnTo>
                        <a:pt x="4358" y="7275"/>
                      </a:lnTo>
                      <a:cubicBezTo>
                        <a:pt x="4530" y="8183"/>
                        <a:pt x="4701" y="9092"/>
                        <a:pt x="4873" y="10000"/>
                      </a:cubicBezTo>
                      <a:lnTo>
                        <a:pt x="4873" y="7275"/>
                      </a:lnTo>
                      <a:lnTo>
                        <a:pt x="5382" y="5451"/>
                      </a:lnTo>
                      <a:lnTo>
                        <a:pt x="5382" y="2725"/>
                      </a:lnTo>
                      <a:cubicBezTo>
                        <a:pt x="5469" y="2117"/>
                        <a:pt x="5555" y="1510"/>
                        <a:pt x="5642" y="902"/>
                      </a:cubicBezTo>
                      <a:cubicBezTo>
                        <a:pt x="5727" y="2418"/>
                        <a:pt x="5811" y="3935"/>
                        <a:pt x="5896" y="5451"/>
                      </a:cubicBezTo>
                      <a:lnTo>
                        <a:pt x="6665" y="8176"/>
                      </a:lnTo>
                      <a:lnTo>
                        <a:pt x="6665" y="6373"/>
                      </a:lnTo>
                      <a:lnTo>
                        <a:pt x="7179" y="8176"/>
                      </a:lnTo>
                      <a:lnTo>
                        <a:pt x="7179" y="6373"/>
                      </a:lnTo>
                      <a:lnTo>
                        <a:pt x="7694" y="8176"/>
                      </a:lnTo>
                      <a:cubicBezTo>
                        <a:pt x="7779" y="7876"/>
                        <a:pt x="7863" y="7575"/>
                        <a:pt x="7948" y="7275"/>
                      </a:cubicBezTo>
                      <a:cubicBezTo>
                        <a:pt x="8033" y="5758"/>
                        <a:pt x="8117" y="4242"/>
                        <a:pt x="8202" y="2725"/>
                      </a:cubicBezTo>
                      <a:cubicBezTo>
                        <a:pt x="8289" y="1817"/>
                        <a:pt x="8375" y="908"/>
                        <a:pt x="8462" y="0"/>
                      </a:cubicBezTo>
                      <a:lnTo>
                        <a:pt x="8717" y="4549"/>
                      </a:lnTo>
                      <a:cubicBezTo>
                        <a:pt x="8802" y="5458"/>
                        <a:pt x="8886" y="6366"/>
                        <a:pt x="8971" y="7275"/>
                      </a:cubicBezTo>
                      <a:lnTo>
                        <a:pt x="9231" y="7275"/>
                      </a:lnTo>
                      <a:lnTo>
                        <a:pt x="9486" y="9098"/>
                      </a:lnTo>
                      <a:cubicBezTo>
                        <a:pt x="9573" y="8190"/>
                        <a:pt x="9659" y="7281"/>
                        <a:pt x="9746" y="6373"/>
                      </a:cubicBezTo>
                      <a:cubicBezTo>
                        <a:pt x="9831" y="5458"/>
                        <a:pt x="9915" y="4542"/>
                        <a:pt x="10000" y="3627"/>
                      </a:cubicBezTo>
                      <a:cubicBezTo>
                        <a:pt x="9915" y="2418"/>
                        <a:pt x="10563" y="2651"/>
                        <a:pt x="10478" y="144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" name="Line 62"/>
              <p:cNvSpPr>
                <a:spLocks noChangeShapeType="1"/>
              </p:cNvSpPr>
              <p:nvPr/>
            </p:nvSpPr>
            <p:spPr bwMode="auto">
              <a:xfrm flipV="1">
                <a:off x="3833" y="799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63"/>
              <p:cNvSpPr>
                <a:spLocks noChangeShapeType="1"/>
              </p:cNvSpPr>
              <p:nvPr/>
            </p:nvSpPr>
            <p:spPr bwMode="auto">
              <a:xfrm flipV="1">
                <a:off x="4830" y="799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64"/>
              <p:cNvSpPr>
                <a:spLocks noChangeShapeType="1"/>
              </p:cNvSpPr>
              <p:nvPr/>
            </p:nvSpPr>
            <p:spPr bwMode="auto">
              <a:xfrm>
                <a:off x="3833" y="890"/>
                <a:ext cx="9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65"/>
              <p:cNvSpPr txBox="1">
                <a:spLocks noChangeArrowheads="1"/>
              </p:cNvSpPr>
              <p:nvPr/>
            </p:nvSpPr>
            <p:spPr bwMode="auto">
              <a:xfrm>
                <a:off x="5048" y="1221"/>
                <a:ext cx="37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time</a:t>
                </a:r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" name="Text Box 67"/>
            <p:cNvSpPr txBox="1">
              <a:spLocks noChangeArrowheads="1"/>
            </p:cNvSpPr>
            <p:nvPr/>
          </p:nvSpPr>
          <p:spPr bwMode="auto">
            <a:xfrm>
              <a:off x="3760" y="690"/>
              <a:ext cx="15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  <a:cs typeface="Times New Roman" pitchFamily="18" charset="0"/>
                </a:rPr>
                <a:t>t</a:t>
              </a:r>
              <a:endParaRPr lang="ru-RU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68"/>
            <p:cNvSpPr txBox="1">
              <a:spLocks noChangeArrowheads="1"/>
            </p:cNvSpPr>
            <p:nvPr/>
          </p:nvSpPr>
          <p:spPr bwMode="auto">
            <a:xfrm>
              <a:off x="4255" y="764"/>
              <a:ext cx="17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Symbol" pitchFamily="18" charset="2"/>
                  <a:cs typeface="Times New Roman" pitchFamily="18" charset="0"/>
                </a:rPr>
                <a:t>t</a:t>
              </a:r>
              <a:endParaRPr lang="ru-RU" i="1">
                <a:latin typeface="Symbol" pitchFamily="18" charset="2"/>
                <a:cs typeface="Times New Roman" pitchFamily="18" charset="0"/>
              </a:endParaRPr>
            </a:p>
          </p:txBody>
        </p:sp>
      </p:grpSp>
      <p:grpSp>
        <p:nvGrpSpPr>
          <p:cNvPr id="49" name="Group 72"/>
          <p:cNvGrpSpPr>
            <a:grpSpLocks/>
          </p:cNvGrpSpPr>
          <p:nvPr/>
        </p:nvGrpSpPr>
        <p:grpSpPr bwMode="auto">
          <a:xfrm>
            <a:off x="1907704" y="2276872"/>
            <a:ext cx="2239963" cy="376238"/>
            <a:chOff x="858" y="964"/>
            <a:chExt cx="1411" cy="237"/>
          </a:xfrm>
        </p:grpSpPr>
        <p:graphicFrame>
          <p:nvGraphicFramePr>
            <p:cNvPr id="50" name="Object 48"/>
            <p:cNvGraphicFramePr>
              <a:graphicFrameLocks noChangeAspect="1"/>
            </p:cNvGraphicFramePr>
            <p:nvPr/>
          </p:nvGraphicFramePr>
          <p:xfrm>
            <a:off x="858" y="964"/>
            <a:ext cx="1411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463" name="Formel" r:id="rId6" imgW="1231560" imgH="203040" progId="Equation.3">
                    <p:embed/>
                  </p:oleObj>
                </mc:Choice>
                <mc:Fallback>
                  <p:oleObj name="Formel" r:id="rId6" imgW="1231560" imgH="203040" progId="Equation.3">
                    <p:embed/>
                    <p:pic>
                      <p:nvPicPr>
                        <p:cNvPr id="5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8" y="964"/>
                          <a:ext cx="1411" cy="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Line 70"/>
            <p:cNvSpPr>
              <a:spLocks noChangeShapeType="1"/>
            </p:cNvSpPr>
            <p:nvPr/>
          </p:nvSpPr>
          <p:spPr bwMode="auto">
            <a:xfrm>
              <a:off x="884" y="981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06854" name="Object 6"/>
          <p:cNvGraphicFramePr>
            <a:graphicFrameLocks noChangeAspect="1"/>
          </p:cNvGraphicFramePr>
          <p:nvPr/>
        </p:nvGraphicFramePr>
        <p:xfrm>
          <a:off x="1619672" y="3717205"/>
          <a:ext cx="25923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4" name="Formel" r:id="rId8" imgW="1358900" imgH="228600" progId="Equation.3">
                  <p:embed/>
                </p:oleObj>
              </mc:Choice>
              <mc:Fallback>
                <p:oleObj name="Formel" r:id="rId8" imgW="1358900" imgH="228600" progId="Equation.3">
                  <p:embed/>
                  <p:pic>
                    <p:nvPicPr>
                      <p:cNvPr id="2068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717205"/>
                        <a:ext cx="25923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7" name="Object 9"/>
          <p:cNvGraphicFramePr>
            <a:graphicFrameLocks noChangeAspect="1"/>
          </p:cNvGraphicFramePr>
          <p:nvPr/>
        </p:nvGraphicFramePr>
        <p:xfrm>
          <a:off x="899592" y="3501008"/>
          <a:ext cx="2342133" cy="165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5" name="Graph" r:id="rId10" imgW="4276800" imgH="3022200" progId="Origin50.Graph">
                  <p:embed/>
                </p:oleObj>
              </mc:Choice>
              <mc:Fallback>
                <p:oleObj name="Graph" r:id="rId10" imgW="4276800" imgH="3022200" progId="Origin50.Graph">
                  <p:embed/>
                  <p:pic>
                    <p:nvPicPr>
                      <p:cNvPr id="2068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501008"/>
                        <a:ext cx="2342133" cy="1655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9" name="Object 11"/>
          <p:cNvGraphicFramePr>
            <a:graphicFrameLocks noChangeAspect="1"/>
          </p:cNvGraphicFramePr>
          <p:nvPr/>
        </p:nvGraphicFramePr>
        <p:xfrm>
          <a:off x="4860032" y="4941168"/>
          <a:ext cx="2503773" cy="1769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6" name="Graph" r:id="rId12" imgW="4276800" imgH="3022200" progId="Origin50.Graph">
                  <p:embed/>
                </p:oleObj>
              </mc:Choice>
              <mc:Fallback>
                <p:oleObj name="Graph" r:id="rId12" imgW="4276800" imgH="3022200" progId="Origin50.Graph">
                  <p:embed/>
                  <p:pic>
                    <p:nvPicPr>
                      <p:cNvPr id="2068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941168"/>
                        <a:ext cx="2503773" cy="1769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07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000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Bloch theory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phenomenological equations with two relaxation times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Relaxation of multi-level systems is (generally) beyond the Bloch theory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BPP (Bloembergen, Purcell, Pound) theory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Classical transition rate theory;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Relaxation times are derived from consideration of spin-lattice interactions, which fluctuate due to molecular motion;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Exponential auto-correlation function is used;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an input parameter.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Bloch-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Wangness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-Redfield theory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Refinement of BPP: complex relaxation processes can be treated (relaxation of populations and coherences);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Semiclassical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theory: classical molecular motions affect quantum spin properties;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New language: relaxation super-operator instead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Hamiltonain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operator</a:t>
            </a:r>
          </a:p>
          <a:p>
            <a:pPr>
              <a:buFontTx/>
              <a:buChar char="-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From the Bloch to Redfield theory via BPP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40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A bit of theory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Classical transition rate theory: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Transition probability is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In addition to </a:t>
            </a:r>
            <a:r>
              <a:rPr lang="en-US" sz="2000" i="1" kern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kern="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we introduce </a:t>
            </a:r>
            <a:r>
              <a:rPr lang="el-GR" sz="2000" kern="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000" i="1" kern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kern="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kern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kern="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i="1" kern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kern="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 and write down the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/>
        </p:nvGraphicFramePr>
        <p:xfrm>
          <a:off x="3419872" y="3102880"/>
          <a:ext cx="250031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36" name="Уравнение" r:id="rId4" imgW="1333440" imgH="342720" progId="Equation.3">
                  <p:embed/>
                </p:oleObj>
              </mc:Choice>
              <mc:Fallback>
                <p:oleObj name="Уравнение" r:id="rId4" imgW="1333440" imgH="342720" progId="Equation.3">
                  <p:embed/>
                  <p:pic>
                    <p:nvPicPr>
                      <p:cNvPr id="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102880"/>
                        <a:ext cx="2500312" cy="64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23728" y="4067780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Noise spectral density	Coupling matrix element	</a:t>
            </a:r>
            <a:endParaRPr lang="en-US" kern="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211324" y="141277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11324" y="2708920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715380" y="1412776"/>
            <a:ext cx="0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227548" y="1412776"/>
            <a:ext cx="0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43572" y="23488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43572" y="13407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1" y="1395933"/>
            <a:ext cx="3528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introduce: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difference,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–P</a:t>
            </a:r>
            <a:r>
              <a:rPr lang="el-GR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n-US" i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probability and relaxation rates</a:t>
            </a:r>
          </a:p>
          <a:p>
            <a:pPr marL="285750" indent="-285750">
              <a:buFontTx/>
              <a:buChar char="-"/>
            </a:pPr>
            <a:endParaRPr lang="ru-RU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347864" y="3645024"/>
            <a:ext cx="792088" cy="5040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5076056" y="3662608"/>
            <a:ext cx="720080" cy="422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755576" y="5001344"/>
          <a:ext cx="27860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37" name="Уравнение" r:id="rId6" imgW="1485720" imgH="812520" progId="Equation.3">
                  <p:embed/>
                </p:oleObj>
              </mc:Choice>
              <mc:Fallback>
                <p:oleObj name="Уравнение" r:id="rId6" imgW="1485720" imgH="81252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001344"/>
                        <a:ext cx="2786063" cy="1524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499992" y="5241974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takes account for relaxation to equilibrium populations at a fixed lattice temperature</a:t>
            </a:r>
            <a:endParaRPr lang="ru-RU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A bit of theory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 equilibrium,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we obtain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equations can be written as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Equation for longitudinal magnetization, </a:t>
            </a:r>
            <a:r>
              <a:rPr lang="en-US" sz="2000" i="1" kern="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kern="0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–P</a:t>
            </a:r>
            <a:r>
              <a:rPr lang="el-GR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, is as follows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-relaxation rate is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211324" y="141277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11324" y="2708920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715380" y="1412776"/>
            <a:ext cx="0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227548" y="1412776"/>
            <a:ext cx="0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43572" y="23488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43572" y="13407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467544" y="1610692"/>
          <a:ext cx="50482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8" name="Уравнение" r:id="rId4" imgW="2692080" imgH="393480" progId="Equation.3">
                  <p:embed/>
                </p:oleObj>
              </mc:Choice>
              <mc:Fallback>
                <p:oleObj name="Уравнение" r:id="rId4" imgW="2692080" imgH="39348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10692"/>
                        <a:ext cx="5048250" cy="738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1689546" y="3068960"/>
          <a:ext cx="273843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9" name="Уравнение" r:id="rId6" imgW="1460160" imgH="812520" progId="Equation.3">
                  <p:embed/>
                </p:oleObj>
              </mc:Choice>
              <mc:Fallback>
                <p:oleObj name="Уравнение" r:id="rId6" imgW="1460160" imgH="812520" progId="Equation.3">
                  <p:embed/>
                  <p:pic>
                    <p:nvPicPr>
                      <p:cNvPr id="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546" y="3068960"/>
                        <a:ext cx="2738438" cy="1524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729552"/>
              </p:ext>
            </p:extLst>
          </p:nvPr>
        </p:nvGraphicFramePr>
        <p:xfrm>
          <a:off x="1022350" y="4995863"/>
          <a:ext cx="65246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0" name="Уравнение" r:id="rId8" imgW="3479760" imgH="393480" progId="Equation.3">
                  <p:embed/>
                </p:oleObj>
              </mc:Choice>
              <mc:Fallback>
                <p:oleObj name="Уравнение" r:id="rId8" imgW="3479760" imgH="393480" progId="Equation.3">
                  <p:embed/>
                  <p:pic>
                    <p:nvPicPr>
                      <p:cNvPr id="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995863"/>
                        <a:ext cx="6524625" cy="73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3679031" y="6078538"/>
          <a:ext cx="178593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1" name="Уравнение" r:id="rId10" imgW="952200" imgH="215640" progId="Equation.3">
                  <p:embed/>
                </p:oleObj>
              </mc:Choice>
              <mc:Fallback>
                <p:oleObj name="Уравнение" r:id="rId10" imgW="952200" imgH="215640" progId="Equation.3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031" y="6078538"/>
                        <a:ext cx="1785937" cy="404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0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Simple example: spins relaxed by fluctuating local fields,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)=0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the auto-correlation function is non-zero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 expressions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Expressions for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and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3200" baseline="-250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732240" y="1124744"/>
            <a:ext cx="50405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utoShape 66"/>
          <p:cNvSpPr>
            <a:spLocks noChangeArrowheads="1"/>
          </p:cNvSpPr>
          <p:nvPr/>
        </p:nvSpPr>
        <p:spPr bwMode="auto">
          <a:xfrm>
            <a:off x="3167112" y="3358406"/>
            <a:ext cx="1727200" cy="2159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" name="Group 69"/>
          <p:cNvGrpSpPr>
            <a:grpSpLocks/>
          </p:cNvGrpSpPr>
          <p:nvPr/>
        </p:nvGrpSpPr>
        <p:grpSpPr bwMode="auto">
          <a:xfrm>
            <a:off x="971600" y="2350344"/>
            <a:ext cx="2814637" cy="1801812"/>
            <a:chOff x="771" y="2779"/>
            <a:chExt cx="1773" cy="1135"/>
          </a:xfrm>
        </p:grpSpPr>
        <p:graphicFrame>
          <p:nvGraphicFramePr>
            <p:cNvPr id="30" name="Object 58"/>
            <p:cNvGraphicFramePr>
              <a:graphicFrameLocks noChangeAspect="1"/>
            </p:cNvGraphicFramePr>
            <p:nvPr/>
          </p:nvGraphicFramePr>
          <p:xfrm>
            <a:off x="771" y="2779"/>
            <a:ext cx="1773" cy="1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464" name="Formel" r:id="rId4" imgW="1765080" imgH="1130040" progId="Equation.3">
                    <p:embed/>
                  </p:oleObj>
                </mc:Choice>
                <mc:Fallback>
                  <p:oleObj name="Formel" r:id="rId4" imgW="1765080" imgH="1130040" progId="Equation.3">
                    <p:embed/>
                    <p:pic>
                      <p:nvPicPr>
                        <p:cNvPr id="3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" y="2779"/>
                          <a:ext cx="1773" cy="11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Line 67"/>
            <p:cNvSpPr>
              <a:spLocks noChangeShapeType="1"/>
            </p:cNvSpPr>
            <p:nvPr/>
          </p:nvSpPr>
          <p:spPr bwMode="auto">
            <a:xfrm>
              <a:off x="1292" y="2872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68"/>
            <p:cNvSpPr>
              <a:spLocks noChangeShapeType="1"/>
            </p:cNvSpPr>
            <p:nvPr/>
          </p:nvSpPr>
          <p:spPr bwMode="auto">
            <a:xfrm>
              <a:off x="1655" y="286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078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165102"/>
              </p:ext>
            </p:extLst>
          </p:nvPr>
        </p:nvGraphicFramePr>
        <p:xfrm>
          <a:off x="467395" y="5390468"/>
          <a:ext cx="295116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5" name="Formel" r:id="rId6" imgW="1625600" imgH="431800" progId="Equation.3">
                  <p:embed/>
                </p:oleObj>
              </mc:Choice>
              <mc:Fallback>
                <p:oleObj name="Formel" r:id="rId6" imgW="1625600" imgH="431800" progId="Equation.3">
                  <p:embed/>
                  <p:pic>
                    <p:nvPicPr>
                      <p:cNvPr id="2078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95" y="5390468"/>
                        <a:ext cx="2951163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739419"/>
              </p:ext>
            </p:extLst>
          </p:nvPr>
        </p:nvGraphicFramePr>
        <p:xfrm>
          <a:off x="4643859" y="5390468"/>
          <a:ext cx="15843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66" name="Formel" r:id="rId8" imgW="837836" imgH="431613" progId="Equation.3">
                  <p:embed/>
                </p:oleObj>
              </mc:Choice>
              <mc:Fallback>
                <p:oleObj name="Formel" r:id="rId8" imgW="837836" imgH="431613" progId="Equation.3">
                  <p:embed/>
                  <p:pic>
                    <p:nvPicPr>
                      <p:cNvPr id="3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859" y="5390468"/>
                        <a:ext cx="158432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95536" y="490109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dependence is explained by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behavior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339603" y="5292582"/>
            <a:ext cx="432048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Выгнутая вниз стрелка 68"/>
          <p:cNvSpPr/>
          <p:nvPr/>
        </p:nvSpPr>
        <p:spPr>
          <a:xfrm>
            <a:off x="2529749" y="6237312"/>
            <a:ext cx="2834190" cy="432048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92080" y="1871326"/>
            <a:ext cx="3148191" cy="2950301"/>
          </a:xfrm>
          <a:prstGeom prst="rect">
            <a:avLst/>
          </a:prstGeom>
        </p:spPr>
      </p:pic>
      <p:cxnSp>
        <p:nvCxnSpPr>
          <p:cNvPr id="4" name="Прямая со стрелкой 3"/>
          <p:cNvCxnSpPr/>
          <p:nvPr/>
        </p:nvCxnSpPr>
        <p:spPr>
          <a:xfrm>
            <a:off x="6300192" y="2708920"/>
            <a:ext cx="0" cy="1296144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 rot="18888329">
            <a:off x="7308446" y="2671564"/>
            <a:ext cx="864096" cy="36004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4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-measurement: 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nversion-recovery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8507413" cy="568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Determination of 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often quite important as well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method is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inversion-recovery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we turn the spin(s) by pulse (usually </a:t>
            </a:r>
            <a:r>
              <a:rPr lang="en-US" sz="2000" i="1" dirty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/2 or </a:t>
            </a:r>
            <a:r>
              <a:rPr lang="en-US" sz="2000" i="1" dirty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then look how system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goes back to equilibrium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(recovers Z-magnetization). If the pulse is a </a:t>
            </a:r>
            <a:r>
              <a:rPr lang="en-US" sz="2000" i="1" dirty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-pulse magnetization will be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inverted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(maximal variation of m-n) and then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recovered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Equation for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as follows:</a:t>
            </a: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kinetic trace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-dependence) gives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-time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detect magnetization at time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000" i="1" dirty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/2-pulse is applied,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sequence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then </a:t>
            </a:r>
            <a:r>
              <a:rPr lang="en-US" sz="2000" i="1" dirty="0" err="1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(variable) - </a:t>
            </a:r>
            <a:r>
              <a:rPr lang="en-US" sz="2000" i="1" dirty="0" err="1">
                <a:latin typeface="Symbol" pitchFamily="18" charset="2"/>
                <a:cs typeface="Times New Roman" pitchFamily="18" charset="0"/>
              </a:rPr>
              <a:t>p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/2 - measurement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sequence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should be repeated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different delays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graphicFrame>
        <p:nvGraphicFramePr>
          <p:cNvPr id="18516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238857"/>
              </p:ext>
            </p:extLst>
          </p:nvPr>
        </p:nvGraphicFramePr>
        <p:xfrm>
          <a:off x="899467" y="3190999"/>
          <a:ext cx="439261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86" name="Формула" r:id="rId3" imgW="2336760" imgH="241200" progId="Equation.3">
                  <p:embed/>
                </p:oleObj>
              </mc:Choice>
              <mc:Fallback>
                <p:oleObj name="Формула" r:id="rId3" imgW="2336760" imgH="241200" progId="Equation.3">
                  <p:embed/>
                  <p:pic>
                    <p:nvPicPr>
                      <p:cNvPr id="18516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467" y="3190999"/>
                        <a:ext cx="4392613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19" descr="InversionRec2"/>
          <p:cNvPicPr>
            <a:picLocks noChangeAspect="1" noChangeArrowheads="1"/>
          </p:cNvPicPr>
          <p:nvPr/>
        </p:nvPicPr>
        <p:blipFill>
          <a:blip r:embed="rId5" cstate="print">
            <a:lum bright="-100000" contrast="100000"/>
          </a:blip>
          <a:srcRect/>
          <a:stretch>
            <a:fillRect/>
          </a:stretch>
        </p:blipFill>
        <p:spPr bwMode="auto">
          <a:xfrm>
            <a:off x="5899627" y="2636912"/>
            <a:ext cx="2876922" cy="182164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Line 20"/>
          <p:cNvSpPr>
            <a:spLocks noChangeShapeType="1"/>
          </p:cNvSpPr>
          <p:nvPr/>
        </p:nvSpPr>
        <p:spPr bwMode="auto">
          <a:xfrm flipV="1">
            <a:off x="5843515" y="3191570"/>
            <a:ext cx="1032741" cy="66947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90487" tIns="44450" rIns="90487" bIns="44450" anchor="ctr"/>
          <a:lstStyle/>
          <a:p>
            <a:endParaRPr lang="en-US"/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6097332" y="3206249"/>
            <a:ext cx="20286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defTabSz="762000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Problem: we need to discriminate two contributions to 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Decay of the NMR signal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proceeds due to static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inhomogeneities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the precession frequency </a:t>
            </a: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This can be due to external field gradients and local static interactions.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Resulting rate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signal decay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first two contributions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the same for all the molecules and thus define the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homogeneous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linewidth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last contribution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defines the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inhomogeneous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linewidth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solids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usually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Problem with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measurements: inhomogeneous linewidth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2916238" y="1907729"/>
            <a:ext cx="4132262" cy="1665287"/>
            <a:chOff x="2018" y="1156"/>
            <a:chExt cx="2603" cy="1049"/>
          </a:xfrm>
        </p:grpSpPr>
        <p:grpSp>
          <p:nvGrpSpPr>
            <p:cNvPr id="18" name="Group 39"/>
            <p:cNvGrpSpPr>
              <a:grpSpLocks/>
            </p:cNvGrpSpPr>
            <p:nvPr/>
          </p:nvGrpSpPr>
          <p:grpSpPr bwMode="auto">
            <a:xfrm>
              <a:off x="2426" y="1283"/>
              <a:ext cx="2195" cy="922"/>
              <a:chOff x="2426" y="935"/>
              <a:chExt cx="2195" cy="922"/>
            </a:xfrm>
          </p:grpSpPr>
          <p:sp>
            <p:nvSpPr>
              <p:cNvPr id="22" name="Line 34"/>
              <p:cNvSpPr>
                <a:spLocks noChangeShapeType="1"/>
              </p:cNvSpPr>
              <p:nvPr/>
            </p:nvSpPr>
            <p:spPr bwMode="auto">
              <a:xfrm>
                <a:off x="2426" y="1616"/>
                <a:ext cx="21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35"/>
              <p:cNvSpPr txBox="1">
                <a:spLocks noChangeArrowheads="1"/>
              </p:cNvSpPr>
              <p:nvPr/>
            </p:nvSpPr>
            <p:spPr bwMode="auto">
              <a:xfrm>
                <a:off x="4406" y="1626"/>
                <a:ext cx="215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ru-RU" i="1"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25" name="Freeform 36"/>
              <p:cNvSpPr>
                <a:spLocks/>
              </p:cNvSpPr>
              <p:nvPr/>
            </p:nvSpPr>
            <p:spPr bwMode="auto">
              <a:xfrm>
                <a:off x="2653" y="1154"/>
                <a:ext cx="1724" cy="462"/>
              </a:xfrm>
              <a:custGeom>
                <a:avLst/>
                <a:gdLst/>
                <a:ahLst/>
                <a:cxnLst>
                  <a:cxn ang="0">
                    <a:pos x="0" y="462"/>
                  </a:cxn>
                  <a:cxn ang="0">
                    <a:pos x="318" y="371"/>
                  </a:cxn>
                  <a:cxn ang="0">
                    <a:pos x="408" y="144"/>
                  </a:cxn>
                  <a:cxn ang="0">
                    <a:pos x="681" y="8"/>
                  </a:cxn>
                  <a:cxn ang="0">
                    <a:pos x="953" y="190"/>
                  </a:cxn>
                  <a:cxn ang="0">
                    <a:pos x="1270" y="190"/>
                  </a:cxn>
                  <a:cxn ang="0">
                    <a:pos x="1452" y="416"/>
                  </a:cxn>
                  <a:cxn ang="0">
                    <a:pos x="1724" y="462"/>
                  </a:cxn>
                </a:cxnLst>
                <a:rect l="0" t="0" r="r" b="b"/>
                <a:pathLst>
                  <a:path w="1724" h="462">
                    <a:moveTo>
                      <a:pt x="0" y="462"/>
                    </a:moveTo>
                    <a:cubicBezTo>
                      <a:pt x="125" y="443"/>
                      <a:pt x="250" y="424"/>
                      <a:pt x="318" y="371"/>
                    </a:cubicBezTo>
                    <a:cubicBezTo>
                      <a:pt x="386" y="318"/>
                      <a:pt x="348" y="204"/>
                      <a:pt x="408" y="144"/>
                    </a:cubicBezTo>
                    <a:cubicBezTo>
                      <a:pt x="468" y="84"/>
                      <a:pt x="590" y="0"/>
                      <a:pt x="681" y="8"/>
                    </a:cubicBezTo>
                    <a:cubicBezTo>
                      <a:pt x="772" y="16"/>
                      <a:pt x="855" y="160"/>
                      <a:pt x="953" y="190"/>
                    </a:cubicBezTo>
                    <a:cubicBezTo>
                      <a:pt x="1051" y="220"/>
                      <a:pt x="1187" y="152"/>
                      <a:pt x="1270" y="190"/>
                    </a:cubicBezTo>
                    <a:cubicBezTo>
                      <a:pt x="1353" y="228"/>
                      <a:pt x="1376" y="371"/>
                      <a:pt x="1452" y="416"/>
                    </a:cubicBezTo>
                    <a:cubicBezTo>
                      <a:pt x="1528" y="461"/>
                      <a:pt x="1626" y="461"/>
                      <a:pt x="1724" y="462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3016" y="935"/>
                <a:ext cx="0" cy="6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38"/>
              <p:cNvSpPr>
                <a:spLocks noChangeShapeType="1"/>
              </p:cNvSpPr>
              <p:nvPr/>
            </p:nvSpPr>
            <p:spPr bwMode="auto">
              <a:xfrm flipV="1">
                <a:off x="4059" y="935"/>
                <a:ext cx="0" cy="6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" name="Line 40"/>
            <p:cNvSpPr>
              <a:spLocks noChangeShapeType="1"/>
            </p:cNvSpPr>
            <p:nvPr/>
          </p:nvSpPr>
          <p:spPr bwMode="auto">
            <a:xfrm>
              <a:off x="3016" y="1434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41"/>
            <p:cNvSpPr txBox="1">
              <a:spLocks noChangeArrowheads="1"/>
            </p:cNvSpPr>
            <p:nvPr/>
          </p:nvSpPr>
          <p:spPr bwMode="auto">
            <a:xfrm>
              <a:off x="3433" y="1156"/>
              <a:ext cx="23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  <a:cs typeface="Times New Roman" pitchFamily="18" charset="0"/>
                </a:rPr>
                <a:t>D</a:t>
              </a:r>
              <a:endParaRPr lang="ru-RU" sz="2400"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2018" y="1389"/>
              <a:ext cx="649" cy="407"/>
            </a:xfrm>
            <a:prstGeom prst="rect">
              <a:avLst/>
            </a:prstGeom>
            <a:noFill/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NMR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spectrum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755576" y="3789040"/>
          <a:ext cx="31686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4" name="Formel" r:id="rId4" imgW="1727200" imgH="431800" progId="Equation.3">
                  <p:embed/>
                </p:oleObj>
              </mc:Choice>
              <mc:Fallback>
                <p:oleObj name="Formel" r:id="rId4" imgW="1727200" imgH="431800" progId="Equation.3">
                  <p:embed/>
                  <p:pic>
                    <p:nvPicPr>
                      <p:cNvPr id="2089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789040"/>
                        <a:ext cx="3168650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3" name="Object 7"/>
          <p:cNvGraphicFramePr>
            <a:graphicFrameLocks noChangeAspect="1"/>
          </p:cNvGraphicFramePr>
          <p:nvPr/>
        </p:nvGraphicFramePr>
        <p:xfrm>
          <a:off x="3059832" y="5517232"/>
          <a:ext cx="12239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5" name="Formel" r:id="rId6" imgW="558800" imgH="228600" progId="Equation.3">
                  <p:embed/>
                </p:oleObj>
              </mc:Choice>
              <mc:Fallback>
                <p:oleObj name="Formel" r:id="rId6" imgW="558800" imgH="228600" progId="Equation.3">
                  <p:embed/>
                  <p:pic>
                    <p:nvPicPr>
                      <p:cNvPr id="2089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517232"/>
                        <a:ext cx="122396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42"/>
          <p:cNvSpPr txBox="1">
            <a:spLocks noChangeArrowheads="1"/>
          </p:cNvSpPr>
          <p:nvPr/>
        </p:nvSpPr>
        <p:spPr bwMode="auto">
          <a:xfrm>
            <a:off x="4379893" y="3923764"/>
            <a:ext cx="2417650" cy="46166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Reason: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δω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~2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-measurement: spin echo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Large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inhomogeneous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linewidth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means very fast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dephasing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 the spin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However,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dephased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magnetization can be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focused back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by pulses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Explanation: let us divide system into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isochromates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having the same frequency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w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Their offsets are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D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w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At certain time they all have different phases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But at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=2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Times New Roman" pitchFamily="18" charset="0"/>
              </a:rPr>
              <a:t>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all have the same phase: there is an ‘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echo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’!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spin echo signal decays with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(real, not apparent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27" name="Group 120"/>
          <p:cNvGrpSpPr>
            <a:grpSpLocks/>
          </p:cNvGrpSpPr>
          <p:nvPr/>
        </p:nvGrpSpPr>
        <p:grpSpPr bwMode="auto">
          <a:xfrm>
            <a:off x="1619250" y="1629346"/>
            <a:ext cx="4300538" cy="1254125"/>
            <a:chOff x="1020" y="1176"/>
            <a:chExt cx="2709" cy="790"/>
          </a:xfrm>
        </p:grpSpPr>
        <p:sp>
          <p:nvSpPr>
            <p:cNvPr id="28" name="Line 106"/>
            <p:cNvSpPr>
              <a:spLocks noChangeShapeType="1"/>
            </p:cNvSpPr>
            <p:nvPr/>
          </p:nvSpPr>
          <p:spPr bwMode="auto">
            <a:xfrm>
              <a:off x="1020" y="1752"/>
              <a:ext cx="2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107"/>
            <p:cNvSpPr>
              <a:spLocks noChangeArrowheads="1"/>
            </p:cNvSpPr>
            <p:nvPr/>
          </p:nvSpPr>
          <p:spPr bwMode="auto">
            <a:xfrm>
              <a:off x="1156" y="1253"/>
              <a:ext cx="45" cy="49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110"/>
            <p:cNvSpPr>
              <a:spLocks noChangeArrowheads="1"/>
            </p:cNvSpPr>
            <p:nvPr/>
          </p:nvSpPr>
          <p:spPr bwMode="auto">
            <a:xfrm>
              <a:off x="2110" y="1253"/>
              <a:ext cx="90" cy="5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112"/>
            <p:cNvSpPr>
              <a:spLocks/>
            </p:cNvSpPr>
            <p:nvPr/>
          </p:nvSpPr>
          <p:spPr bwMode="auto">
            <a:xfrm>
              <a:off x="2978" y="1389"/>
              <a:ext cx="272" cy="363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91" y="181"/>
                </a:cxn>
                <a:cxn ang="0">
                  <a:pos x="136" y="0"/>
                </a:cxn>
                <a:cxn ang="0">
                  <a:pos x="182" y="181"/>
                </a:cxn>
                <a:cxn ang="0">
                  <a:pos x="272" y="363"/>
                </a:cxn>
              </a:cxnLst>
              <a:rect l="0" t="0" r="r" b="b"/>
              <a:pathLst>
                <a:path w="272" h="363">
                  <a:moveTo>
                    <a:pt x="0" y="363"/>
                  </a:moveTo>
                  <a:cubicBezTo>
                    <a:pt x="34" y="302"/>
                    <a:pt x="68" y="241"/>
                    <a:pt x="91" y="181"/>
                  </a:cubicBezTo>
                  <a:cubicBezTo>
                    <a:pt x="114" y="121"/>
                    <a:pt x="121" y="0"/>
                    <a:pt x="136" y="0"/>
                  </a:cubicBezTo>
                  <a:cubicBezTo>
                    <a:pt x="151" y="0"/>
                    <a:pt x="159" y="121"/>
                    <a:pt x="182" y="181"/>
                  </a:cubicBezTo>
                  <a:cubicBezTo>
                    <a:pt x="205" y="241"/>
                    <a:pt x="238" y="302"/>
                    <a:pt x="272" y="363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113"/>
            <p:cNvSpPr txBox="1">
              <a:spLocks noChangeArrowheads="1"/>
            </p:cNvSpPr>
            <p:nvPr/>
          </p:nvSpPr>
          <p:spPr bwMode="auto">
            <a:xfrm>
              <a:off x="1181" y="1263"/>
              <a:ext cx="30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Symbol" pitchFamily="18" charset="2"/>
                  <a:cs typeface="Times New Roman" pitchFamily="18" charset="0"/>
                </a:rPr>
                <a:t>p</a:t>
              </a:r>
              <a:r>
                <a:rPr lang="en-US">
                  <a:latin typeface="Times New Roman" pitchFamily="18" charset="0"/>
                  <a:cs typeface="Times New Roman" pitchFamily="18" charset="0"/>
                </a:rPr>
                <a:t>/2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14"/>
            <p:cNvSpPr txBox="1">
              <a:spLocks noChangeArrowheads="1"/>
            </p:cNvSpPr>
            <p:nvPr/>
          </p:nvSpPr>
          <p:spPr bwMode="auto">
            <a:xfrm>
              <a:off x="2179" y="1253"/>
              <a:ext cx="19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Symbol" pitchFamily="18" charset="2"/>
                  <a:cs typeface="Times New Roman" pitchFamily="18" charset="0"/>
                </a:rPr>
                <a:t>p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115"/>
            <p:cNvSpPr txBox="1">
              <a:spLocks noChangeArrowheads="1"/>
            </p:cNvSpPr>
            <p:nvPr/>
          </p:nvSpPr>
          <p:spPr bwMode="auto">
            <a:xfrm>
              <a:off x="2921" y="1176"/>
              <a:ext cx="38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echo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116"/>
            <p:cNvSpPr txBox="1">
              <a:spLocks noChangeArrowheads="1"/>
            </p:cNvSpPr>
            <p:nvPr/>
          </p:nvSpPr>
          <p:spPr bwMode="auto">
            <a:xfrm>
              <a:off x="1083" y="1734"/>
              <a:ext cx="18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117"/>
            <p:cNvSpPr txBox="1">
              <a:spLocks noChangeArrowheads="1"/>
            </p:cNvSpPr>
            <p:nvPr/>
          </p:nvSpPr>
          <p:spPr bwMode="auto">
            <a:xfrm>
              <a:off x="2048" y="1735"/>
              <a:ext cx="17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Symbol" pitchFamily="18" charset="2"/>
                  <a:cs typeface="Times New Roman" pitchFamily="18" charset="0"/>
                </a:rPr>
                <a:t>t</a:t>
              </a:r>
              <a:endParaRPr lang="ru-RU" i="1"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41" name="Text Box 118"/>
            <p:cNvSpPr txBox="1">
              <a:spLocks noChangeArrowheads="1"/>
            </p:cNvSpPr>
            <p:nvPr/>
          </p:nvSpPr>
          <p:spPr bwMode="auto">
            <a:xfrm>
              <a:off x="2986" y="1734"/>
              <a:ext cx="251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i="1">
                  <a:latin typeface="Symbol" pitchFamily="18" charset="2"/>
                  <a:cs typeface="Times New Roman" pitchFamily="18" charset="0"/>
                </a:rPr>
                <a:t>t</a:t>
              </a:r>
              <a:endParaRPr lang="ru-RU" i="1"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42" name="Text Box 119"/>
            <p:cNvSpPr txBox="1">
              <a:spLocks noChangeArrowheads="1"/>
            </p:cNvSpPr>
            <p:nvPr/>
          </p:nvSpPr>
          <p:spPr bwMode="auto">
            <a:xfrm>
              <a:off x="3573" y="1629"/>
              <a:ext cx="15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  <a:cs typeface="Times New Roman" pitchFamily="18" charset="0"/>
                </a:rPr>
                <a:t>t</a:t>
              </a:r>
              <a:endParaRPr lang="ru-RU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170"/>
          <p:cNvGrpSpPr>
            <a:grpSpLocks/>
          </p:cNvGrpSpPr>
          <p:nvPr/>
        </p:nvGrpSpPr>
        <p:grpSpPr bwMode="auto">
          <a:xfrm>
            <a:off x="179388" y="3743995"/>
            <a:ext cx="8210550" cy="1920875"/>
            <a:chOff x="113" y="2564"/>
            <a:chExt cx="5172" cy="1210"/>
          </a:xfrm>
        </p:grpSpPr>
        <p:grpSp>
          <p:nvGrpSpPr>
            <p:cNvPr id="44" name="Group 137"/>
            <p:cNvGrpSpPr>
              <a:grpSpLocks/>
            </p:cNvGrpSpPr>
            <p:nvPr/>
          </p:nvGrpSpPr>
          <p:grpSpPr bwMode="auto">
            <a:xfrm>
              <a:off x="113" y="2564"/>
              <a:ext cx="1180" cy="1203"/>
              <a:chOff x="113" y="2564"/>
              <a:chExt cx="1180" cy="1203"/>
            </a:xfrm>
          </p:grpSpPr>
          <p:sp>
            <p:nvSpPr>
              <p:cNvPr id="83" name="Line 121"/>
              <p:cNvSpPr>
                <a:spLocks noChangeShapeType="1"/>
              </p:cNvSpPr>
              <p:nvPr/>
            </p:nvSpPr>
            <p:spPr bwMode="auto">
              <a:xfrm>
                <a:off x="113" y="3158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22"/>
              <p:cNvSpPr>
                <a:spLocks noChangeShapeType="1"/>
              </p:cNvSpPr>
              <p:nvPr/>
            </p:nvSpPr>
            <p:spPr bwMode="auto">
              <a:xfrm rot="5400000">
                <a:off x="82" y="3158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Oval 123"/>
              <p:cNvSpPr>
                <a:spLocks noChangeArrowheads="1"/>
              </p:cNvSpPr>
              <p:nvPr/>
            </p:nvSpPr>
            <p:spPr bwMode="auto">
              <a:xfrm>
                <a:off x="309" y="2812"/>
                <a:ext cx="726" cy="695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124"/>
              <p:cNvSpPr>
                <a:spLocks noChangeShapeType="1"/>
              </p:cNvSpPr>
              <p:nvPr/>
            </p:nvSpPr>
            <p:spPr bwMode="auto">
              <a:xfrm>
                <a:off x="668" y="3158"/>
                <a:ext cx="363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Text Box 125"/>
              <p:cNvSpPr txBox="1">
                <a:spLocks noChangeArrowheads="1"/>
              </p:cNvSpPr>
              <p:nvPr/>
            </p:nvSpPr>
            <p:spPr bwMode="auto">
              <a:xfrm>
                <a:off x="679" y="3534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Text Box 126"/>
              <p:cNvSpPr txBox="1">
                <a:spLocks noChangeArrowheads="1"/>
              </p:cNvSpPr>
              <p:nvPr/>
            </p:nvSpPr>
            <p:spPr bwMode="auto">
              <a:xfrm>
                <a:off x="1070" y="2931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" name="Text Box 127"/>
              <p:cNvSpPr txBox="1">
                <a:spLocks noChangeArrowheads="1"/>
              </p:cNvSpPr>
              <p:nvPr/>
            </p:nvSpPr>
            <p:spPr bwMode="auto">
              <a:xfrm>
                <a:off x="385" y="2564"/>
                <a:ext cx="309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=0</a:t>
                </a:r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0" name="Text Box 128"/>
              <p:cNvSpPr txBox="1">
                <a:spLocks noChangeArrowheads="1"/>
              </p:cNvSpPr>
              <p:nvPr/>
            </p:nvSpPr>
            <p:spPr bwMode="auto">
              <a:xfrm>
                <a:off x="703" y="2565"/>
                <a:ext cx="356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j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=0</a:t>
                </a:r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5" name="Group 158"/>
            <p:cNvGrpSpPr>
              <a:grpSpLocks/>
            </p:cNvGrpSpPr>
            <p:nvPr/>
          </p:nvGrpSpPr>
          <p:grpSpPr bwMode="auto">
            <a:xfrm>
              <a:off x="1428" y="2568"/>
              <a:ext cx="1180" cy="1202"/>
              <a:chOff x="1428" y="2568"/>
              <a:chExt cx="1180" cy="1202"/>
            </a:xfrm>
          </p:grpSpPr>
          <p:grpSp>
            <p:nvGrpSpPr>
              <p:cNvPr id="69" name="Group 153"/>
              <p:cNvGrpSpPr>
                <a:grpSpLocks/>
              </p:cNvGrpSpPr>
              <p:nvPr/>
            </p:nvGrpSpPr>
            <p:grpSpPr bwMode="auto">
              <a:xfrm>
                <a:off x="1428" y="2568"/>
                <a:ext cx="1180" cy="1202"/>
                <a:chOff x="1428" y="2565"/>
                <a:chExt cx="1180" cy="1202"/>
              </a:xfrm>
            </p:grpSpPr>
            <p:sp>
              <p:nvSpPr>
                <p:cNvPr id="72" name="Line 129"/>
                <p:cNvSpPr>
                  <a:spLocks noChangeShapeType="1"/>
                </p:cNvSpPr>
                <p:nvPr/>
              </p:nvSpPr>
              <p:spPr bwMode="auto">
                <a:xfrm>
                  <a:off x="1428" y="3158"/>
                  <a:ext cx="11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Line 130"/>
                <p:cNvSpPr>
                  <a:spLocks noChangeShapeType="1"/>
                </p:cNvSpPr>
                <p:nvPr/>
              </p:nvSpPr>
              <p:spPr bwMode="auto">
                <a:xfrm rot="5400000">
                  <a:off x="1397" y="3158"/>
                  <a:ext cx="11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Oval 131"/>
                <p:cNvSpPr>
                  <a:spLocks noChangeArrowheads="1"/>
                </p:cNvSpPr>
                <p:nvPr/>
              </p:nvSpPr>
              <p:spPr bwMode="auto">
                <a:xfrm>
                  <a:off x="1624" y="2812"/>
                  <a:ext cx="726" cy="695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132"/>
                <p:cNvSpPr>
                  <a:spLocks noChangeShapeType="1"/>
                </p:cNvSpPr>
                <p:nvPr/>
              </p:nvSpPr>
              <p:spPr bwMode="auto">
                <a:xfrm>
                  <a:off x="1983" y="3158"/>
                  <a:ext cx="36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994" y="3534"/>
                  <a:ext cx="221" cy="23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X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7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385" y="2931"/>
                  <a:ext cx="221" cy="23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Y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8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2025" y="2565"/>
                  <a:ext cx="511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i="1">
                      <a:latin typeface="Symbol" pitchFamily="18" charset="2"/>
                      <a:cs typeface="Times New Roman" pitchFamily="18" charset="0"/>
                    </a:rPr>
                    <a:t>j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r>
                    <a:rPr lang="en-US">
                      <a:latin typeface="Symbol" pitchFamily="18" charset="2"/>
                      <a:cs typeface="Times New Roman" pitchFamily="18" charset="0"/>
                    </a:rPr>
                    <a:t>D</a:t>
                  </a:r>
                  <a:r>
                    <a:rPr lang="en-US" i="1">
                      <a:latin typeface="Symbol" pitchFamily="18" charset="2"/>
                      <a:cs typeface="Times New Roman" pitchFamily="18" charset="0"/>
                    </a:rPr>
                    <a:t>w</a:t>
                  </a:r>
                  <a:r>
                    <a:rPr lang="en-US" i="1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lang="ru-RU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9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1973" y="2976"/>
                  <a:ext cx="317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1980" y="2886"/>
                  <a:ext cx="220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Line 140"/>
                <p:cNvSpPr>
                  <a:spLocks noChangeShapeType="1"/>
                </p:cNvSpPr>
                <p:nvPr/>
              </p:nvSpPr>
              <p:spPr bwMode="auto">
                <a:xfrm>
                  <a:off x="1973" y="3158"/>
                  <a:ext cx="317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Line 141"/>
                <p:cNvSpPr>
                  <a:spLocks noChangeShapeType="1"/>
                </p:cNvSpPr>
                <p:nvPr/>
              </p:nvSpPr>
              <p:spPr bwMode="auto">
                <a:xfrm>
                  <a:off x="1980" y="3158"/>
                  <a:ext cx="220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" name="Line 154"/>
              <p:cNvSpPr>
                <a:spLocks noChangeShapeType="1"/>
              </p:cNvSpPr>
              <p:nvPr/>
            </p:nvSpPr>
            <p:spPr bwMode="auto">
              <a:xfrm flipH="1" flipV="1">
                <a:off x="2245" y="2795"/>
                <a:ext cx="136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55"/>
              <p:cNvSpPr>
                <a:spLocks noChangeShapeType="1"/>
              </p:cNvSpPr>
              <p:nvPr/>
            </p:nvSpPr>
            <p:spPr bwMode="auto">
              <a:xfrm flipH="1">
                <a:off x="2245" y="3340"/>
                <a:ext cx="136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" name="Group 159"/>
            <p:cNvGrpSpPr>
              <a:grpSpLocks/>
            </p:cNvGrpSpPr>
            <p:nvPr/>
          </p:nvGrpSpPr>
          <p:grpSpPr bwMode="auto">
            <a:xfrm>
              <a:off x="2716" y="2565"/>
              <a:ext cx="1232" cy="1202"/>
              <a:chOff x="2716" y="2565"/>
              <a:chExt cx="1232" cy="1202"/>
            </a:xfrm>
          </p:grpSpPr>
          <p:sp>
            <p:nvSpPr>
              <p:cNvPr id="56" name="Line 142"/>
              <p:cNvSpPr>
                <a:spLocks noChangeShapeType="1"/>
              </p:cNvSpPr>
              <p:nvPr/>
            </p:nvSpPr>
            <p:spPr bwMode="auto">
              <a:xfrm>
                <a:off x="2744" y="3158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43"/>
              <p:cNvSpPr>
                <a:spLocks noChangeShapeType="1"/>
              </p:cNvSpPr>
              <p:nvPr/>
            </p:nvSpPr>
            <p:spPr bwMode="auto">
              <a:xfrm rot="5400000">
                <a:off x="2713" y="3158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Oval 144"/>
              <p:cNvSpPr>
                <a:spLocks noChangeArrowheads="1"/>
              </p:cNvSpPr>
              <p:nvPr/>
            </p:nvSpPr>
            <p:spPr bwMode="auto">
              <a:xfrm>
                <a:off x="2940" y="2812"/>
                <a:ext cx="726" cy="695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145"/>
              <p:cNvSpPr>
                <a:spLocks noChangeShapeType="1"/>
              </p:cNvSpPr>
              <p:nvPr/>
            </p:nvSpPr>
            <p:spPr bwMode="auto">
              <a:xfrm flipH="1">
                <a:off x="2935" y="3158"/>
                <a:ext cx="3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146"/>
              <p:cNvSpPr txBox="1">
                <a:spLocks noChangeArrowheads="1"/>
              </p:cNvSpPr>
              <p:nvPr/>
            </p:nvSpPr>
            <p:spPr bwMode="auto">
              <a:xfrm>
                <a:off x="3310" y="3534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Text Box 147"/>
              <p:cNvSpPr txBox="1">
                <a:spLocks noChangeArrowheads="1"/>
              </p:cNvSpPr>
              <p:nvPr/>
            </p:nvSpPr>
            <p:spPr bwMode="auto">
              <a:xfrm>
                <a:off x="3701" y="2931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Text Box 148"/>
              <p:cNvSpPr txBox="1">
                <a:spLocks noChangeArrowheads="1"/>
              </p:cNvSpPr>
              <p:nvPr/>
            </p:nvSpPr>
            <p:spPr bwMode="auto">
              <a:xfrm>
                <a:off x="2716" y="2565"/>
                <a:ext cx="123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j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p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>
                    <a:latin typeface="Symbol" pitchFamily="18" charset="2"/>
                    <a:cs typeface="Times New Roman" pitchFamily="18" charset="0"/>
                  </a:rPr>
                  <a:t>D</a:t>
                </a:r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wt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>
                    <a:latin typeface="Symbol" pitchFamily="18" charset="2"/>
                    <a:cs typeface="Times New Roman" pitchFamily="18" charset="0"/>
                  </a:rPr>
                  <a:t>D</a:t>
                </a:r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w</a:t>
                </a:r>
                <a:r>
                  <a:rPr lang="en-US">
                    <a:latin typeface="Symbol" pitchFamily="18" charset="2"/>
                    <a:cs typeface="Times New Roman" pitchFamily="18" charset="0"/>
                  </a:rPr>
                  <a:t>(</a:t>
                </a:r>
                <a:r>
                  <a:rPr lang="en-US" i="1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/>
                  <a:t>–</a:t>
                </a:r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t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Line 149"/>
              <p:cNvSpPr>
                <a:spLocks noChangeShapeType="1"/>
              </p:cNvSpPr>
              <p:nvPr/>
            </p:nvSpPr>
            <p:spPr bwMode="auto">
              <a:xfrm flipH="1" flipV="1">
                <a:off x="2978" y="2976"/>
                <a:ext cx="317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150"/>
              <p:cNvSpPr>
                <a:spLocks noChangeShapeType="1"/>
              </p:cNvSpPr>
              <p:nvPr/>
            </p:nvSpPr>
            <p:spPr bwMode="auto">
              <a:xfrm flipH="1" flipV="1">
                <a:off x="3068" y="2886"/>
                <a:ext cx="220" cy="2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51"/>
              <p:cNvSpPr>
                <a:spLocks noChangeShapeType="1"/>
              </p:cNvSpPr>
              <p:nvPr/>
            </p:nvSpPr>
            <p:spPr bwMode="auto">
              <a:xfrm flipH="1">
                <a:off x="2971" y="3158"/>
                <a:ext cx="317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52"/>
              <p:cNvSpPr>
                <a:spLocks noChangeShapeType="1"/>
              </p:cNvSpPr>
              <p:nvPr/>
            </p:nvSpPr>
            <p:spPr bwMode="auto">
              <a:xfrm flipH="1">
                <a:off x="3068" y="3158"/>
                <a:ext cx="220" cy="2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56"/>
              <p:cNvSpPr>
                <a:spLocks noChangeShapeType="1"/>
              </p:cNvSpPr>
              <p:nvPr/>
            </p:nvSpPr>
            <p:spPr bwMode="auto">
              <a:xfrm flipH="1">
                <a:off x="2880" y="2841"/>
                <a:ext cx="136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157"/>
              <p:cNvSpPr>
                <a:spLocks noChangeShapeType="1"/>
              </p:cNvSpPr>
              <p:nvPr/>
            </p:nvSpPr>
            <p:spPr bwMode="auto">
              <a:xfrm flipH="1" flipV="1">
                <a:off x="2880" y="3294"/>
                <a:ext cx="136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" name="Group 169"/>
            <p:cNvGrpSpPr>
              <a:grpSpLocks/>
            </p:cNvGrpSpPr>
            <p:nvPr/>
          </p:nvGrpSpPr>
          <p:grpSpPr bwMode="auto">
            <a:xfrm>
              <a:off x="4105" y="2568"/>
              <a:ext cx="1180" cy="1206"/>
              <a:chOff x="4105" y="2565"/>
              <a:chExt cx="1180" cy="1206"/>
            </a:xfrm>
          </p:grpSpPr>
          <p:sp>
            <p:nvSpPr>
              <p:cNvPr id="48" name="Line 161"/>
              <p:cNvSpPr>
                <a:spLocks noChangeShapeType="1"/>
              </p:cNvSpPr>
              <p:nvPr/>
            </p:nvSpPr>
            <p:spPr bwMode="auto">
              <a:xfrm>
                <a:off x="4105" y="3162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62"/>
              <p:cNvSpPr>
                <a:spLocks noChangeShapeType="1"/>
              </p:cNvSpPr>
              <p:nvPr/>
            </p:nvSpPr>
            <p:spPr bwMode="auto">
              <a:xfrm rot="5400000">
                <a:off x="4074" y="3162"/>
                <a:ext cx="11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163"/>
              <p:cNvSpPr>
                <a:spLocks noChangeArrowheads="1"/>
              </p:cNvSpPr>
              <p:nvPr/>
            </p:nvSpPr>
            <p:spPr bwMode="auto">
              <a:xfrm>
                <a:off x="4301" y="2816"/>
                <a:ext cx="726" cy="695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64"/>
              <p:cNvSpPr>
                <a:spLocks noChangeShapeType="1"/>
              </p:cNvSpPr>
              <p:nvPr/>
            </p:nvSpPr>
            <p:spPr bwMode="auto">
              <a:xfrm flipH="1">
                <a:off x="4300" y="3162"/>
                <a:ext cx="363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165"/>
              <p:cNvSpPr txBox="1">
                <a:spLocks noChangeArrowheads="1"/>
              </p:cNvSpPr>
              <p:nvPr/>
            </p:nvSpPr>
            <p:spPr bwMode="auto">
              <a:xfrm>
                <a:off x="4671" y="3538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 Box 166"/>
              <p:cNvSpPr txBox="1">
                <a:spLocks noChangeArrowheads="1"/>
              </p:cNvSpPr>
              <p:nvPr/>
            </p:nvSpPr>
            <p:spPr bwMode="auto">
              <a:xfrm>
                <a:off x="5062" y="2935"/>
                <a:ext cx="22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Text Box 167"/>
              <p:cNvSpPr txBox="1">
                <a:spLocks noChangeArrowheads="1"/>
              </p:cNvSpPr>
              <p:nvPr/>
            </p:nvSpPr>
            <p:spPr bwMode="auto">
              <a:xfrm>
                <a:off x="4286" y="2565"/>
                <a:ext cx="37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=2</a:t>
                </a:r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t</a:t>
                </a:r>
                <a:endParaRPr lang="ru-RU" i="1"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55" name="Text Box 168"/>
              <p:cNvSpPr txBox="1">
                <a:spLocks noChangeArrowheads="1"/>
              </p:cNvSpPr>
              <p:nvPr/>
            </p:nvSpPr>
            <p:spPr bwMode="auto">
              <a:xfrm>
                <a:off x="4695" y="2569"/>
                <a:ext cx="363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>
                    <a:latin typeface="Symbol" pitchFamily="18" charset="2"/>
                    <a:cs typeface="Times New Roman" pitchFamily="18" charset="0"/>
                  </a:rPr>
                  <a:t>j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>
                    <a:latin typeface="Symbol" pitchFamily="18" charset="2"/>
                    <a:cs typeface="Times New Roman" pitchFamily="18" charset="0"/>
                  </a:rPr>
                  <a:t>p</a:t>
                </a:r>
                <a:endParaRPr lang="ru-RU">
                  <a:latin typeface="Symbol" pitchFamily="18" charset="2"/>
                  <a:cs typeface="Times New Roman" pitchFamily="18" charset="0"/>
                </a:endParaRPr>
              </a:p>
            </p:txBody>
          </p:sp>
        </p:grpSp>
      </p:grpSp>
      <p:sp>
        <p:nvSpPr>
          <p:cNvPr id="96" name="Прямоугольник 95"/>
          <p:cNvSpPr/>
          <p:nvPr/>
        </p:nvSpPr>
        <p:spPr>
          <a:xfrm>
            <a:off x="5652120" y="1845370"/>
            <a:ext cx="2690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pulse sequence </a:t>
            </a:r>
            <a:r>
              <a:rPr lang="en-US" i="1" kern="0" dirty="0" smtClean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i="1" kern="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i="1" kern="0" dirty="0" smtClean="0">
                <a:latin typeface="Symbol" pitchFamily="18" charset="2"/>
                <a:cs typeface="Times New Roman" pitchFamily="18" charset="0"/>
              </a:rPr>
              <a:t>t 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kern="0" dirty="0" err="1" smtClean="0">
                <a:latin typeface="Symbol" pitchFamily="18" charset="2"/>
                <a:cs typeface="Times New Roman" pitchFamily="18" charset="0"/>
              </a:rPr>
              <a:t>p</a:t>
            </a:r>
            <a:r>
              <a:rPr lang="en-US" i="1" kern="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-measurement: spin echo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Basic spin echo sequence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Improvement: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recording 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entire relaxation time trace in a single experiment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Further improvement: CPMG (CP-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Meiboom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-Gill) sequence: change the phase of the 180-degree pulses. The sequence is 90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-180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-180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-180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Question: how does it work and why do we need such a modification?</a:t>
            </a: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331640" y="1340768"/>
            <a:ext cx="4176464" cy="1656184"/>
            <a:chOff x="1547664" y="1176613"/>
            <a:chExt cx="5376862" cy="2119385"/>
          </a:xfrm>
        </p:grpSpPr>
        <p:sp>
          <p:nvSpPr>
            <p:cNvPr id="91" name="Line 6"/>
            <p:cNvSpPr>
              <a:spLocks noChangeShapeType="1"/>
            </p:cNvSpPr>
            <p:nvPr/>
          </p:nvSpPr>
          <p:spPr bwMode="auto">
            <a:xfrm>
              <a:off x="1547664" y="2495898"/>
              <a:ext cx="5181600" cy="9525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 flipV="1">
              <a:off x="3681264" y="1605310"/>
              <a:ext cx="1587" cy="896938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" name="Rectangle 8"/>
            <p:cNvSpPr>
              <a:spLocks noChangeArrowheads="1"/>
            </p:cNvSpPr>
            <p:nvPr/>
          </p:nvSpPr>
          <p:spPr bwMode="auto">
            <a:xfrm>
              <a:off x="3914626" y="1648173"/>
              <a:ext cx="681038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chemeClr val="tx1"/>
                  </a:solidFill>
                  <a:latin typeface="Symbol" pitchFamily="18" charset="2"/>
                </a:rPr>
                <a:t>t</a:t>
              </a:r>
              <a:r>
                <a:rPr lang="en-US">
                  <a:solidFill>
                    <a:schemeClr val="tx1"/>
                  </a:solidFill>
                </a:rPr>
                <a:t>/2</a:t>
              </a:r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3345159" y="1176613"/>
              <a:ext cx="6461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dirty="0">
                  <a:solidFill>
                    <a:schemeClr val="tx1"/>
                  </a:solidFill>
                </a:rPr>
                <a:t>180</a:t>
              </a:r>
              <a:r>
                <a:rPr lang="en-US" sz="1800" baseline="30000" dirty="0">
                  <a:solidFill>
                    <a:schemeClr val="tx1"/>
                  </a:solidFill>
                </a:rPr>
                <a:t>o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 Box 10"/>
            <p:cNvSpPr txBox="1">
              <a:spLocks noChangeArrowheads="1"/>
            </p:cNvSpPr>
            <p:nvPr/>
          </p:nvSpPr>
          <p:spPr bwMode="auto">
            <a:xfrm>
              <a:off x="1547664" y="1176613"/>
              <a:ext cx="5429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dirty="0">
                  <a:solidFill>
                    <a:schemeClr val="tx1"/>
                  </a:solidFill>
                </a:rPr>
                <a:t>90</a:t>
              </a:r>
              <a:r>
                <a:rPr lang="en-US" sz="1800" baseline="30000" dirty="0">
                  <a:solidFill>
                    <a:schemeClr val="tx1"/>
                  </a:solidFill>
                </a:rPr>
                <a:t>o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97" name="Line 11"/>
            <p:cNvSpPr>
              <a:spLocks noChangeShapeType="1"/>
            </p:cNvSpPr>
            <p:nvPr/>
          </p:nvSpPr>
          <p:spPr bwMode="auto">
            <a:xfrm flipV="1">
              <a:off x="1833414" y="1610073"/>
              <a:ext cx="1587" cy="8969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8" name="Freeform 12"/>
            <p:cNvSpPr>
              <a:spLocks/>
            </p:cNvSpPr>
            <p:nvPr/>
          </p:nvSpPr>
          <p:spPr bwMode="auto">
            <a:xfrm>
              <a:off x="5086201" y="1830735"/>
              <a:ext cx="1401763" cy="1327150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"/>
            <p:cNvSpPr>
              <a:spLocks/>
            </p:cNvSpPr>
            <p:nvPr/>
          </p:nvSpPr>
          <p:spPr bwMode="auto">
            <a:xfrm rot="10800000">
              <a:off x="3695551" y="1830735"/>
              <a:ext cx="1401763" cy="1327150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FF0000">
                  <a:alpha val="50195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4"/>
            <p:cNvSpPr>
              <a:spLocks/>
            </p:cNvSpPr>
            <p:nvPr/>
          </p:nvSpPr>
          <p:spPr bwMode="auto">
            <a:xfrm>
              <a:off x="1866751" y="1633885"/>
              <a:ext cx="1752600" cy="1662113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FF0000">
                  <a:alpha val="50195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Rectangle 15"/>
            <p:cNvSpPr>
              <a:spLocks noChangeArrowheads="1"/>
            </p:cNvSpPr>
            <p:nvPr/>
          </p:nvSpPr>
          <p:spPr bwMode="auto">
            <a:xfrm>
              <a:off x="2466826" y="1648173"/>
              <a:ext cx="681038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chemeClr val="tx1"/>
                  </a:solidFill>
                  <a:latin typeface="Symbol" pitchFamily="18" charset="2"/>
                </a:rPr>
                <a:t>t</a:t>
              </a:r>
              <a:r>
                <a:rPr lang="en-US">
                  <a:solidFill>
                    <a:schemeClr val="tx1"/>
                  </a:solidFill>
                </a:rPr>
                <a:t>/2</a:t>
              </a:r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>
              <a:off x="1928664" y="1571973"/>
              <a:ext cx="47244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17"/>
            <p:cNvSpPr txBox="1">
              <a:spLocks noChangeArrowheads="1"/>
            </p:cNvSpPr>
            <p:nvPr/>
          </p:nvSpPr>
          <p:spPr bwMode="auto">
            <a:xfrm>
              <a:off x="6408589" y="1451323"/>
              <a:ext cx="515937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762000"/>
              <a:r>
                <a:rPr lang="de-DE"/>
                <a:t>T</a:t>
              </a:r>
              <a:r>
                <a:rPr lang="de-DE" baseline="-25000"/>
                <a:t>2</a:t>
              </a:r>
              <a:endParaRPr lang="en-GB" baseline="-25000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395536" y="3501008"/>
            <a:ext cx="7344816" cy="1296144"/>
            <a:chOff x="1416521" y="1051943"/>
            <a:chExt cx="13376586" cy="2244055"/>
          </a:xfrm>
        </p:grpSpPr>
        <p:sp>
          <p:nvSpPr>
            <p:cNvPr id="105" name="Line 6"/>
            <p:cNvSpPr>
              <a:spLocks noChangeShapeType="1"/>
            </p:cNvSpPr>
            <p:nvPr/>
          </p:nvSpPr>
          <p:spPr bwMode="auto">
            <a:xfrm>
              <a:off x="1547664" y="2495898"/>
              <a:ext cx="13245443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Line 7"/>
            <p:cNvSpPr>
              <a:spLocks noChangeShapeType="1"/>
            </p:cNvSpPr>
            <p:nvPr/>
          </p:nvSpPr>
          <p:spPr bwMode="auto">
            <a:xfrm flipV="1">
              <a:off x="3681264" y="1605310"/>
              <a:ext cx="1587" cy="896938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8" name="Text Box 9"/>
            <p:cNvSpPr txBox="1">
              <a:spLocks noChangeArrowheads="1"/>
            </p:cNvSpPr>
            <p:nvPr/>
          </p:nvSpPr>
          <p:spPr bwMode="auto">
            <a:xfrm>
              <a:off x="3121380" y="1051943"/>
              <a:ext cx="6461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dirty="0">
                  <a:solidFill>
                    <a:schemeClr val="tx1"/>
                  </a:solidFill>
                </a:rPr>
                <a:t>180</a:t>
              </a:r>
              <a:r>
                <a:rPr lang="en-US" sz="1800" baseline="30000" dirty="0">
                  <a:solidFill>
                    <a:schemeClr val="tx1"/>
                  </a:solidFill>
                </a:rPr>
                <a:t>o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09" name="Text Box 10"/>
            <p:cNvSpPr txBox="1">
              <a:spLocks noChangeArrowheads="1"/>
            </p:cNvSpPr>
            <p:nvPr/>
          </p:nvSpPr>
          <p:spPr bwMode="auto">
            <a:xfrm>
              <a:off x="1416521" y="1051943"/>
              <a:ext cx="542924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dirty="0">
                  <a:solidFill>
                    <a:schemeClr val="tx1"/>
                  </a:solidFill>
                </a:rPr>
                <a:t>90</a:t>
              </a:r>
              <a:r>
                <a:rPr lang="en-US" sz="1800" baseline="30000" dirty="0">
                  <a:solidFill>
                    <a:schemeClr val="tx1"/>
                  </a:solidFill>
                </a:rPr>
                <a:t>o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 flipV="1">
              <a:off x="1833414" y="1610073"/>
              <a:ext cx="1587" cy="8969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Freeform 12"/>
            <p:cNvSpPr>
              <a:spLocks/>
            </p:cNvSpPr>
            <p:nvPr/>
          </p:nvSpPr>
          <p:spPr bwMode="auto">
            <a:xfrm>
              <a:off x="5086201" y="1830735"/>
              <a:ext cx="1401763" cy="1327150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3"/>
            <p:cNvSpPr>
              <a:spLocks/>
            </p:cNvSpPr>
            <p:nvPr/>
          </p:nvSpPr>
          <p:spPr bwMode="auto">
            <a:xfrm rot="10800000">
              <a:off x="3695551" y="1830735"/>
              <a:ext cx="1401763" cy="1327150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FF0000">
                  <a:alpha val="50195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4"/>
            <p:cNvSpPr>
              <a:spLocks/>
            </p:cNvSpPr>
            <p:nvPr/>
          </p:nvSpPr>
          <p:spPr bwMode="auto">
            <a:xfrm>
              <a:off x="1866751" y="1633885"/>
              <a:ext cx="1752600" cy="1662113"/>
            </a:xfrm>
            <a:custGeom>
              <a:avLst/>
              <a:gdLst>
                <a:gd name="T0" fmla="*/ 2147483647 w 273"/>
                <a:gd name="T1" fmla="*/ 2147483647 h 1060"/>
                <a:gd name="T2" fmla="*/ 2147483647 w 273"/>
                <a:gd name="T3" fmla="*/ 2147483647 h 1060"/>
                <a:gd name="T4" fmla="*/ 2147483647 w 273"/>
                <a:gd name="T5" fmla="*/ 2147483647 h 1060"/>
                <a:gd name="T6" fmla="*/ 2147483647 w 273"/>
                <a:gd name="T7" fmla="*/ 2147483647 h 1060"/>
                <a:gd name="T8" fmla="*/ 2147483647 w 273"/>
                <a:gd name="T9" fmla="*/ 2147483647 h 1060"/>
                <a:gd name="T10" fmla="*/ 2147483647 w 273"/>
                <a:gd name="T11" fmla="*/ 2147483647 h 1060"/>
                <a:gd name="T12" fmla="*/ 2147483647 w 273"/>
                <a:gd name="T13" fmla="*/ 2147483647 h 1060"/>
                <a:gd name="T14" fmla="*/ 2147483647 w 273"/>
                <a:gd name="T15" fmla="*/ 2147483647 h 1060"/>
                <a:gd name="T16" fmla="*/ 2147483647 w 273"/>
                <a:gd name="T17" fmla="*/ 2147483647 h 1060"/>
                <a:gd name="T18" fmla="*/ 2147483647 w 273"/>
                <a:gd name="T19" fmla="*/ 2147483647 h 1060"/>
                <a:gd name="T20" fmla="*/ 2147483647 w 273"/>
                <a:gd name="T21" fmla="*/ 2147483647 h 1060"/>
                <a:gd name="T22" fmla="*/ 2147483647 w 273"/>
                <a:gd name="T23" fmla="*/ 2147483647 h 1060"/>
                <a:gd name="T24" fmla="*/ 2147483647 w 273"/>
                <a:gd name="T25" fmla="*/ 2147483647 h 1060"/>
                <a:gd name="T26" fmla="*/ 2147483647 w 273"/>
                <a:gd name="T27" fmla="*/ 2147483647 h 1060"/>
                <a:gd name="T28" fmla="*/ 2147483647 w 273"/>
                <a:gd name="T29" fmla="*/ 2147483647 h 1060"/>
                <a:gd name="T30" fmla="*/ 2147483647 w 273"/>
                <a:gd name="T31" fmla="*/ 2147483647 h 1060"/>
                <a:gd name="T32" fmla="*/ 2147483647 w 273"/>
                <a:gd name="T33" fmla="*/ 2147483647 h 1060"/>
                <a:gd name="T34" fmla="*/ 2147483647 w 273"/>
                <a:gd name="T35" fmla="*/ 2147483647 h 1060"/>
                <a:gd name="T36" fmla="*/ 2147483647 w 273"/>
                <a:gd name="T37" fmla="*/ 2147483647 h 1060"/>
                <a:gd name="T38" fmla="*/ 2147483647 w 273"/>
                <a:gd name="T39" fmla="*/ 2147483647 h 1060"/>
                <a:gd name="T40" fmla="*/ 2147483647 w 273"/>
                <a:gd name="T41" fmla="*/ 2147483647 h 1060"/>
                <a:gd name="T42" fmla="*/ 2147483647 w 273"/>
                <a:gd name="T43" fmla="*/ 2147483647 h 1060"/>
                <a:gd name="T44" fmla="*/ 2147483647 w 273"/>
                <a:gd name="T45" fmla="*/ 2147483647 h 1060"/>
                <a:gd name="T46" fmla="*/ 2147483647 w 273"/>
                <a:gd name="T47" fmla="*/ 2147483647 h 1060"/>
                <a:gd name="T48" fmla="*/ 2147483647 w 273"/>
                <a:gd name="T49" fmla="*/ 2147483647 h 1060"/>
                <a:gd name="T50" fmla="*/ 2147483647 w 273"/>
                <a:gd name="T51" fmla="*/ 2147483647 h 1060"/>
                <a:gd name="T52" fmla="*/ 2147483647 w 273"/>
                <a:gd name="T53" fmla="*/ 2147483647 h 1060"/>
                <a:gd name="T54" fmla="*/ 2147483647 w 273"/>
                <a:gd name="T55" fmla="*/ 2147483647 h 1060"/>
                <a:gd name="T56" fmla="*/ 2147483647 w 273"/>
                <a:gd name="T57" fmla="*/ 2147483647 h 1060"/>
                <a:gd name="T58" fmla="*/ 2147483647 w 273"/>
                <a:gd name="T59" fmla="*/ 2147483647 h 1060"/>
                <a:gd name="T60" fmla="*/ 2147483647 w 273"/>
                <a:gd name="T61" fmla="*/ 2147483647 h 1060"/>
                <a:gd name="T62" fmla="*/ 2147483647 w 273"/>
                <a:gd name="T63" fmla="*/ 2147483647 h 1060"/>
                <a:gd name="T64" fmla="*/ 2147483647 w 273"/>
                <a:gd name="T65" fmla="*/ 2147483647 h 1060"/>
                <a:gd name="T66" fmla="*/ 2147483647 w 273"/>
                <a:gd name="T67" fmla="*/ 2147483647 h 1060"/>
                <a:gd name="T68" fmla="*/ 2147483647 w 273"/>
                <a:gd name="T69" fmla="*/ 2147483647 h 1060"/>
                <a:gd name="T70" fmla="*/ 2147483647 w 273"/>
                <a:gd name="T71" fmla="*/ 2147483647 h 1060"/>
                <a:gd name="T72" fmla="*/ 2147483647 w 273"/>
                <a:gd name="T73" fmla="*/ 2147483647 h 1060"/>
                <a:gd name="T74" fmla="*/ 2147483647 w 273"/>
                <a:gd name="T75" fmla="*/ 2147483647 h 1060"/>
                <a:gd name="T76" fmla="*/ 2147483647 w 273"/>
                <a:gd name="T77" fmla="*/ 2147483647 h 1060"/>
                <a:gd name="T78" fmla="*/ 2147483647 w 273"/>
                <a:gd name="T79" fmla="*/ 2147483647 h 1060"/>
                <a:gd name="T80" fmla="*/ 2147483647 w 273"/>
                <a:gd name="T81" fmla="*/ 2147483647 h 1060"/>
                <a:gd name="T82" fmla="*/ 2147483647 w 273"/>
                <a:gd name="T83" fmla="*/ 2147483647 h 1060"/>
                <a:gd name="T84" fmla="*/ 2147483647 w 273"/>
                <a:gd name="T85" fmla="*/ 2147483647 h 1060"/>
                <a:gd name="T86" fmla="*/ 2147483647 w 273"/>
                <a:gd name="T87" fmla="*/ 2147483647 h 1060"/>
                <a:gd name="T88" fmla="*/ 2147483647 w 273"/>
                <a:gd name="T89" fmla="*/ 2147483647 h 1060"/>
                <a:gd name="T90" fmla="*/ 2147483647 w 273"/>
                <a:gd name="T91" fmla="*/ 2147483647 h 1060"/>
                <a:gd name="T92" fmla="*/ 2147483647 w 273"/>
                <a:gd name="T93" fmla="*/ 2147483647 h 1060"/>
                <a:gd name="T94" fmla="*/ 2147483647 w 273"/>
                <a:gd name="T95" fmla="*/ 2147483647 h 1060"/>
                <a:gd name="T96" fmla="*/ 2147483647 w 273"/>
                <a:gd name="T97" fmla="*/ 2147483647 h 1060"/>
                <a:gd name="T98" fmla="*/ 2147483647 w 273"/>
                <a:gd name="T99" fmla="*/ 2147483647 h 1060"/>
                <a:gd name="T100" fmla="*/ 2147483647 w 273"/>
                <a:gd name="T101" fmla="*/ 2147483647 h 1060"/>
                <a:gd name="T102" fmla="*/ 2147483647 w 273"/>
                <a:gd name="T103" fmla="*/ 2147483647 h 1060"/>
                <a:gd name="T104" fmla="*/ 2147483647 w 273"/>
                <a:gd name="T105" fmla="*/ 2147483647 h 10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3"/>
                <a:gd name="T160" fmla="*/ 0 h 1060"/>
                <a:gd name="T161" fmla="*/ 273 w 273"/>
                <a:gd name="T162" fmla="*/ 1060 h 10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3" h="1060">
                  <a:moveTo>
                    <a:pt x="0" y="529"/>
                  </a:moveTo>
                  <a:lnTo>
                    <a:pt x="3" y="529"/>
                  </a:lnTo>
                  <a:lnTo>
                    <a:pt x="3" y="366"/>
                  </a:lnTo>
                  <a:lnTo>
                    <a:pt x="5" y="218"/>
                  </a:lnTo>
                  <a:lnTo>
                    <a:pt x="7" y="102"/>
                  </a:lnTo>
                  <a:lnTo>
                    <a:pt x="8" y="24"/>
                  </a:lnTo>
                  <a:lnTo>
                    <a:pt x="10" y="0"/>
                  </a:lnTo>
                  <a:lnTo>
                    <a:pt x="11" y="24"/>
                  </a:lnTo>
                  <a:lnTo>
                    <a:pt x="14" y="99"/>
                  </a:lnTo>
                  <a:lnTo>
                    <a:pt x="15" y="218"/>
                  </a:lnTo>
                  <a:lnTo>
                    <a:pt x="17" y="366"/>
                  </a:lnTo>
                  <a:lnTo>
                    <a:pt x="18" y="529"/>
                  </a:lnTo>
                  <a:lnTo>
                    <a:pt x="21" y="694"/>
                  </a:lnTo>
                  <a:lnTo>
                    <a:pt x="22" y="843"/>
                  </a:lnTo>
                  <a:lnTo>
                    <a:pt x="24" y="959"/>
                  </a:lnTo>
                  <a:lnTo>
                    <a:pt x="25" y="1035"/>
                  </a:lnTo>
                  <a:lnTo>
                    <a:pt x="28" y="1060"/>
                  </a:lnTo>
                  <a:lnTo>
                    <a:pt x="29" y="1037"/>
                  </a:lnTo>
                  <a:lnTo>
                    <a:pt x="30" y="963"/>
                  </a:lnTo>
                  <a:lnTo>
                    <a:pt x="32" y="843"/>
                  </a:lnTo>
                  <a:lnTo>
                    <a:pt x="34" y="698"/>
                  </a:lnTo>
                  <a:lnTo>
                    <a:pt x="36" y="529"/>
                  </a:lnTo>
                  <a:lnTo>
                    <a:pt x="37" y="433"/>
                  </a:lnTo>
                  <a:lnTo>
                    <a:pt x="39" y="343"/>
                  </a:lnTo>
                  <a:lnTo>
                    <a:pt x="41" y="273"/>
                  </a:lnTo>
                  <a:lnTo>
                    <a:pt x="43" y="230"/>
                  </a:lnTo>
                  <a:lnTo>
                    <a:pt x="45" y="215"/>
                  </a:lnTo>
                  <a:lnTo>
                    <a:pt x="46" y="230"/>
                  </a:lnTo>
                  <a:lnTo>
                    <a:pt x="47" y="273"/>
                  </a:lnTo>
                  <a:lnTo>
                    <a:pt x="49" y="343"/>
                  </a:lnTo>
                  <a:lnTo>
                    <a:pt x="52" y="433"/>
                  </a:lnTo>
                  <a:lnTo>
                    <a:pt x="53" y="529"/>
                  </a:lnTo>
                  <a:lnTo>
                    <a:pt x="54" y="627"/>
                  </a:lnTo>
                  <a:lnTo>
                    <a:pt x="56" y="715"/>
                  </a:lnTo>
                  <a:lnTo>
                    <a:pt x="59" y="787"/>
                  </a:lnTo>
                  <a:lnTo>
                    <a:pt x="60" y="831"/>
                  </a:lnTo>
                  <a:lnTo>
                    <a:pt x="61" y="846"/>
                  </a:lnTo>
                  <a:lnTo>
                    <a:pt x="63" y="831"/>
                  </a:lnTo>
                  <a:lnTo>
                    <a:pt x="64" y="787"/>
                  </a:lnTo>
                  <a:lnTo>
                    <a:pt x="67" y="717"/>
                  </a:lnTo>
                  <a:lnTo>
                    <a:pt x="68" y="627"/>
                  </a:lnTo>
                  <a:lnTo>
                    <a:pt x="70" y="529"/>
                  </a:lnTo>
                  <a:lnTo>
                    <a:pt x="71" y="471"/>
                  </a:lnTo>
                  <a:lnTo>
                    <a:pt x="74" y="418"/>
                  </a:lnTo>
                  <a:lnTo>
                    <a:pt x="76" y="377"/>
                  </a:lnTo>
                  <a:lnTo>
                    <a:pt x="77" y="351"/>
                  </a:lnTo>
                  <a:lnTo>
                    <a:pt x="78" y="343"/>
                  </a:lnTo>
                  <a:lnTo>
                    <a:pt x="81" y="351"/>
                  </a:lnTo>
                  <a:lnTo>
                    <a:pt x="82" y="377"/>
                  </a:lnTo>
                  <a:lnTo>
                    <a:pt x="84" y="418"/>
                  </a:lnTo>
                  <a:lnTo>
                    <a:pt x="85" y="471"/>
                  </a:lnTo>
                  <a:lnTo>
                    <a:pt x="87" y="529"/>
                  </a:lnTo>
                  <a:lnTo>
                    <a:pt x="89" y="587"/>
                  </a:lnTo>
                  <a:lnTo>
                    <a:pt x="91" y="642"/>
                  </a:lnTo>
                  <a:lnTo>
                    <a:pt x="92" y="683"/>
                  </a:lnTo>
                  <a:lnTo>
                    <a:pt x="94" y="709"/>
                  </a:lnTo>
                  <a:lnTo>
                    <a:pt x="96" y="717"/>
                  </a:lnTo>
                  <a:lnTo>
                    <a:pt x="98" y="709"/>
                  </a:lnTo>
                  <a:lnTo>
                    <a:pt x="99" y="683"/>
                  </a:lnTo>
                  <a:lnTo>
                    <a:pt x="101" y="642"/>
                  </a:lnTo>
                  <a:lnTo>
                    <a:pt x="102" y="589"/>
                  </a:lnTo>
                  <a:lnTo>
                    <a:pt x="105" y="529"/>
                  </a:lnTo>
                  <a:lnTo>
                    <a:pt x="106" y="494"/>
                  </a:lnTo>
                  <a:lnTo>
                    <a:pt x="107" y="465"/>
                  </a:lnTo>
                  <a:lnTo>
                    <a:pt x="109" y="438"/>
                  </a:lnTo>
                  <a:lnTo>
                    <a:pt x="112" y="421"/>
                  </a:lnTo>
                  <a:lnTo>
                    <a:pt x="113" y="418"/>
                  </a:lnTo>
                  <a:lnTo>
                    <a:pt x="114" y="421"/>
                  </a:lnTo>
                  <a:lnTo>
                    <a:pt x="116" y="438"/>
                  </a:lnTo>
                  <a:lnTo>
                    <a:pt x="119" y="465"/>
                  </a:lnTo>
                  <a:lnTo>
                    <a:pt x="120" y="494"/>
                  </a:lnTo>
                  <a:lnTo>
                    <a:pt x="122" y="529"/>
                  </a:lnTo>
                  <a:lnTo>
                    <a:pt x="123" y="564"/>
                  </a:lnTo>
                  <a:lnTo>
                    <a:pt x="124" y="596"/>
                  </a:lnTo>
                  <a:lnTo>
                    <a:pt x="127" y="622"/>
                  </a:lnTo>
                  <a:lnTo>
                    <a:pt x="129" y="639"/>
                  </a:lnTo>
                  <a:lnTo>
                    <a:pt x="130" y="642"/>
                  </a:lnTo>
                  <a:lnTo>
                    <a:pt x="131" y="639"/>
                  </a:lnTo>
                  <a:lnTo>
                    <a:pt x="134" y="622"/>
                  </a:lnTo>
                  <a:lnTo>
                    <a:pt x="136" y="599"/>
                  </a:lnTo>
                  <a:lnTo>
                    <a:pt x="137" y="566"/>
                  </a:lnTo>
                  <a:lnTo>
                    <a:pt x="138" y="529"/>
                  </a:lnTo>
                  <a:lnTo>
                    <a:pt x="140" y="508"/>
                  </a:lnTo>
                  <a:lnTo>
                    <a:pt x="143" y="491"/>
                  </a:lnTo>
                  <a:lnTo>
                    <a:pt x="144" y="476"/>
                  </a:lnTo>
                  <a:lnTo>
                    <a:pt x="145" y="468"/>
                  </a:lnTo>
                  <a:lnTo>
                    <a:pt x="147" y="465"/>
                  </a:lnTo>
                  <a:lnTo>
                    <a:pt x="149" y="468"/>
                  </a:lnTo>
                  <a:lnTo>
                    <a:pt x="151" y="476"/>
                  </a:lnTo>
                  <a:lnTo>
                    <a:pt x="153" y="491"/>
                  </a:lnTo>
                  <a:lnTo>
                    <a:pt x="154" y="508"/>
                  </a:lnTo>
                  <a:lnTo>
                    <a:pt x="155" y="529"/>
                  </a:lnTo>
                  <a:lnTo>
                    <a:pt x="158" y="553"/>
                  </a:lnTo>
                  <a:lnTo>
                    <a:pt x="160" y="570"/>
                  </a:lnTo>
                  <a:lnTo>
                    <a:pt x="161" y="585"/>
                  </a:lnTo>
                  <a:lnTo>
                    <a:pt x="162" y="593"/>
                  </a:lnTo>
                  <a:lnTo>
                    <a:pt x="165" y="596"/>
                  </a:lnTo>
                  <a:lnTo>
                    <a:pt x="166" y="593"/>
                  </a:lnTo>
                  <a:lnTo>
                    <a:pt x="168" y="585"/>
                  </a:lnTo>
                  <a:lnTo>
                    <a:pt x="169" y="570"/>
                  </a:lnTo>
                  <a:lnTo>
                    <a:pt x="172" y="553"/>
                  </a:lnTo>
                  <a:lnTo>
                    <a:pt x="173" y="529"/>
                  </a:lnTo>
                  <a:lnTo>
                    <a:pt x="175" y="518"/>
                  </a:lnTo>
                  <a:lnTo>
                    <a:pt x="176" y="508"/>
                  </a:lnTo>
                  <a:lnTo>
                    <a:pt x="178" y="500"/>
                  </a:lnTo>
                  <a:lnTo>
                    <a:pt x="180" y="495"/>
                  </a:lnTo>
                  <a:lnTo>
                    <a:pt x="182" y="495"/>
                  </a:lnTo>
                  <a:lnTo>
                    <a:pt x="183" y="495"/>
                  </a:lnTo>
                  <a:lnTo>
                    <a:pt x="185" y="500"/>
                  </a:lnTo>
                  <a:lnTo>
                    <a:pt x="187" y="508"/>
                  </a:lnTo>
                  <a:lnTo>
                    <a:pt x="189" y="518"/>
                  </a:lnTo>
                  <a:lnTo>
                    <a:pt x="190" y="529"/>
                  </a:lnTo>
                  <a:lnTo>
                    <a:pt x="191" y="541"/>
                  </a:lnTo>
                  <a:lnTo>
                    <a:pt x="193" y="553"/>
                  </a:lnTo>
                  <a:lnTo>
                    <a:pt x="196" y="561"/>
                  </a:lnTo>
                  <a:lnTo>
                    <a:pt x="197" y="566"/>
                  </a:lnTo>
                  <a:lnTo>
                    <a:pt x="199" y="566"/>
                  </a:lnTo>
                  <a:lnTo>
                    <a:pt x="200" y="566"/>
                  </a:lnTo>
                  <a:lnTo>
                    <a:pt x="203" y="561"/>
                  </a:lnTo>
                  <a:lnTo>
                    <a:pt x="204" y="553"/>
                  </a:lnTo>
                  <a:lnTo>
                    <a:pt x="206" y="543"/>
                  </a:lnTo>
                  <a:lnTo>
                    <a:pt x="207" y="529"/>
                  </a:lnTo>
                  <a:lnTo>
                    <a:pt x="208" y="523"/>
                  </a:lnTo>
                  <a:lnTo>
                    <a:pt x="211" y="518"/>
                  </a:lnTo>
                  <a:lnTo>
                    <a:pt x="213" y="514"/>
                  </a:lnTo>
                  <a:lnTo>
                    <a:pt x="214" y="511"/>
                  </a:lnTo>
                  <a:lnTo>
                    <a:pt x="215" y="511"/>
                  </a:lnTo>
                  <a:lnTo>
                    <a:pt x="218" y="511"/>
                  </a:lnTo>
                  <a:lnTo>
                    <a:pt x="220" y="514"/>
                  </a:lnTo>
                  <a:lnTo>
                    <a:pt x="221" y="518"/>
                  </a:lnTo>
                  <a:lnTo>
                    <a:pt x="222" y="523"/>
                  </a:lnTo>
                  <a:lnTo>
                    <a:pt x="225" y="529"/>
                  </a:lnTo>
                  <a:lnTo>
                    <a:pt x="226" y="538"/>
                  </a:lnTo>
                  <a:lnTo>
                    <a:pt x="228" y="543"/>
                  </a:lnTo>
                  <a:lnTo>
                    <a:pt x="230" y="546"/>
                  </a:lnTo>
                  <a:lnTo>
                    <a:pt x="231" y="549"/>
                  </a:lnTo>
                  <a:lnTo>
                    <a:pt x="233" y="549"/>
                  </a:lnTo>
                  <a:lnTo>
                    <a:pt x="235" y="549"/>
                  </a:lnTo>
                  <a:lnTo>
                    <a:pt x="237" y="546"/>
                  </a:lnTo>
                  <a:lnTo>
                    <a:pt x="238" y="543"/>
                  </a:lnTo>
                  <a:lnTo>
                    <a:pt x="240" y="538"/>
                  </a:lnTo>
                  <a:lnTo>
                    <a:pt x="242" y="529"/>
                  </a:lnTo>
                  <a:lnTo>
                    <a:pt x="243" y="526"/>
                  </a:lnTo>
                  <a:lnTo>
                    <a:pt x="245" y="523"/>
                  </a:lnTo>
                  <a:lnTo>
                    <a:pt x="246" y="519"/>
                  </a:lnTo>
                  <a:lnTo>
                    <a:pt x="249" y="519"/>
                  </a:lnTo>
                  <a:lnTo>
                    <a:pt x="250" y="519"/>
                  </a:lnTo>
                  <a:lnTo>
                    <a:pt x="252" y="519"/>
                  </a:lnTo>
                  <a:lnTo>
                    <a:pt x="253" y="519"/>
                  </a:lnTo>
                  <a:lnTo>
                    <a:pt x="256" y="523"/>
                  </a:lnTo>
                  <a:lnTo>
                    <a:pt x="257" y="526"/>
                  </a:lnTo>
                  <a:lnTo>
                    <a:pt x="259" y="529"/>
                  </a:lnTo>
                  <a:lnTo>
                    <a:pt x="260" y="534"/>
                  </a:lnTo>
                  <a:lnTo>
                    <a:pt x="263" y="538"/>
                  </a:lnTo>
                  <a:lnTo>
                    <a:pt x="264" y="541"/>
                  </a:lnTo>
                  <a:lnTo>
                    <a:pt x="266" y="541"/>
                  </a:lnTo>
                  <a:lnTo>
                    <a:pt x="267" y="541"/>
                  </a:lnTo>
                  <a:lnTo>
                    <a:pt x="268" y="541"/>
                  </a:lnTo>
                  <a:lnTo>
                    <a:pt x="271" y="541"/>
                  </a:lnTo>
                  <a:lnTo>
                    <a:pt x="273" y="538"/>
                  </a:lnTo>
                </a:path>
              </a:pathLst>
            </a:custGeom>
            <a:noFill/>
            <a:ln w="38100">
              <a:solidFill>
                <a:srgbClr val="FF0000">
                  <a:alpha val="50195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" name="Line 7"/>
          <p:cNvSpPr>
            <a:spLocks noChangeShapeType="1"/>
          </p:cNvSpPr>
          <p:nvPr/>
        </p:nvSpPr>
        <p:spPr bwMode="auto">
          <a:xfrm flipV="1">
            <a:off x="3174913" y="3820627"/>
            <a:ext cx="871" cy="5180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8" name="Text Box 9"/>
          <p:cNvSpPr txBox="1">
            <a:spLocks noChangeArrowheads="1"/>
          </p:cNvSpPr>
          <p:nvPr/>
        </p:nvSpPr>
        <p:spPr bwMode="auto">
          <a:xfrm>
            <a:off x="2867492" y="3501008"/>
            <a:ext cx="354768" cy="2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800" dirty="0">
                <a:solidFill>
                  <a:schemeClr val="tx1"/>
                </a:solidFill>
              </a:rPr>
              <a:t>180</a:t>
            </a:r>
            <a:r>
              <a:rPr lang="en-US" sz="1800" baseline="30000" dirty="0">
                <a:solidFill>
                  <a:schemeClr val="tx1"/>
                </a:solidFill>
              </a:rPr>
              <a:t>o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9" name="Freeform 12"/>
          <p:cNvSpPr>
            <a:spLocks/>
          </p:cNvSpPr>
          <p:nvPr/>
        </p:nvSpPr>
        <p:spPr bwMode="auto">
          <a:xfrm flipV="1">
            <a:off x="3937544" y="4077073"/>
            <a:ext cx="768809" cy="500506"/>
          </a:xfrm>
          <a:custGeom>
            <a:avLst/>
            <a:gdLst>
              <a:gd name="T0" fmla="*/ 2147483647 w 273"/>
              <a:gd name="T1" fmla="*/ 2147483647 h 1060"/>
              <a:gd name="T2" fmla="*/ 2147483647 w 273"/>
              <a:gd name="T3" fmla="*/ 2147483647 h 1060"/>
              <a:gd name="T4" fmla="*/ 2147483647 w 273"/>
              <a:gd name="T5" fmla="*/ 2147483647 h 1060"/>
              <a:gd name="T6" fmla="*/ 2147483647 w 273"/>
              <a:gd name="T7" fmla="*/ 2147483647 h 1060"/>
              <a:gd name="T8" fmla="*/ 2147483647 w 273"/>
              <a:gd name="T9" fmla="*/ 2147483647 h 1060"/>
              <a:gd name="T10" fmla="*/ 2147483647 w 273"/>
              <a:gd name="T11" fmla="*/ 2147483647 h 1060"/>
              <a:gd name="T12" fmla="*/ 2147483647 w 273"/>
              <a:gd name="T13" fmla="*/ 2147483647 h 1060"/>
              <a:gd name="T14" fmla="*/ 2147483647 w 273"/>
              <a:gd name="T15" fmla="*/ 2147483647 h 1060"/>
              <a:gd name="T16" fmla="*/ 2147483647 w 273"/>
              <a:gd name="T17" fmla="*/ 2147483647 h 1060"/>
              <a:gd name="T18" fmla="*/ 2147483647 w 273"/>
              <a:gd name="T19" fmla="*/ 2147483647 h 1060"/>
              <a:gd name="T20" fmla="*/ 2147483647 w 273"/>
              <a:gd name="T21" fmla="*/ 2147483647 h 1060"/>
              <a:gd name="T22" fmla="*/ 2147483647 w 273"/>
              <a:gd name="T23" fmla="*/ 2147483647 h 1060"/>
              <a:gd name="T24" fmla="*/ 2147483647 w 273"/>
              <a:gd name="T25" fmla="*/ 2147483647 h 1060"/>
              <a:gd name="T26" fmla="*/ 2147483647 w 273"/>
              <a:gd name="T27" fmla="*/ 2147483647 h 1060"/>
              <a:gd name="T28" fmla="*/ 2147483647 w 273"/>
              <a:gd name="T29" fmla="*/ 2147483647 h 1060"/>
              <a:gd name="T30" fmla="*/ 2147483647 w 273"/>
              <a:gd name="T31" fmla="*/ 2147483647 h 1060"/>
              <a:gd name="T32" fmla="*/ 2147483647 w 273"/>
              <a:gd name="T33" fmla="*/ 2147483647 h 1060"/>
              <a:gd name="T34" fmla="*/ 2147483647 w 273"/>
              <a:gd name="T35" fmla="*/ 2147483647 h 1060"/>
              <a:gd name="T36" fmla="*/ 2147483647 w 273"/>
              <a:gd name="T37" fmla="*/ 2147483647 h 1060"/>
              <a:gd name="T38" fmla="*/ 2147483647 w 273"/>
              <a:gd name="T39" fmla="*/ 2147483647 h 1060"/>
              <a:gd name="T40" fmla="*/ 2147483647 w 273"/>
              <a:gd name="T41" fmla="*/ 2147483647 h 1060"/>
              <a:gd name="T42" fmla="*/ 2147483647 w 273"/>
              <a:gd name="T43" fmla="*/ 2147483647 h 1060"/>
              <a:gd name="T44" fmla="*/ 2147483647 w 273"/>
              <a:gd name="T45" fmla="*/ 2147483647 h 1060"/>
              <a:gd name="T46" fmla="*/ 2147483647 w 273"/>
              <a:gd name="T47" fmla="*/ 2147483647 h 1060"/>
              <a:gd name="T48" fmla="*/ 2147483647 w 273"/>
              <a:gd name="T49" fmla="*/ 2147483647 h 1060"/>
              <a:gd name="T50" fmla="*/ 2147483647 w 273"/>
              <a:gd name="T51" fmla="*/ 2147483647 h 1060"/>
              <a:gd name="T52" fmla="*/ 2147483647 w 273"/>
              <a:gd name="T53" fmla="*/ 2147483647 h 1060"/>
              <a:gd name="T54" fmla="*/ 2147483647 w 273"/>
              <a:gd name="T55" fmla="*/ 2147483647 h 1060"/>
              <a:gd name="T56" fmla="*/ 2147483647 w 273"/>
              <a:gd name="T57" fmla="*/ 2147483647 h 1060"/>
              <a:gd name="T58" fmla="*/ 2147483647 w 273"/>
              <a:gd name="T59" fmla="*/ 2147483647 h 1060"/>
              <a:gd name="T60" fmla="*/ 2147483647 w 273"/>
              <a:gd name="T61" fmla="*/ 2147483647 h 1060"/>
              <a:gd name="T62" fmla="*/ 2147483647 w 273"/>
              <a:gd name="T63" fmla="*/ 2147483647 h 1060"/>
              <a:gd name="T64" fmla="*/ 2147483647 w 273"/>
              <a:gd name="T65" fmla="*/ 2147483647 h 1060"/>
              <a:gd name="T66" fmla="*/ 2147483647 w 273"/>
              <a:gd name="T67" fmla="*/ 2147483647 h 1060"/>
              <a:gd name="T68" fmla="*/ 2147483647 w 273"/>
              <a:gd name="T69" fmla="*/ 2147483647 h 1060"/>
              <a:gd name="T70" fmla="*/ 2147483647 w 273"/>
              <a:gd name="T71" fmla="*/ 2147483647 h 1060"/>
              <a:gd name="T72" fmla="*/ 2147483647 w 273"/>
              <a:gd name="T73" fmla="*/ 2147483647 h 1060"/>
              <a:gd name="T74" fmla="*/ 2147483647 w 273"/>
              <a:gd name="T75" fmla="*/ 2147483647 h 1060"/>
              <a:gd name="T76" fmla="*/ 2147483647 w 273"/>
              <a:gd name="T77" fmla="*/ 2147483647 h 1060"/>
              <a:gd name="T78" fmla="*/ 2147483647 w 273"/>
              <a:gd name="T79" fmla="*/ 2147483647 h 1060"/>
              <a:gd name="T80" fmla="*/ 2147483647 w 273"/>
              <a:gd name="T81" fmla="*/ 2147483647 h 1060"/>
              <a:gd name="T82" fmla="*/ 2147483647 w 273"/>
              <a:gd name="T83" fmla="*/ 2147483647 h 1060"/>
              <a:gd name="T84" fmla="*/ 2147483647 w 273"/>
              <a:gd name="T85" fmla="*/ 2147483647 h 1060"/>
              <a:gd name="T86" fmla="*/ 2147483647 w 273"/>
              <a:gd name="T87" fmla="*/ 2147483647 h 1060"/>
              <a:gd name="T88" fmla="*/ 2147483647 w 273"/>
              <a:gd name="T89" fmla="*/ 2147483647 h 1060"/>
              <a:gd name="T90" fmla="*/ 2147483647 w 273"/>
              <a:gd name="T91" fmla="*/ 2147483647 h 1060"/>
              <a:gd name="T92" fmla="*/ 2147483647 w 273"/>
              <a:gd name="T93" fmla="*/ 2147483647 h 1060"/>
              <a:gd name="T94" fmla="*/ 2147483647 w 273"/>
              <a:gd name="T95" fmla="*/ 2147483647 h 1060"/>
              <a:gd name="T96" fmla="*/ 2147483647 w 273"/>
              <a:gd name="T97" fmla="*/ 2147483647 h 1060"/>
              <a:gd name="T98" fmla="*/ 2147483647 w 273"/>
              <a:gd name="T99" fmla="*/ 2147483647 h 1060"/>
              <a:gd name="T100" fmla="*/ 2147483647 w 273"/>
              <a:gd name="T101" fmla="*/ 2147483647 h 1060"/>
              <a:gd name="T102" fmla="*/ 2147483647 w 273"/>
              <a:gd name="T103" fmla="*/ 2147483647 h 1060"/>
              <a:gd name="T104" fmla="*/ 2147483647 w 273"/>
              <a:gd name="T105" fmla="*/ 2147483647 h 10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3"/>
              <a:gd name="T160" fmla="*/ 0 h 1060"/>
              <a:gd name="T161" fmla="*/ 273 w 273"/>
              <a:gd name="T162" fmla="*/ 1060 h 106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3" h="1060">
                <a:moveTo>
                  <a:pt x="0" y="529"/>
                </a:moveTo>
                <a:lnTo>
                  <a:pt x="3" y="529"/>
                </a:lnTo>
                <a:lnTo>
                  <a:pt x="3" y="366"/>
                </a:lnTo>
                <a:lnTo>
                  <a:pt x="5" y="218"/>
                </a:lnTo>
                <a:lnTo>
                  <a:pt x="7" y="102"/>
                </a:lnTo>
                <a:lnTo>
                  <a:pt x="8" y="24"/>
                </a:lnTo>
                <a:lnTo>
                  <a:pt x="10" y="0"/>
                </a:lnTo>
                <a:lnTo>
                  <a:pt x="11" y="24"/>
                </a:lnTo>
                <a:lnTo>
                  <a:pt x="14" y="99"/>
                </a:lnTo>
                <a:lnTo>
                  <a:pt x="15" y="218"/>
                </a:lnTo>
                <a:lnTo>
                  <a:pt x="17" y="366"/>
                </a:lnTo>
                <a:lnTo>
                  <a:pt x="18" y="529"/>
                </a:lnTo>
                <a:lnTo>
                  <a:pt x="21" y="694"/>
                </a:lnTo>
                <a:lnTo>
                  <a:pt x="22" y="843"/>
                </a:lnTo>
                <a:lnTo>
                  <a:pt x="24" y="959"/>
                </a:lnTo>
                <a:lnTo>
                  <a:pt x="25" y="1035"/>
                </a:lnTo>
                <a:lnTo>
                  <a:pt x="28" y="1060"/>
                </a:lnTo>
                <a:lnTo>
                  <a:pt x="29" y="1037"/>
                </a:lnTo>
                <a:lnTo>
                  <a:pt x="30" y="963"/>
                </a:lnTo>
                <a:lnTo>
                  <a:pt x="32" y="843"/>
                </a:lnTo>
                <a:lnTo>
                  <a:pt x="34" y="698"/>
                </a:lnTo>
                <a:lnTo>
                  <a:pt x="36" y="529"/>
                </a:lnTo>
                <a:lnTo>
                  <a:pt x="37" y="433"/>
                </a:lnTo>
                <a:lnTo>
                  <a:pt x="39" y="343"/>
                </a:lnTo>
                <a:lnTo>
                  <a:pt x="41" y="273"/>
                </a:lnTo>
                <a:lnTo>
                  <a:pt x="43" y="230"/>
                </a:lnTo>
                <a:lnTo>
                  <a:pt x="45" y="215"/>
                </a:lnTo>
                <a:lnTo>
                  <a:pt x="46" y="230"/>
                </a:lnTo>
                <a:lnTo>
                  <a:pt x="47" y="273"/>
                </a:lnTo>
                <a:lnTo>
                  <a:pt x="49" y="343"/>
                </a:lnTo>
                <a:lnTo>
                  <a:pt x="52" y="433"/>
                </a:lnTo>
                <a:lnTo>
                  <a:pt x="53" y="529"/>
                </a:lnTo>
                <a:lnTo>
                  <a:pt x="54" y="627"/>
                </a:lnTo>
                <a:lnTo>
                  <a:pt x="56" y="715"/>
                </a:lnTo>
                <a:lnTo>
                  <a:pt x="59" y="787"/>
                </a:lnTo>
                <a:lnTo>
                  <a:pt x="60" y="831"/>
                </a:lnTo>
                <a:lnTo>
                  <a:pt x="61" y="846"/>
                </a:lnTo>
                <a:lnTo>
                  <a:pt x="63" y="831"/>
                </a:lnTo>
                <a:lnTo>
                  <a:pt x="64" y="787"/>
                </a:lnTo>
                <a:lnTo>
                  <a:pt x="67" y="717"/>
                </a:lnTo>
                <a:lnTo>
                  <a:pt x="68" y="627"/>
                </a:lnTo>
                <a:lnTo>
                  <a:pt x="70" y="529"/>
                </a:lnTo>
                <a:lnTo>
                  <a:pt x="71" y="471"/>
                </a:lnTo>
                <a:lnTo>
                  <a:pt x="74" y="418"/>
                </a:lnTo>
                <a:lnTo>
                  <a:pt x="76" y="377"/>
                </a:lnTo>
                <a:lnTo>
                  <a:pt x="77" y="351"/>
                </a:lnTo>
                <a:lnTo>
                  <a:pt x="78" y="343"/>
                </a:lnTo>
                <a:lnTo>
                  <a:pt x="81" y="351"/>
                </a:lnTo>
                <a:lnTo>
                  <a:pt x="82" y="377"/>
                </a:lnTo>
                <a:lnTo>
                  <a:pt x="84" y="418"/>
                </a:lnTo>
                <a:lnTo>
                  <a:pt x="85" y="471"/>
                </a:lnTo>
                <a:lnTo>
                  <a:pt x="87" y="529"/>
                </a:lnTo>
                <a:lnTo>
                  <a:pt x="89" y="587"/>
                </a:lnTo>
                <a:lnTo>
                  <a:pt x="91" y="642"/>
                </a:lnTo>
                <a:lnTo>
                  <a:pt x="92" y="683"/>
                </a:lnTo>
                <a:lnTo>
                  <a:pt x="94" y="709"/>
                </a:lnTo>
                <a:lnTo>
                  <a:pt x="96" y="717"/>
                </a:lnTo>
                <a:lnTo>
                  <a:pt x="98" y="709"/>
                </a:lnTo>
                <a:lnTo>
                  <a:pt x="99" y="683"/>
                </a:lnTo>
                <a:lnTo>
                  <a:pt x="101" y="642"/>
                </a:lnTo>
                <a:lnTo>
                  <a:pt x="102" y="589"/>
                </a:lnTo>
                <a:lnTo>
                  <a:pt x="105" y="529"/>
                </a:lnTo>
                <a:lnTo>
                  <a:pt x="106" y="494"/>
                </a:lnTo>
                <a:lnTo>
                  <a:pt x="107" y="465"/>
                </a:lnTo>
                <a:lnTo>
                  <a:pt x="109" y="438"/>
                </a:lnTo>
                <a:lnTo>
                  <a:pt x="112" y="421"/>
                </a:lnTo>
                <a:lnTo>
                  <a:pt x="113" y="418"/>
                </a:lnTo>
                <a:lnTo>
                  <a:pt x="114" y="421"/>
                </a:lnTo>
                <a:lnTo>
                  <a:pt x="116" y="438"/>
                </a:lnTo>
                <a:lnTo>
                  <a:pt x="119" y="465"/>
                </a:lnTo>
                <a:lnTo>
                  <a:pt x="120" y="494"/>
                </a:lnTo>
                <a:lnTo>
                  <a:pt x="122" y="529"/>
                </a:lnTo>
                <a:lnTo>
                  <a:pt x="123" y="564"/>
                </a:lnTo>
                <a:lnTo>
                  <a:pt x="124" y="596"/>
                </a:lnTo>
                <a:lnTo>
                  <a:pt x="127" y="622"/>
                </a:lnTo>
                <a:lnTo>
                  <a:pt x="129" y="639"/>
                </a:lnTo>
                <a:lnTo>
                  <a:pt x="130" y="642"/>
                </a:lnTo>
                <a:lnTo>
                  <a:pt x="131" y="639"/>
                </a:lnTo>
                <a:lnTo>
                  <a:pt x="134" y="622"/>
                </a:lnTo>
                <a:lnTo>
                  <a:pt x="136" y="599"/>
                </a:lnTo>
                <a:lnTo>
                  <a:pt x="137" y="566"/>
                </a:lnTo>
                <a:lnTo>
                  <a:pt x="138" y="529"/>
                </a:lnTo>
                <a:lnTo>
                  <a:pt x="140" y="508"/>
                </a:lnTo>
                <a:lnTo>
                  <a:pt x="143" y="491"/>
                </a:lnTo>
                <a:lnTo>
                  <a:pt x="144" y="476"/>
                </a:lnTo>
                <a:lnTo>
                  <a:pt x="145" y="468"/>
                </a:lnTo>
                <a:lnTo>
                  <a:pt x="147" y="465"/>
                </a:lnTo>
                <a:lnTo>
                  <a:pt x="149" y="468"/>
                </a:lnTo>
                <a:lnTo>
                  <a:pt x="151" y="476"/>
                </a:lnTo>
                <a:lnTo>
                  <a:pt x="153" y="491"/>
                </a:lnTo>
                <a:lnTo>
                  <a:pt x="154" y="508"/>
                </a:lnTo>
                <a:lnTo>
                  <a:pt x="155" y="529"/>
                </a:lnTo>
                <a:lnTo>
                  <a:pt x="158" y="553"/>
                </a:lnTo>
                <a:lnTo>
                  <a:pt x="160" y="570"/>
                </a:lnTo>
                <a:lnTo>
                  <a:pt x="161" y="585"/>
                </a:lnTo>
                <a:lnTo>
                  <a:pt x="162" y="593"/>
                </a:lnTo>
                <a:lnTo>
                  <a:pt x="165" y="596"/>
                </a:lnTo>
                <a:lnTo>
                  <a:pt x="166" y="593"/>
                </a:lnTo>
                <a:lnTo>
                  <a:pt x="168" y="585"/>
                </a:lnTo>
                <a:lnTo>
                  <a:pt x="169" y="570"/>
                </a:lnTo>
                <a:lnTo>
                  <a:pt x="172" y="553"/>
                </a:lnTo>
                <a:lnTo>
                  <a:pt x="173" y="529"/>
                </a:lnTo>
                <a:lnTo>
                  <a:pt x="175" y="518"/>
                </a:lnTo>
                <a:lnTo>
                  <a:pt x="176" y="508"/>
                </a:lnTo>
                <a:lnTo>
                  <a:pt x="178" y="500"/>
                </a:lnTo>
                <a:lnTo>
                  <a:pt x="180" y="495"/>
                </a:lnTo>
                <a:lnTo>
                  <a:pt x="182" y="495"/>
                </a:lnTo>
                <a:lnTo>
                  <a:pt x="183" y="495"/>
                </a:lnTo>
                <a:lnTo>
                  <a:pt x="185" y="500"/>
                </a:lnTo>
                <a:lnTo>
                  <a:pt x="187" y="508"/>
                </a:lnTo>
                <a:lnTo>
                  <a:pt x="189" y="518"/>
                </a:lnTo>
                <a:lnTo>
                  <a:pt x="190" y="529"/>
                </a:lnTo>
                <a:lnTo>
                  <a:pt x="191" y="541"/>
                </a:lnTo>
                <a:lnTo>
                  <a:pt x="193" y="553"/>
                </a:lnTo>
                <a:lnTo>
                  <a:pt x="196" y="561"/>
                </a:lnTo>
                <a:lnTo>
                  <a:pt x="197" y="566"/>
                </a:lnTo>
                <a:lnTo>
                  <a:pt x="199" y="566"/>
                </a:lnTo>
                <a:lnTo>
                  <a:pt x="200" y="566"/>
                </a:lnTo>
                <a:lnTo>
                  <a:pt x="203" y="561"/>
                </a:lnTo>
                <a:lnTo>
                  <a:pt x="204" y="553"/>
                </a:lnTo>
                <a:lnTo>
                  <a:pt x="206" y="543"/>
                </a:lnTo>
                <a:lnTo>
                  <a:pt x="207" y="529"/>
                </a:lnTo>
                <a:lnTo>
                  <a:pt x="208" y="523"/>
                </a:lnTo>
                <a:lnTo>
                  <a:pt x="211" y="518"/>
                </a:lnTo>
                <a:lnTo>
                  <a:pt x="213" y="514"/>
                </a:lnTo>
                <a:lnTo>
                  <a:pt x="214" y="511"/>
                </a:lnTo>
                <a:lnTo>
                  <a:pt x="215" y="511"/>
                </a:lnTo>
                <a:lnTo>
                  <a:pt x="218" y="511"/>
                </a:lnTo>
                <a:lnTo>
                  <a:pt x="220" y="514"/>
                </a:lnTo>
                <a:lnTo>
                  <a:pt x="221" y="518"/>
                </a:lnTo>
                <a:lnTo>
                  <a:pt x="222" y="523"/>
                </a:lnTo>
                <a:lnTo>
                  <a:pt x="225" y="529"/>
                </a:lnTo>
                <a:lnTo>
                  <a:pt x="226" y="538"/>
                </a:lnTo>
                <a:lnTo>
                  <a:pt x="228" y="543"/>
                </a:lnTo>
                <a:lnTo>
                  <a:pt x="230" y="546"/>
                </a:lnTo>
                <a:lnTo>
                  <a:pt x="231" y="549"/>
                </a:lnTo>
                <a:lnTo>
                  <a:pt x="233" y="549"/>
                </a:lnTo>
                <a:lnTo>
                  <a:pt x="235" y="549"/>
                </a:lnTo>
                <a:lnTo>
                  <a:pt x="237" y="546"/>
                </a:lnTo>
                <a:lnTo>
                  <a:pt x="238" y="543"/>
                </a:lnTo>
                <a:lnTo>
                  <a:pt x="240" y="538"/>
                </a:lnTo>
                <a:lnTo>
                  <a:pt x="242" y="529"/>
                </a:lnTo>
                <a:lnTo>
                  <a:pt x="243" y="526"/>
                </a:lnTo>
                <a:lnTo>
                  <a:pt x="245" y="523"/>
                </a:lnTo>
                <a:lnTo>
                  <a:pt x="246" y="519"/>
                </a:lnTo>
                <a:lnTo>
                  <a:pt x="249" y="519"/>
                </a:lnTo>
                <a:lnTo>
                  <a:pt x="250" y="519"/>
                </a:lnTo>
                <a:lnTo>
                  <a:pt x="252" y="519"/>
                </a:lnTo>
                <a:lnTo>
                  <a:pt x="253" y="519"/>
                </a:lnTo>
                <a:lnTo>
                  <a:pt x="256" y="523"/>
                </a:lnTo>
                <a:lnTo>
                  <a:pt x="257" y="526"/>
                </a:lnTo>
                <a:lnTo>
                  <a:pt x="259" y="529"/>
                </a:lnTo>
                <a:lnTo>
                  <a:pt x="260" y="534"/>
                </a:lnTo>
                <a:lnTo>
                  <a:pt x="263" y="538"/>
                </a:lnTo>
                <a:lnTo>
                  <a:pt x="264" y="541"/>
                </a:lnTo>
                <a:lnTo>
                  <a:pt x="266" y="541"/>
                </a:lnTo>
                <a:lnTo>
                  <a:pt x="267" y="541"/>
                </a:lnTo>
                <a:lnTo>
                  <a:pt x="268" y="541"/>
                </a:lnTo>
                <a:lnTo>
                  <a:pt x="271" y="541"/>
                </a:lnTo>
                <a:lnTo>
                  <a:pt x="273" y="538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Freeform 13"/>
          <p:cNvSpPr>
            <a:spLocks/>
          </p:cNvSpPr>
          <p:nvPr/>
        </p:nvSpPr>
        <p:spPr bwMode="auto">
          <a:xfrm rot="10800000" flipV="1">
            <a:off x="3182758" y="4077072"/>
            <a:ext cx="768809" cy="500506"/>
          </a:xfrm>
          <a:custGeom>
            <a:avLst/>
            <a:gdLst>
              <a:gd name="T0" fmla="*/ 2147483647 w 273"/>
              <a:gd name="T1" fmla="*/ 2147483647 h 1060"/>
              <a:gd name="T2" fmla="*/ 2147483647 w 273"/>
              <a:gd name="T3" fmla="*/ 2147483647 h 1060"/>
              <a:gd name="T4" fmla="*/ 2147483647 w 273"/>
              <a:gd name="T5" fmla="*/ 2147483647 h 1060"/>
              <a:gd name="T6" fmla="*/ 2147483647 w 273"/>
              <a:gd name="T7" fmla="*/ 2147483647 h 1060"/>
              <a:gd name="T8" fmla="*/ 2147483647 w 273"/>
              <a:gd name="T9" fmla="*/ 2147483647 h 1060"/>
              <a:gd name="T10" fmla="*/ 2147483647 w 273"/>
              <a:gd name="T11" fmla="*/ 2147483647 h 1060"/>
              <a:gd name="T12" fmla="*/ 2147483647 w 273"/>
              <a:gd name="T13" fmla="*/ 2147483647 h 1060"/>
              <a:gd name="T14" fmla="*/ 2147483647 w 273"/>
              <a:gd name="T15" fmla="*/ 2147483647 h 1060"/>
              <a:gd name="T16" fmla="*/ 2147483647 w 273"/>
              <a:gd name="T17" fmla="*/ 2147483647 h 1060"/>
              <a:gd name="T18" fmla="*/ 2147483647 w 273"/>
              <a:gd name="T19" fmla="*/ 2147483647 h 1060"/>
              <a:gd name="T20" fmla="*/ 2147483647 w 273"/>
              <a:gd name="T21" fmla="*/ 2147483647 h 1060"/>
              <a:gd name="T22" fmla="*/ 2147483647 w 273"/>
              <a:gd name="T23" fmla="*/ 2147483647 h 1060"/>
              <a:gd name="T24" fmla="*/ 2147483647 w 273"/>
              <a:gd name="T25" fmla="*/ 2147483647 h 1060"/>
              <a:gd name="T26" fmla="*/ 2147483647 w 273"/>
              <a:gd name="T27" fmla="*/ 2147483647 h 1060"/>
              <a:gd name="T28" fmla="*/ 2147483647 w 273"/>
              <a:gd name="T29" fmla="*/ 2147483647 h 1060"/>
              <a:gd name="T30" fmla="*/ 2147483647 w 273"/>
              <a:gd name="T31" fmla="*/ 2147483647 h 1060"/>
              <a:gd name="T32" fmla="*/ 2147483647 w 273"/>
              <a:gd name="T33" fmla="*/ 2147483647 h 1060"/>
              <a:gd name="T34" fmla="*/ 2147483647 w 273"/>
              <a:gd name="T35" fmla="*/ 2147483647 h 1060"/>
              <a:gd name="T36" fmla="*/ 2147483647 w 273"/>
              <a:gd name="T37" fmla="*/ 2147483647 h 1060"/>
              <a:gd name="T38" fmla="*/ 2147483647 w 273"/>
              <a:gd name="T39" fmla="*/ 2147483647 h 1060"/>
              <a:gd name="T40" fmla="*/ 2147483647 w 273"/>
              <a:gd name="T41" fmla="*/ 2147483647 h 1060"/>
              <a:gd name="T42" fmla="*/ 2147483647 w 273"/>
              <a:gd name="T43" fmla="*/ 2147483647 h 1060"/>
              <a:gd name="T44" fmla="*/ 2147483647 w 273"/>
              <a:gd name="T45" fmla="*/ 2147483647 h 1060"/>
              <a:gd name="T46" fmla="*/ 2147483647 w 273"/>
              <a:gd name="T47" fmla="*/ 2147483647 h 1060"/>
              <a:gd name="T48" fmla="*/ 2147483647 w 273"/>
              <a:gd name="T49" fmla="*/ 2147483647 h 1060"/>
              <a:gd name="T50" fmla="*/ 2147483647 w 273"/>
              <a:gd name="T51" fmla="*/ 2147483647 h 1060"/>
              <a:gd name="T52" fmla="*/ 2147483647 w 273"/>
              <a:gd name="T53" fmla="*/ 2147483647 h 1060"/>
              <a:gd name="T54" fmla="*/ 2147483647 w 273"/>
              <a:gd name="T55" fmla="*/ 2147483647 h 1060"/>
              <a:gd name="T56" fmla="*/ 2147483647 w 273"/>
              <a:gd name="T57" fmla="*/ 2147483647 h 1060"/>
              <a:gd name="T58" fmla="*/ 2147483647 w 273"/>
              <a:gd name="T59" fmla="*/ 2147483647 h 1060"/>
              <a:gd name="T60" fmla="*/ 2147483647 w 273"/>
              <a:gd name="T61" fmla="*/ 2147483647 h 1060"/>
              <a:gd name="T62" fmla="*/ 2147483647 w 273"/>
              <a:gd name="T63" fmla="*/ 2147483647 h 1060"/>
              <a:gd name="T64" fmla="*/ 2147483647 w 273"/>
              <a:gd name="T65" fmla="*/ 2147483647 h 1060"/>
              <a:gd name="T66" fmla="*/ 2147483647 w 273"/>
              <a:gd name="T67" fmla="*/ 2147483647 h 1060"/>
              <a:gd name="T68" fmla="*/ 2147483647 w 273"/>
              <a:gd name="T69" fmla="*/ 2147483647 h 1060"/>
              <a:gd name="T70" fmla="*/ 2147483647 w 273"/>
              <a:gd name="T71" fmla="*/ 2147483647 h 1060"/>
              <a:gd name="T72" fmla="*/ 2147483647 w 273"/>
              <a:gd name="T73" fmla="*/ 2147483647 h 1060"/>
              <a:gd name="T74" fmla="*/ 2147483647 w 273"/>
              <a:gd name="T75" fmla="*/ 2147483647 h 1060"/>
              <a:gd name="T76" fmla="*/ 2147483647 w 273"/>
              <a:gd name="T77" fmla="*/ 2147483647 h 1060"/>
              <a:gd name="T78" fmla="*/ 2147483647 w 273"/>
              <a:gd name="T79" fmla="*/ 2147483647 h 1060"/>
              <a:gd name="T80" fmla="*/ 2147483647 w 273"/>
              <a:gd name="T81" fmla="*/ 2147483647 h 1060"/>
              <a:gd name="T82" fmla="*/ 2147483647 w 273"/>
              <a:gd name="T83" fmla="*/ 2147483647 h 1060"/>
              <a:gd name="T84" fmla="*/ 2147483647 w 273"/>
              <a:gd name="T85" fmla="*/ 2147483647 h 1060"/>
              <a:gd name="T86" fmla="*/ 2147483647 w 273"/>
              <a:gd name="T87" fmla="*/ 2147483647 h 1060"/>
              <a:gd name="T88" fmla="*/ 2147483647 w 273"/>
              <a:gd name="T89" fmla="*/ 2147483647 h 1060"/>
              <a:gd name="T90" fmla="*/ 2147483647 w 273"/>
              <a:gd name="T91" fmla="*/ 2147483647 h 1060"/>
              <a:gd name="T92" fmla="*/ 2147483647 w 273"/>
              <a:gd name="T93" fmla="*/ 2147483647 h 1060"/>
              <a:gd name="T94" fmla="*/ 2147483647 w 273"/>
              <a:gd name="T95" fmla="*/ 2147483647 h 1060"/>
              <a:gd name="T96" fmla="*/ 2147483647 w 273"/>
              <a:gd name="T97" fmla="*/ 2147483647 h 1060"/>
              <a:gd name="T98" fmla="*/ 2147483647 w 273"/>
              <a:gd name="T99" fmla="*/ 2147483647 h 1060"/>
              <a:gd name="T100" fmla="*/ 2147483647 w 273"/>
              <a:gd name="T101" fmla="*/ 2147483647 h 1060"/>
              <a:gd name="T102" fmla="*/ 2147483647 w 273"/>
              <a:gd name="T103" fmla="*/ 2147483647 h 1060"/>
              <a:gd name="T104" fmla="*/ 2147483647 w 273"/>
              <a:gd name="T105" fmla="*/ 2147483647 h 10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3"/>
              <a:gd name="T160" fmla="*/ 0 h 1060"/>
              <a:gd name="T161" fmla="*/ 273 w 273"/>
              <a:gd name="T162" fmla="*/ 1060 h 106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3" h="1060">
                <a:moveTo>
                  <a:pt x="0" y="529"/>
                </a:moveTo>
                <a:lnTo>
                  <a:pt x="3" y="529"/>
                </a:lnTo>
                <a:lnTo>
                  <a:pt x="3" y="366"/>
                </a:lnTo>
                <a:lnTo>
                  <a:pt x="5" y="218"/>
                </a:lnTo>
                <a:lnTo>
                  <a:pt x="7" y="102"/>
                </a:lnTo>
                <a:lnTo>
                  <a:pt x="8" y="24"/>
                </a:lnTo>
                <a:lnTo>
                  <a:pt x="10" y="0"/>
                </a:lnTo>
                <a:lnTo>
                  <a:pt x="11" y="24"/>
                </a:lnTo>
                <a:lnTo>
                  <a:pt x="14" y="99"/>
                </a:lnTo>
                <a:lnTo>
                  <a:pt x="15" y="218"/>
                </a:lnTo>
                <a:lnTo>
                  <a:pt x="17" y="366"/>
                </a:lnTo>
                <a:lnTo>
                  <a:pt x="18" y="529"/>
                </a:lnTo>
                <a:lnTo>
                  <a:pt x="21" y="694"/>
                </a:lnTo>
                <a:lnTo>
                  <a:pt x="22" y="843"/>
                </a:lnTo>
                <a:lnTo>
                  <a:pt x="24" y="959"/>
                </a:lnTo>
                <a:lnTo>
                  <a:pt x="25" y="1035"/>
                </a:lnTo>
                <a:lnTo>
                  <a:pt x="28" y="1060"/>
                </a:lnTo>
                <a:lnTo>
                  <a:pt x="29" y="1037"/>
                </a:lnTo>
                <a:lnTo>
                  <a:pt x="30" y="963"/>
                </a:lnTo>
                <a:lnTo>
                  <a:pt x="32" y="843"/>
                </a:lnTo>
                <a:lnTo>
                  <a:pt x="34" y="698"/>
                </a:lnTo>
                <a:lnTo>
                  <a:pt x="36" y="529"/>
                </a:lnTo>
                <a:lnTo>
                  <a:pt x="37" y="433"/>
                </a:lnTo>
                <a:lnTo>
                  <a:pt x="39" y="343"/>
                </a:lnTo>
                <a:lnTo>
                  <a:pt x="41" y="273"/>
                </a:lnTo>
                <a:lnTo>
                  <a:pt x="43" y="230"/>
                </a:lnTo>
                <a:lnTo>
                  <a:pt x="45" y="215"/>
                </a:lnTo>
                <a:lnTo>
                  <a:pt x="46" y="230"/>
                </a:lnTo>
                <a:lnTo>
                  <a:pt x="47" y="273"/>
                </a:lnTo>
                <a:lnTo>
                  <a:pt x="49" y="343"/>
                </a:lnTo>
                <a:lnTo>
                  <a:pt x="52" y="433"/>
                </a:lnTo>
                <a:lnTo>
                  <a:pt x="53" y="529"/>
                </a:lnTo>
                <a:lnTo>
                  <a:pt x="54" y="627"/>
                </a:lnTo>
                <a:lnTo>
                  <a:pt x="56" y="715"/>
                </a:lnTo>
                <a:lnTo>
                  <a:pt x="59" y="787"/>
                </a:lnTo>
                <a:lnTo>
                  <a:pt x="60" y="831"/>
                </a:lnTo>
                <a:lnTo>
                  <a:pt x="61" y="846"/>
                </a:lnTo>
                <a:lnTo>
                  <a:pt x="63" y="831"/>
                </a:lnTo>
                <a:lnTo>
                  <a:pt x="64" y="787"/>
                </a:lnTo>
                <a:lnTo>
                  <a:pt x="67" y="717"/>
                </a:lnTo>
                <a:lnTo>
                  <a:pt x="68" y="627"/>
                </a:lnTo>
                <a:lnTo>
                  <a:pt x="70" y="529"/>
                </a:lnTo>
                <a:lnTo>
                  <a:pt x="71" y="471"/>
                </a:lnTo>
                <a:lnTo>
                  <a:pt x="74" y="418"/>
                </a:lnTo>
                <a:lnTo>
                  <a:pt x="76" y="377"/>
                </a:lnTo>
                <a:lnTo>
                  <a:pt x="77" y="351"/>
                </a:lnTo>
                <a:lnTo>
                  <a:pt x="78" y="343"/>
                </a:lnTo>
                <a:lnTo>
                  <a:pt x="81" y="351"/>
                </a:lnTo>
                <a:lnTo>
                  <a:pt x="82" y="377"/>
                </a:lnTo>
                <a:lnTo>
                  <a:pt x="84" y="418"/>
                </a:lnTo>
                <a:lnTo>
                  <a:pt x="85" y="471"/>
                </a:lnTo>
                <a:lnTo>
                  <a:pt x="87" y="529"/>
                </a:lnTo>
                <a:lnTo>
                  <a:pt x="89" y="587"/>
                </a:lnTo>
                <a:lnTo>
                  <a:pt x="91" y="642"/>
                </a:lnTo>
                <a:lnTo>
                  <a:pt x="92" y="683"/>
                </a:lnTo>
                <a:lnTo>
                  <a:pt x="94" y="709"/>
                </a:lnTo>
                <a:lnTo>
                  <a:pt x="96" y="717"/>
                </a:lnTo>
                <a:lnTo>
                  <a:pt x="98" y="709"/>
                </a:lnTo>
                <a:lnTo>
                  <a:pt x="99" y="683"/>
                </a:lnTo>
                <a:lnTo>
                  <a:pt x="101" y="642"/>
                </a:lnTo>
                <a:lnTo>
                  <a:pt x="102" y="589"/>
                </a:lnTo>
                <a:lnTo>
                  <a:pt x="105" y="529"/>
                </a:lnTo>
                <a:lnTo>
                  <a:pt x="106" y="494"/>
                </a:lnTo>
                <a:lnTo>
                  <a:pt x="107" y="465"/>
                </a:lnTo>
                <a:lnTo>
                  <a:pt x="109" y="438"/>
                </a:lnTo>
                <a:lnTo>
                  <a:pt x="112" y="421"/>
                </a:lnTo>
                <a:lnTo>
                  <a:pt x="113" y="418"/>
                </a:lnTo>
                <a:lnTo>
                  <a:pt x="114" y="421"/>
                </a:lnTo>
                <a:lnTo>
                  <a:pt x="116" y="438"/>
                </a:lnTo>
                <a:lnTo>
                  <a:pt x="119" y="465"/>
                </a:lnTo>
                <a:lnTo>
                  <a:pt x="120" y="494"/>
                </a:lnTo>
                <a:lnTo>
                  <a:pt x="122" y="529"/>
                </a:lnTo>
                <a:lnTo>
                  <a:pt x="123" y="564"/>
                </a:lnTo>
                <a:lnTo>
                  <a:pt x="124" y="596"/>
                </a:lnTo>
                <a:lnTo>
                  <a:pt x="127" y="622"/>
                </a:lnTo>
                <a:lnTo>
                  <a:pt x="129" y="639"/>
                </a:lnTo>
                <a:lnTo>
                  <a:pt x="130" y="642"/>
                </a:lnTo>
                <a:lnTo>
                  <a:pt x="131" y="639"/>
                </a:lnTo>
                <a:lnTo>
                  <a:pt x="134" y="622"/>
                </a:lnTo>
                <a:lnTo>
                  <a:pt x="136" y="599"/>
                </a:lnTo>
                <a:lnTo>
                  <a:pt x="137" y="566"/>
                </a:lnTo>
                <a:lnTo>
                  <a:pt x="138" y="529"/>
                </a:lnTo>
                <a:lnTo>
                  <a:pt x="140" y="508"/>
                </a:lnTo>
                <a:lnTo>
                  <a:pt x="143" y="491"/>
                </a:lnTo>
                <a:lnTo>
                  <a:pt x="144" y="476"/>
                </a:lnTo>
                <a:lnTo>
                  <a:pt x="145" y="468"/>
                </a:lnTo>
                <a:lnTo>
                  <a:pt x="147" y="465"/>
                </a:lnTo>
                <a:lnTo>
                  <a:pt x="149" y="468"/>
                </a:lnTo>
                <a:lnTo>
                  <a:pt x="151" y="476"/>
                </a:lnTo>
                <a:lnTo>
                  <a:pt x="153" y="491"/>
                </a:lnTo>
                <a:lnTo>
                  <a:pt x="154" y="508"/>
                </a:lnTo>
                <a:lnTo>
                  <a:pt x="155" y="529"/>
                </a:lnTo>
                <a:lnTo>
                  <a:pt x="158" y="553"/>
                </a:lnTo>
                <a:lnTo>
                  <a:pt x="160" y="570"/>
                </a:lnTo>
                <a:lnTo>
                  <a:pt x="161" y="585"/>
                </a:lnTo>
                <a:lnTo>
                  <a:pt x="162" y="593"/>
                </a:lnTo>
                <a:lnTo>
                  <a:pt x="165" y="596"/>
                </a:lnTo>
                <a:lnTo>
                  <a:pt x="166" y="593"/>
                </a:lnTo>
                <a:lnTo>
                  <a:pt x="168" y="585"/>
                </a:lnTo>
                <a:lnTo>
                  <a:pt x="169" y="570"/>
                </a:lnTo>
                <a:lnTo>
                  <a:pt x="172" y="553"/>
                </a:lnTo>
                <a:lnTo>
                  <a:pt x="173" y="529"/>
                </a:lnTo>
                <a:lnTo>
                  <a:pt x="175" y="518"/>
                </a:lnTo>
                <a:lnTo>
                  <a:pt x="176" y="508"/>
                </a:lnTo>
                <a:lnTo>
                  <a:pt x="178" y="500"/>
                </a:lnTo>
                <a:lnTo>
                  <a:pt x="180" y="495"/>
                </a:lnTo>
                <a:lnTo>
                  <a:pt x="182" y="495"/>
                </a:lnTo>
                <a:lnTo>
                  <a:pt x="183" y="495"/>
                </a:lnTo>
                <a:lnTo>
                  <a:pt x="185" y="500"/>
                </a:lnTo>
                <a:lnTo>
                  <a:pt x="187" y="508"/>
                </a:lnTo>
                <a:lnTo>
                  <a:pt x="189" y="518"/>
                </a:lnTo>
                <a:lnTo>
                  <a:pt x="190" y="529"/>
                </a:lnTo>
                <a:lnTo>
                  <a:pt x="191" y="541"/>
                </a:lnTo>
                <a:lnTo>
                  <a:pt x="193" y="553"/>
                </a:lnTo>
                <a:lnTo>
                  <a:pt x="196" y="561"/>
                </a:lnTo>
                <a:lnTo>
                  <a:pt x="197" y="566"/>
                </a:lnTo>
                <a:lnTo>
                  <a:pt x="199" y="566"/>
                </a:lnTo>
                <a:lnTo>
                  <a:pt x="200" y="566"/>
                </a:lnTo>
                <a:lnTo>
                  <a:pt x="203" y="561"/>
                </a:lnTo>
                <a:lnTo>
                  <a:pt x="204" y="553"/>
                </a:lnTo>
                <a:lnTo>
                  <a:pt x="206" y="543"/>
                </a:lnTo>
                <a:lnTo>
                  <a:pt x="207" y="529"/>
                </a:lnTo>
                <a:lnTo>
                  <a:pt x="208" y="523"/>
                </a:lnTo>
                <a:lnTo>
                  <a:pt x="211" y="518"/>
                </a:lnTo>
                <a:lnTo>
                  <a:pt x="213" y="514"/>
                </a:lnTo>
                <a:lnTo>
                  <a:pt x="214" y="511"/>
                </a:lnTo>
                <a:lnTo>
                  <a:pt x="215" y="511"/>
                </a:lnTo>
                <a:lnTo>
                  <a:pt x="218" y="511"/>
                </a:lnTo>
                <a:lnTo>
                  <a:pt x="220" y="514"/>
                </a:lnTo>
                <a:lnTo>
                  <a:pt x="221" y="518"/>
                </a:lnTo>
                <a:lnTo>
                  <a:pt x="222" y="523"/>
                </a:lnTo>
                <a:lnTo>
                  <a:pt x="225" y="529"/>
                </a:lnTo>
                <a:lnTo>
                  <a:pt x="226" y="538"/>
                </a:lnTo>
                <a:lnTo>
                  <a:pt x="228" y="543"/>
                </a:lnTo>
                <a:lnTo>
                  <a:pt x="230" y="546"/>
                </a:lnTo>
                <a:lnTo>
                  <a:pt x="231" y="549"/>
                </a:lnTo>
                <a:lnTo>
                  <a:pt x="233" y="549"/>
                </a:lnTo>
                <a:lnTo>
                  <a:pt x="235" y="549"/>
                </a:lnTo>
                <a:lnTo>
                  <a:pt x="237" y="546"/>
                </a:lnTo>
                <a:lnTo>
                  <a:pt x="238" y="543"/>
                </a:lnTo>
                <a:lnTo>
                  <a:pt x="240" y="538"/>
                </a:lnTo>
                <a:lnTo>
                  <a:pt x="242" y="529"/>
                </a:lnTo>
                <a:lnTo>
                  <a:pt x="243" y="526"/>
                </a:lnTo>
                <a:lnTo>
                  <a:pt x="245" y="523"/>
                </a:lnTo>
                <a:lnTo>
                  <a:pt x="246" y="519"/>
                </a:lnTo>
                <a:lnTo>
                  <a:pt x="249" y="519"/>
                </a:lnTo>
                <a:lnTo>
                  <a:pt x="250" y="519"/>
                </a:lnTo>
                <a:lnTo>
                  <a:pt x="252" y="519"/>
                </a:lnTo>
                <a:lnTo>
                  <a:pt x="253" y="519"/>
                </a:lnTo>
                <a:lnTo>
                  <a:pt x="256" y="523"/>
                </a:lnTo>
                <a:lnTo>
                  <a:pt x="257" y="526"/>
                </a:lnTo>
                <a:lnTo>
                  <a:pt x="259" y="529"/>
                </a:lnTo>
                <a:lnTo>
                  <a:pt x="260" y="534"/>
                </a:lnTo>
                <a:lnTo>
                  <a:pt x="263" y="538"/>
                </a:lnTo>
                <a:lnTo>
                  <a:pt x="264" y="541"/>
                </a:lnTo>
                <a:lnTo>
                  <a:pt x="266" y="541"/>
                </a:lnTo>
                <a:lnTo>
                  <a:pt x="267" y="541"/>
                </a:lnTo>
                <a:lnTo>
                  <a:pt x="268" y="541"/>
                </a:lnTo>
                <a:lnTo>
                  <a:pt x="271" y="541"/>
                </a:lnTo>
                <a:lnTo>
                  <a:pt x="273" y="538"/>
                </a:lnTo>
              </a:path>
            </a:pathLst>
          </a:custGeom>
          <a:noFill/>
          <a:ln w="38100">
            <a:solidFill>
              <a:srgbClr val="FF0000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Line 7"/>
          <p:cNvSpPr>
            <a:spLocks noChangeShapeType="1"/>
          </p:cNvSpPr>
          <p:nvPr/>
        </p:nvSpPr>
        <p:spPr bwMode="auto">
          <a:xfrm flipV="1">
            <a:off x="4759089" y="3820627"/>
            <a:ext cx="871" cy="5180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4451668" y="3501008"/>
            <a:ext cx="354768" cy="2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800" dirty="0">
                <a:solidFill>
                  <a:schemeClr val="tx1"/>
                </a:solidFill>
              </a:rPr>
              <a:t>180</a:t>
            </a:r>
            <a:r>
              <a:rPr lang="en-US" sz="1800" baseline="30000" dirty="0">
                <a:solidFill>
                  <a:schemeClr val="tx1"/>
                </a:solidFill>
              </a:rPr>
              <a:t>o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3" name="Freeform 12"/>
          <p:cNvSpPr>
            <a:spLocks/>
          </p:cNvSpPr>
          <p:nvPr/>
        </p:nvSpPr>
        <p:spPr bwMode="auto">
          <a:xfrm>
            <a:off x="5554048" y="4171531"/>
            <a:ext cx="800568" cy="320005"/>
          </a:xfrm>
          <a:custGeom>
            <a:avLst/>
            <a:gdLst>
              <a:gd name="T0" fmla="*/ 2147483647 w 273"/>
              <a:gd name="T1" fmla="*/ 2147483647 h 1060"/>
              <a:gd name="T2" fmla="*/ 2147483647 w 273"/>
              <a:gd name="T3" fmla="*/ 2147483647 h 1060"/>
              <a:gd name="T4" fmla="*/ 2147483647 w 273"/>
              <a:gd name="T5" fmla="*/ 2147483647 h 1060"/>
              <a:gd name="T6" fmla="*/ 2147483647 w 273"/>
              <a:gd name="T7" fmla="*/ 2147483647 h 1060"/>
              <a:gd name="T8" fmla="*/ 2147483647 w 273"/>
              <a:gd name="T9" fmla="*/ 2147483647 h 1060"/>
              <a:gd name="T10" fmla="*/ 2147483647 w 273"/>
              <a:gd name="T11" fmla="*/ 2147483647 h 1060"/>
              <a:gd name="T12" fmla="*/ 2147483647 w 273"/>
              <a:gd name="T13" fmla="*/ 2147483647 h 1060"/>
              <a:gd name="T14" fmla="*/ 2147483647 w 273"/>
              <a:gd name="T15" fmla="*/ 2147483647 h 1060"/>
              <a:gd name="T16" fmla="*/ 2147483647 w 273"/>
              <a:gd name="T17" fmla="*/ 2147483647 h 1060"/>
              <a:gd name="T18" fmla="*/ 2147483647 w 273"/>
              <a:gd name="T19" fmla="*/ 2147483647 h 1060"/>
              <a:gd name="T20" fmla="*/ 2147483647 w 273"/>
              <a:gd name="T21" fmla="*/ 2147483647 h 1060"/>
              <a:gd name="T22" fmla="*/ 2147483647 w 273"/>
              <a:gd name="T23" fmla="*/ 2147483647 h 1060"/>
              <a:gd name="T24" fmla="*/ 2147483647 w 273"/>
              <a:gd name="T25" fmla="*/ 2147483647 h 1060"/>
              <a:gd name="T26" fmla="*/ 2147483647 w 273"/>
              <a:gd name="T27" fmla="*/ 2147483647 h 1060"/>
              <a:gd name="T28" fmla="*/ 2147483647 w 273"/>
              <a:gd name="T29" fmla="*/ 2147483647 h 1060"/>
              <a:gd name="T30" fmla="*/ 2147483647 w 273"/>
              <a:gd name="T31" fmla="*/ 2147483647 h 1060"/>
              <a:gd name="T32" fmla="*/ 2147483647 w 273"/>
              <a:gd name="T33" fmla="*/ 2147483647 h 1060"/>
              <a:gd name="T34" fmla="*/ 2147483647 w 273"/>
              <a:gd name="T35" fmla="*/ 2147483647 h 1060"/>
              <a:gd name="T36" fmla="*/ 2147483647 w 273"/>
              <a:gd name="T37" fmla="*/ 2147483647 h 1060"/>
              <a:gd name="T38" fmla="*/ 2147483647 w 273"/>
              <a:gd name="T39" fmla="*/ 2147483647 h 1060"/>
              <a:gd name="T40" fmla="*/ 2147483647 w 273"/>
              <a:gd name="T41" fmla="*/ 2147483647 h 1060"/>
              <a:gd name="T42" fmla="*/ 2147483647 w 273"/>
              <a:gd name="T43" fmla="*/ 2147483647 h 1060"/>
              <a:gd name="T44" fmla="*/ 2147483647 w 273"/>
              <a:gd name="T45" fmla="*/ 2147483647 h 1060"/>
              <a:gd name="T46" fmla="*/ 2147483647 w 273"/>
              <a:gd name="T47" fmla="*/ 2147483647 h 1060"/>
              <a:gd name="T48" fmla="*/ 2147483647 w 273"/>
              <a:gd name="T49" fmla="*/ 2147483647 h 1060"/>
              <a:gd name="T50" fmla="*/ 2147483647 w 273"/>
              <a:gd name="T51" fmla="*/ 2147483647 h 1060"/>
              <a:gd name="T52" fmla="*/ 2147483647 w 273"/>
              <a:gd name="T53" fmla="*/ 2147483647 h 1060"/>
              <a:gd name="T54" fmla="*/ 2147483647 w 273"/>
              <a:gd name="T55" fmla="*/ 2147483647 h 1060"/>
              <a:gd name="T56" fmla="*/ 2147483647 w 273"/>
              <a:gd name="T57" fmla="*/ 2147483647 h 1060"/>
              <a:gd name="T58" fmla="*/ 2147483647 w 273"/>
              <a:gd name="T59" fmla="*/ 2147483647 h 1060"/>
              <a:gd name="T60" fmla="*/ 2147483647 w 273"/>
              <a:gd name="T61" fmla="*/ 2147483647 h 1060"/>
              <a:gd name="T62" fmla="*/ 2147483647 w 273"/>
              <a:gd name="T63" fmla="*/ 2147483647 h 1060"/>
              <a:gd name="T64" fmla="*/ 2147483647 w 273"/>
              <a:gd name="T65" fmla="*/ 2147483647 h 1060"/>
              <a:gd name="T66" fmla="*/ 2147483647 w 273"/>
              <a:gd name="T67" fmla="*/ 2147483647 h 1060"/>
              <a:gd name="T68" fmla="*/ 2147483647 w 273"/>
              <a:gd name="T69" fmla="*/ 2147483647 h 1060"/>
              <a:gd name="T70" fmla="*/ 2147483647 w 273"/>
              <a:gd name="T71" fmla="*/ 2147483647 h 1060"/>
              <a:gd name="T72" fmla="*/ 2147483647 w 273"/>
              <a:gd name="T73" fmla="*/ 2147483647 h 1060"/>
              <a:gd name="T74" fmla="*/ 2147483647 w 273"/>
              <a:gd name="T75" fmla="*/ 2147483647 h 1060"/>
              <a:gd name="T76" fmla="*/ 2147483647 w 273"/>
              <a:gd name="T77" fmla="*/ 2147483647 h 1060"/>
              <a:gd name="T78" fmla="*/ 2147483647 w 273"/>
              <a:gd name="T79" fmla="*/ 2147483647 h 1060"/>
              <a:gd name="T80" fmla="*/ 2147483647 w 273"/>
              <a:gd name="T81" fmla="*/ 2147483647 h 1060"/>
              <a:gd name="T82" fmla="*/ 2147483647 w 273"/>
              <a:gd name="T83" fmla="*/ 2147483647 h 1060"/>
              <a:gd name="T84" fmla="*/ 2147483647 w 273"/>
              <a:gd name="T85" fmla="*/ 2147483647 h 1060"/>
              <a:gd name="T86" fmla="*/ 2147483647 w 273"/>
              <a:gd name="T87" fmla="*/ 2147483647 h 1060"/>
              <a:gd name="T88" fmla="*/ 2147483647 w 273"/>
              <a:gd name="T89" fmla="*/ 2147483647 h 1060"/>
              <a:gd name="T90" fmla="*/ 2147483647 w 273"/>
              <a:gd name="T91" fmla="*/ 2147483647 h 1060"/>
              <a:gd name="T92" fmla="*/ 2147483647 w 273"/>
              <a:gd name="T93" fmla="*/ 2147483647 h 1060"/>
              <a:gd name="T94" fmla="*/ 2147483647 w 273"/>
              <a:gd name="T95" fmla="*/ 2147483647 h 1060"/>
              <a:gd name="T96" fmla="*/ 2147483647 w 273"/>
              <a:gd name="T97" fmla="*/ 2147483647 h 1060"/>
              <a:gd name="T98" fmla="*/ 2147483647 w 273"/>
              <a:gd name="T99" fmla="*/ 2147483647 h 1060"/>
              <a:gd name="T100" fmla="*/ 2147483647 w 273"/>
              <a:gd name="T101" fmla="*/ 2147483647 h 1060"/>
              <a:gd name="T102" fmla="*/ 2147483647 w 273"/>
              <a:gd name="T103" fmla="*/ 2147483647 h 1060"/>
              <a:gd name="T104" fmla="*/ 2147483647 w 273"/>
              <a:gd name="T105" fmla="*/ 2147483647 h 10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3"/>
              <a:gd name="T160" fmla="*/ 0 h 1060"/>
              <a:gd name="T161" fmla="*/ 273 w 273"/>
              <a:gd name="T162" fmla="*/ 1060 h 106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3" h="1060">
                <a:moveTo>
                  <a:pt x="0" y="529"/>
                </a:moveTo>
                <a:lnTo>
                  <a:pt x="3" y="529"/>
                </a:lnTo>
                <a:lnTo>
                  <a:pt x="3" y="366"/>
                </a:lnTo>
                <a:lnTo>
                  <a:pt x="5" y="218"/>
                </a:lnTo>
                <a:lnTo>
                  <a:pt x="7" y="102"/>
                </a:lnTo>
                <a:lnTo>
                  <a:pt x="8" y="24"/>
                </a:lnTo>
                <a:lnTo>
                  <a:pt x="10" y="0"/>
                </a:lnTo>
                <a:lnTo>
                  <a:pt x="11" y="24"/>
                </a:lnTo>
                <a:lnTo>
                  <a:pt x="14" y="99"/>
                </a:lnTo>
                <a:lnTo>
                  <a:pt x="15" y="218"/>
                </a:lnTo>
                <a:lnTo>
                  <a:pt x="17" y="366"/>
                </a:lnTo>
                <a:lnTo>
                  <a:pt x="18" y="529"/>
                </a:lnTo>
                <a:lnTo>
                  <a:pt x="21" y="694"/>
                </a:lnTo>
                <a:lnTo>
                  <a:pt x="22" y="843"/>
                </a:lnTo>
                <a:lnTo>
                  <a:pt x="24" y="959"/>
                </a:lnTo>
                <a:lnTo>
                  <a:pt x="25" y="1035"/>
                </a:lnTo>
                <a:lnTo>
                  <a:pt x="28" y="1060"/>
                </a:lnTo>
                <a:lnTo>
                  <a:pt x="29" y="1037"/>
                </a:lnTo>
                <a:lnTo>
                  <a:pt x="30" y="963"/>
                </a:lnTo>
                <a:lnTo>
                  <a:pt x="32" y="843"/>
                </a:lnTo>
                <a:lnTo>
                  <a:pt x="34" y="698"/>
                </a:lnTo>
                <a:lnTo>
                  <a:pt x="36" y="529"/>
                </a:lnTo>
                <a:lnTo>
                  <a:pt x="37" y="433"/>
                </a:lnTo>
                <a:lnTo>
                  <a:pt x="39" y="343"/>
                </a:lnTo>
                <a:lnTo>
                  <a:pt x="41" y="273"/>
                </a:lnTo>
                <a:lnTo>
                  <a:pt x="43" y="230"/>
                </a:lnTo>
                <a:lnTo>
                  <a:pt x="45" y="215"/>
                </a:lnTo>
                <a:lnTo>
                  <a:pt x="46" y="230"/>
                </a:lnTo>
                <a:lnTo>
                  <a:pt x="47" y="273"/>
                </a:lnTo>
                <a:lnTo>
                  <a:pt x="49" y="343"/>
                </a:lnTo>
                <a:lnTo>
                  <a:pt x="52" y="433"/>
                </a:lnTo>
                <a:lnTo>
                  <a:pt x="53" y="529"/>
                </a:lnTo>
                <a:lnTo>
                  <a:pt x="54" y="627"/>
                </a:lnTo>
                <a:lnTo>
                  <a:pt x="56" y="715"/>
                </a:lnTo>
                <a:lnTo>
                  <a:pt x="59" y="787"/>
                </a:lnTo>
                <a:lnTo>
                  <a:pt x="60" y="831"/>
                </a:lnTo>
                <a:lnTo>
                  <a:pt x="61" y="846"/>
                </a:lnTo>
                <a:lnTo>
                  <a:pt x="63" y="831"/>
                </a:lnTo>
                <a:lnTo>
                  <a:pt x="64" y="787"/>
                </a:lnTo>
                <a:lnTo>
                  <a:pt x="67" y="717"/>
                </a:lnTo>
                <a:lnTo>
                  <a:pt x="68" y="627"/>
                </a:lnTo>
                <a:lnTo>
                  <a:pt x="70" y="529"/>
                </a:lnTo>
                <a:lnTo>
                  <a:pt x="71" y="471"/>
                </a:lnTo>
                <a:lnTo>
                  <a:pt x="74" y="418"/>
                </a:lnTo>
                <a:lnTo>
                  <a:pt x="76" y="377"/>
                </a:lnTo>
                <a:lnTo>
                  <a:pt x="77" y="351"/>
                </a:lnTo>
                <a:lnTo>
                  <a:pt x="78" y="343"/>
                </a:lnTo>
                <a:lnTo>
                  <a:pt x="81" y="351"/>
                </a:lnTo>
                <a:lnTo>
                  <a:pt x="82" y="377"/>
                </a:lnTo>
                <a:lnTo>
                  <a:pt x="84" y="418"/>
                </a:lnTo>
                <a:lnTo>
                  <a:pt x="85" y="471"/>
                </a:lnTo>
                <a:lnTo>
                  <a:pt x="87" y="529"/>
                </a:lnTo>
                <a:lnTo>
                  <a:pt x="89" y="587"/>
                </a:lnTo>
                <a:lnTo>
                  <a:pt x="91" y="642"/>
                </a:lnTo>
                <a:lnTo>
                  <a:pt x="92" y="683"/>
                </a:lnTo>
                <a:lnTo>
                  <a:pt x="94" y="709"/>
                </a:lnTo>
                <a:lnTo>
                  <a:pt x="96" y="717"/>
                </a:lnTo>
                <a:lnTo>
                  <a:pt x="98" y="709"/>
                </a:lnTo>
                <a:lnTo>
                  <a:pt x="99" y="683"/>
                </a:lnTo>
                <a:lnTo>
                  <a:pt x="101" y="642"/>
                </a:lnTo>
                <a:lnTo>
                  <a:pt x="102" y="589"/>
                </a:lnTo>
                <a:lnTo>
                  <a:pt x="105" y="529"/>
                </a:lnTo>
                <a:lnTo>
                  <a:pt x="106" y="494"/>
                </a:lnTo>
                <a:lnTo>
                  <a:pt x="107" y="465"/>
                </a:lnTo>
                <a:lnTo>
                  <a:pt x="109" y="438"/>
                </a:lnTo>
                <a:lnTo>
                  <a:pt x="112" y="421"/>
                </a:lnTo>
                <a:lnTo>
                  <a:pt x="113" y="418"/>
                </a:lnTo>
                <a:lnTo>
                  <a:pt x="114" y="421"/>
                </a:lnTo>
                <a:lnTo>
                  <a:pt x="116" y="438"/>
                </a:lnTo>
                <a:lnTo>
                  <a:pt x="119" y="465"/>
                </a:lnTo>
                <a:lnTo>
                  <a:pt x="120" y="494"/>
                </a:lnTo>
                <a:lnTo>
                  <a:pt x="122" y="529"/>
                </a:lnTo>
                <a:lnTo>
                  <a:pt x="123" y="564"/>
                </a:lnTo>
                <a:lnTo>
                  <a:pt x="124" y="596"/>
                </a:lnTo>
                <a:lnTo>
                  <a:pt x="127" y="622"/>
                </a:lnTo>
                <a:lnTo>
                  <a:pt x="129" y="639"/>
                </a:lnTo>
                <a:lnTo>
                  <a:pt x="130" y="642"/>
                </a:lnTo>
                <a:lnTo>
                  <a:pt x="131" y="639"/>
                </a:lnTo>
                <a:lnTo>
                  <a:pt x="134" y="622"/>
                </a:lnTo>
                <a:lnTo>
                  <a:pt x="136" y="599"/>
                </a:lnTo>
                <a:lnTo>
                  <a:pt x="137" y="566"/>
                </a:lnTo>
                <a:lnTo>
                  <a:pt x="138" y="529"/>
                </a:lnTo>
                <a:lnTo>
                  <a:pt x="140" y="508"/>
                </a:lnTo>
                <a:lnTo>
                  <a:pt x="143" y="491"/>
                </a:lnTo>
                <a:lnTo>
                  <a:pt x="144" y="476"/>
                </a:lnTo>
                <a:lnTo>
                  <a:pt x="145" y="468"/>
                </a:lnTo>
                <a:lnTo>
                  <a:pt x="147" y="465"/>
                </a:lnTo>
                <a:lnTo>
                  <a:pt x="149" y="468"/>
                </a:lnTo>
                <a:lnTo>
                  <a:pt x="151" y="476"/>
                </a:lnTo>
                <a:lnTo>
                  <a:pt x="153" y="491"/>
                </a:lnTo>
                <a:lnTo>
                  <a:pt x="154" y="508"/>
                </a:lnTo>
                <a:lnTo>
                  <a:pt x="155" y="529"/>
                </a:lnTo>
                <a:lnTo>
                  <a:pt x="158" y="553"/>
                </a:lnTo>
                <a:lnTo>
                  <a:pt x="160" y="570"/>
                </a:lnTo>
                <a:lnTo>
                  <a:pt x="161" y="585"/>
                </a:lnTo>
                <a:lnTo>
                  <a:pt x="162" y="593"/>
                </a:lnTo>
                <a:lnTo>
                  <a:pt x="165" y="596"/>
                </a:lnTo>
                <a:lnTo>
                  <a:pt x="166" y="593"/>
                </a:lnTo>
                <a:lnTo>
                  <a:pt x="168" y="585"/>
                </a:lnTo>
                <a:lnTo>
                  <a:pt x="169" y="570"/>
                </a:lnTo>
                <a:lnTo>
                  <a:pt x="172" y="553"/>
                </a:lnTo>
                <a:lnTo>
                  <a:pt x="173" y="529"/>
                </a:lnTo>
                <a:lnTo>
                  <a:pt x="175" y="518"/>
                </a:lnTo>
                <a:lnTo>
                  <a:pt x="176" y="508"/>
                </a:lnTo>
                <a:lnTo>
                  <a:pt x="178" y="500"/>
                </a:lnTo>
                <a:lnTo>
                  <a:pt x="180" y="495"/>
                </a:lnTo>
                <a:lnTo>
                  <a:pt x="182" y="495"/>
                </a:lnTo>
                <a:lnTo>
                  <a:pt x="183" y="495"/>
                </a:lnTo>
                <a:lnTo>
                  <a:pt x="185" y="500"/>
                </a:lnTo>
                <a:lnTo>
                  <a:pt x="187" y="508"/>
                </a:lnTo>
                <a:lnTo>
                  <a:pt x="189" y="518"/>
                </a:lnTo>
                <a:lnTo>
                  <a:pt x="190" y="529"/>
                </a:lnTo>
                <a:lnTo>
                  <a:pt x="191" y="541"/>
                </a:lnTo>
                <a:lnTo>
                  <a:pt x="193" y="553"/>
                </a:lnTo>
                <a:lnTo>
                  <a:pt x="196" y="561"/>
                </a:lnTo>
                <a:lnTo>
                  <a:pt x="197" y="566"/>
                </a:lnTo>
                <a:lnTo>
                  <a:pt x="199" y="566"/>
                </a:lnTo>
                <a:lnTo>
                  <a:pt x="200" y="566"/>
                </a:lnTo>
                <a:lnTo>
                  <a:pt x="203" y="561"/>
                </a:lnTo>
                <a:lnTo>
                  <a:pt x="204" y="553"/>
                </a:lnTo>
                <a:lnTo>
                  <a:pt x="206" y="543"/>
                </a:lnTo>
                <a:lnTo>
                  <a:pt x="207" y="529"/>
                </a:lnTo>
                <a:lnTo>
                  <a:pt x="208" y="523"/>
                </a:lnTo>
                <a:lnTo>
                  <a:pt x="211" y="518"/>
                </a:lnTo>
                <a:lnTo>
                  <a:pt x="213" y="514"/>
                </a:lnTo>
                <a:lnTo>
                  <a:pt x="214" y="511"/>
                </a:lnTo>
                <a:lnTo>
                  <a:pt x="215" y="511"/>
                </a:lnTo>
                <a:lnTo>
                  <a:pt x="218" y="511"/>
                </a:lnTo>
                <a:lnTo>
                  <a:pt x="220" y="514"/>
                </a:lnTo>
                <a:lnTo>
                  <a:pt x="221" y="518"/>
                </a:lnTo>
                <a:lnTo>
                  <a:pt x="222" y="523"/>
                </a:lnTo>
                <a:lnTo>
                  <a:pt x="225" y="529"/>
                </a:lnTo>
                <a:lnTo>
                  <a:pt x="226" y="538"/>
                </a:lnTo>
                <a:lnTo>
                  <a:pt x="228" y="543"/>
                </a:lnTo>
                <a:lnTo>
                  <a:pt x="230" y="546"/>
                </a:lnTo>
                <a:lnTo>
                  <a:pt x="231" y="549"/>
                </a:lnTo>
                <a:lnTo>
                  <a:pt x="233" y="549"/>
                </a:lnTo>
                <a:lnTo>
                  <a:pt x="235" y="549"/>
                </a:lnTo>
                <a:lnTo>
                  <a:pt x="237" y="546"/>
                </a:lnTo>
                <a:lnTo>
                  <a:pt x="238" y="543"/>
                </a:lnTo>
                <a:lnTo>
                  <a:pt x="240" y="538"/>
                </a:lnTo>
                <a:lnTo>
                  <a:pt x="242" y="529"/>
                </a:lnTo>
                <a:lnTo>
                  <a:pt x="243" y="526"/>
                </a:lnTo>
                <a:lnTo>
                  <a:pt x="245" y="523"/>
                </a:lnTo>
                <a:lnTo>
                  <a:pt x="246" y="519"/>
                </a:lnTo>
                <a:lnTo>
                  <a:pt x="249" y="519"/>
                </a:lnTo>
                <a:lnTo>
                  <a:pt x="250" y="519"/>
                </a:lnTo>
                <a:lnTo>
                  <a:pt x="252" y="519"/>
                </a:lnTo>
                <a:lnTo>
                  <a:pt x="253" y="519"/>
                </a:lnTo>
                <a:lnTo>
                  <a:pt x="256" y="523"/>
                </a:lnTo>
                <a:lnTo>
                  <a:pt x="257" y="526"/>
                </a:lnTo>
                <a:lnTo>
                  <a:pt x="259" y="529"/>
                </a:lnTo>
                <a:lnTo>
                  <a:pt x="260" y="534"/>
                </a:lnTo>
                <a:lnTo>
                  <a:pt x="263" y="538"/>
                </a:lnTo>
                <a:lnTo>
                  <a:pt x="264" y="541"/>
                </a:lnTo>
                <a:lnTo>
                  <a:pt x="266" y="541"/>
                </a:lnTo>
                <a:lnTo>
                  <a:pt x="267" y="541"/>
                </a:lnTo>
                <a:lnTo>
                  <a:pt x="268" y="541"/>
                </a:lnTo>
                <a:lnTo>
                  <a:pt x="271" y="541"/>
                </a:lnTo>
                <a:lnTo>
                  <a:pt x="273" y="538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Freeform 13"/>
          <p:cNvSpPr>
            <a:spLocks/>
          </p:cNvSpPr>
          <p:nvPr/>
        </p:nvSpPr>
        <p:spPr bwMode="auto">
          <a:xfrm rot="10800000">
            <a:off x="4766914" y="4171529"/>
            <a:ext cx="800568" cy="320005"/>
          </a:xfrm>
          <a:custGeom>
            <a:avLst/>
            <a:gdLst>
              <a:gd name="T0" fmla="*/ 2147483647 w 273"/>
              <a:gd name="T1" fmla="*/ 2147483647 h 1060"/>
              <a:gd name="T2" fmla="*/ 2147483647 w 273"/>
              <a:gd name="T3" fmla="*/ 2147483647 h 1060"/>
              <a:gd name="T4" fmla="*/ 2147483647 w 273"/>
              <a:gd name="T5" fmla="*/ 2147483647 h 1060"/>
              <a:gd name="T6" fmla="*/ 2147483647 w 273"/>
              <a:gd name="T7" fmla="*/ 2147483647 h 1060"/>
              <a:gd name="T8" fmla="*/ 2147483647 w 273"/>
              <a:gd name="T9" fmla="*/ 2147483647 h 1060"/>
              <a:gd name="T10" fmla="*/ 2147483647 w 273"/>
              <a:gd name="T11" fmla="*/ 2147483647 h 1060"/>
              <a:gd name="T12" fmla="*/ 2147483647 w 273"/>
              <a:gd name="T13" fmla="*/ 2147483647 h 1060"/>
              <a:gd name="T14" fmla="*/ 2147483647 w 273"/>
              <a:gd name="T15" fmla="*/ 2147483647 h 1060"/>
              <a:gd name="T16" fmla="*/ 2147483647 w 273"/>
              <a:gd name="T17" fmla="*/ 2147483647 h 1060"/>
              <a:gd name="T18" fmla="*/ 2147483647 w 273"/>
              <a:gd name="T19" fmla="*/ 2147483647 h 1060"/>
              <a:gd name="T20" fmla="*/ 2147483647 w 273"/>
              <a:gd name="T21" fmla="*/ 2147483647 h 1060"/>
              <a:gd name="T22" fmla="*/ 2147483647 w 273"/>
              <a:gd name="T23" fmla="*/ 2147483647 h 1060"/>
              <a:gd name="T24" fmla="*/ 2147483647 w 273"/>
              <a:gd name="T25" fmla="*/ 2147483647 h 1060"/>
              <a:gd name="T26" fmla="*/ 2147483647 w 273"/>
              <a:gd name="T27" fmla="*/ 2147483647 h 1060"/>
              <a:gd name="T28" fmla="*/ 2147483647 w 273"/>
              <a:gd name="T29" fmla="*/ 2147483647 h 1060"/>
              <a:gd name="T30" fmla="*/ 2147483647 w 273"/>
              <a:gd name="T31" fmla="*/ 2147483647 h 1060"/>
              <a:gd name="T32" fmla="*/ 2147483647 w 273"/>
              <a:gd name="T33" fmla="*/ 2147483647 h 1060"/>
              <a:gd name="T34" fmla="*/ 2147483647 w 273"/>
              <a:gd name="T35" fmla="*/ 2147483647 h 1060"/>
              <a:gd name="T36" fmla="*/ 2147483647 w 273"/>
              <a:gd name="T37" fmla="*/ 2147483647 h 1060"/>
              <a:gd name="T38" fmla="*/ 2147483647 w 273"/>
              <a:gd name="T39" fmla="*/ 2147483647 h 1060"/>
              <a:gd name="T40" fmla="*/ 2147483647 w 273"/>
              <a:gd name="T41" fmla="*/ 2147483647 h 1060"/>
              <a:gd name="T42" fmla="*/ 2147483647 w 273"/>
              <a:gd name="T43" fmla="*/ 2147483647 h 1060"/>
              <a:gd name="T44" fmla="*/ 2147483647 w 273"/>
              <a:gd name="T45" fmla="*/ 2147483647 h 1060"/>
              <a:gd name="T46" fmla="*/ 2147483647 w 273"/>
              <a:gd name="T47" fmla="*/ 2147483647 h 1060"/>
              <a:gd name="T48" fmla="*/ 2147483647 w 273"/>
              <a:gd name="T49" fmla="*/ 2147483647 h 1060"/>
              <a:gd name="T50" fmla="*/ 2147483647 w 273"/>
              <a:gd name="T51" fmla="*/ 2147483647 h 1060"/>
              <a:gd name="T52" fmla="*/ 2147483647 w 273"/>
              <a:gd name="T53" fmla="*/ 2147483647 h 1060"/>
              <a:gd name="T54" fmla="*/ 2147483647 w 273"/>
              <a:gd name="T55" fmla="*/ 2147483647 h 1060"/>
              <a:gd name="T56" fmla="*/ 2147483647 w 273"/>
              <a:gd name="T57" fmla="*/ 2147483647 h 1060"/>
              <a:gd name="T58" fmla="*/ 2147483647 w 273"/>
              <a:gd name="T59" fmla="*/ 2147483647 h 1060"/>
              <a:gd name="T60" fmla="*/ 2147483647 w 273"/>
              <a:gd name="T61" fmla="*/ 2147483647 h 1060"/>
              <a:gd name="T62" fmla="*/ 2147483647 w 273"/>
              <a:gd name="T63" fmla="*/ 2147483647 h 1060"/>
              <a:gd name="T64" fmla="*/ 2147483647 w 273"/>
              <a:gd name="T65" fmla="*/ 2147483647 h 1060"/>
              <a:gd name="T66" fmla="*/ 2147483647 w 273"/>
              <a:gd name="T67" fmla="*/ 2147483647 h 1060"/>
              <a:gd name="T68" fmla="*/ 2147483647 w 273"/>
              <a:gd name="T69" fmla="*/ 2147483647 h 1060"/>
              <a:gd name="T70" fmla="*/ 2147483647 w 273"/>
              <a:gd name="T71" fmla="*/ 2147483647 h 1060"/>
              <a:gd name="T72" fmla="*/ 2147483647 w 273"/>
              <a:gd name="T73" fmla="*/ 2147483647 h 1060"/>
              <a:gd name="T74" fmla="*/ 2147483647 w 273"/>
              <a:gd name="T75" fmla="*/ 2147483647 h 1060"/>
              <a:gd name="T76" fmla="*/ 2147483647 w 273"/>
              <a:gd name="T77" fmla="*/ 2147483647 h 1060"/>
              <a:gd name="T78" fmla="*/ 2147483647 w 273"/>
              <a:gd name="T79" fmla="*/ 2147483647 h 1060"/>
              <a:gd name="T80" fmla="*/ 2147483647 w 273"/>
              <a:gd name="T81" fmla="*/ 2147483647 h 1060"/>
              <a:gd name="T82" fmla="*/ 2147483647 w 273"/>
              <a:gd name="T83" fmla="*/ 2147483647 h 1060"/>
              <a:gd name="T84" fmla="*/ 2147483647 w 273"/>
              <a:gd name="T85" fmla="*/ 2147483647 h 1060"/>
              <a:gd name="T86" fmla="*/ 2147483647 w 273"/>
              <a:gd name="T87" fmla="*/ 2147483647 h 1060"/>
              <a:gd name="T88" fmla="*/ 2147483647 w 273"/>
              <a:gd name="T89" fmla="*/ 2147483647 h 1060"/>
              <a:gd name="T90" fmla="*/ 2147483647 w 273"/>
              <a:gd name="T91" fmla="*/ 2147483647 h 1060"/>
              <a:gd name="T92" fmla="*/ 2147483647 w 273"/>
              <a:gd name="T93" fmla="*/ 2147483647 h 1060"/>
              <a:gd name="T94" fmla="*/ 2147483647 w 273"/>
              <a:gd name="T95" fmla="*/ 2147483647 h 1060"/>
              <a:gd name="T96" fmla="*/ 2147483647 w 273"/>
              <a:gd name="T97" fmla="*/ 2147483647 h 1060"/>
              <a:gd name="T98" fmla="*/ 2147483647 w 273"/>
              <a:gd name="T99" fmla="*/ 2147483647 h 1060"/>
              <a:gd name="T100" fmla="*/ 2147483647 w 273"/>
              <a:gd name="T101" fmla="*/ 2147483647 h 1060"/>
              <a:gd name="T102" fmla="*/ 2147483647 w 273"/>
              <a:gd name="T103" fmla="*/ 2147483647 h 1060"/>
              <a:gd name="T104" fmla="*/ 2147483647 w 273"/>
              <a:gd name="T105" fmla="*/ 2147483647 h 10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3"/>
              <a:gd name="T160" fmla="*/ 0 h 1060"/>
              <a:gd name="T161" fmla="*/ 273 w 273"/>
              <a:gd name="T162" fmla="*/ 1060 h 106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3" h="1060">
                <a:moveTo>
                  <a:pt x="0" y="529"/>
                </a:moveTo>
                <a:lnTo>
                  <a:pt x="3" y="529"/>
                </a:lnTo>
                <a:lnTo>
                  <a:pt x="3" y="366"/>
                </a:lnTo>
                <a:lnTo>
                  <a:pt x="5" y="218"/>
                </a:lnTo>
                <a:lnTo>
                  <a:pt x="7" y="102"/>
                </a:lnTo>
                <a:lnTo>
                  <a:pt x="8" y="24"/>
                </a:lnTo>
                <a:lnTo>
                  <a:pt x="10" y="0"/>
                </a:lnTo>
                <a:lnTo>
                  <a:pt x="11" y="24"/>
                </a:lnTo>
                <a:lnTo>
                  <a:pt x="14" y="99"/>
                </a:lnTo>
                <a:lnTo>
                  <a:pt x="15" y="218"/>
                </a:lnTo>
                <a:lnTo>
                  <a:pt x="17" y="366"/>
                </a:lnTo>
                <a:lnTo>
                  <a:pt x="18" y="529"/>
                </a:lnTo>
                <a:lnTo>
                  <a:pt x="21" y="694"/>
                </a:lnTo>
                <a:lnTo>
                  <a:pt x="22" y="843"/>
                </a:lnTo>
                <a:lnTo>
                  <a:pt x="24" y="959"/>
                </a:lnTo>
                <a:lnTo>
                  <a:pt x="25" y="1035"/>
                </a:lnTo>
                <a:lnTo>
                  <a:pt x="28" y="1060"/>
                </a:lnTo>
                <a:lnTo>
                  <a:pt x="29" y="1037"/>
                </a:lnTo>
                <a:lnTo>
                  <a:pt x="30" y="963"/>
                </a:lnTo>
                <a:lnTo>
                  <a:pt x="32" y="843"/>
                </a:lnTo>
                <a:lnTo>
                  <a:pt x="34" y="698"/>
                </a:lnTo>
                <a:lnTo>
                  <a:pt x="36" y="529"/>
                </a:lnTo>
                <a:lnTo>
                  <a:pt x="37" y="433"/>
                </a:lnTo>
                <a:lnTo>
                  <a:pt x="39" y="343"/>
                </a:lnTo>
                <a:lnTo>
                  <a:pt x="41" y="273"/>
                </a:lnTo>
                <a:lnTo>
                  <a:pt x="43" y="230"/>
                </a:lnTo>
                <a:lnTo>
                  <a:pt x="45" y="215"/>
                </a:lnTo>
                <a:lnTo>
                  <a:pt x="46" y="230"/>
                </a:lnTo>
                <a:lnTo>
                  <a:pt x="47" y="273"/>
                </a:lnTo>
                <a:lnTo>
                  <a:pt x="49" y="343"/>
                </a:lnTo>
                <a:lnTo>
                  <a:pt x="52" y="433"/>
                </a:lnTo>
                <a:lnTo>
                  <a:pt x="53" y="529"/>
                </a:lnTo>
                <a:lnTo>
                  <a:pt x="54" y="627"/>
                </a:lnTo>
                <a:lnTo>
                  <a:pt x="56" y="715"/>
                </a:lnTo>
                <a:lnTo>
                  <a:pt x="59" y="787"/>
                </a:lnTo>
                <a:lnTo>
                  <a:pt x="60" y="831"/>
                </a:lnTo>
                <a:lnTo>
                  <a:pt x="61" y="846"/>
                </a:lnTo>
                <a:lnTo>
                  <a:pt x="63" y="831"/>
                </a:lnTo>
                <a:lnTo>
                  <a:pt x="64" y="787"/>
                </a:lnTo>
                <a:lnTo>
                  <a:pt x="67" y="717"/>
                </a:lnTo>
                <a:lnTo>
                  <a:pt x="68" y="627"/>
                </a:lnTo>
                <a:lnTo>
                  <a:pt x="70" y="529"/>
                </a:lnTo>
                <a:lnTo>
                  <a:pt x="71" y="471"/>
                </a:lnTo>
                <a:lnTo>
                  <a:pt x="74" y="418"/>
                </a:lnTo>
                <a:lnTo>
                  <a:pt x="76" y="377"/>
                </a:lnTo>
                <a:lnTo>
                  <a:pt x="77" y="351"/>
                </a:lnTo>
                <a:lnTo>
                  <a:pt x="78" y="343"/>
                </a:lnTo>
                <a:lnTo>
                  <a:pt x="81" y="351"/>
                </a:lnTo>
                <a:lnTo>
                  <a:pt x="82" y="377"/>
                </a:lnTo>
                <a:lnTo>
                  <a:pt x="84" y="418"/>
                </a:lnTo>
                <a:lnTo>
                  <a:pt x="85" y="471"/>
                </a:lnTo>
                <a:lnTo>
                  <a:pt x="87" y="529"/>
                </a:lnTo>
                <a:lnTo>
                  <a:pt x="89" y="587"/>
                </a:lnTo>
                <a:lnTo>
                  <a:pt x="91" y="642"/>
                </a:lnTo>
                <a:lnTo>
                  <a:pt x="92" y="683"/>
                </a:lnTo>
                <a:lnTo>
                  <a:pt x="94" y="709"/>
                </a:lnTo>
                <a:lnTo>
                  <a:pt x="96" y="717"/>
                </a:lnTo>
                <a:lnTo>
                  <a:pt x="98" y="709"/>
                </a:lnTo>
                <a:lnTo>
                  <a:pt x="99" y="683"/>
                </a:lnTo>
                <a:lnTo>
                  <a:pt x="101" y="642"/>
                </a:lnTo>
                <a:lnTo>
                  <a:pt x="102" y="589"/>
                </a:lnTo>
                <a:lnTo>
                  <a:pt x="105" y="529"/>
                </a:lnTo>
                <a:lnTo>
                  <a:pt x="106" y="494"/>
                </a:lnTo>
                <a:lnTo>
                  <a:pt x="107" y="465"/>
                </a:lnTo>
                <a:lnTo>
                  <a:pt x="109" y="438"/>
                </a:lnTo>
                <a:lnTo>
                  <a:pt x="112" y="421"/>
                </a:lnTo>
                <a:lnTo>
                  <a:pt x="113" y="418"/>
                </a:lnTo>
                <a:lnTo>
                  <a:pt x="114" y="421"/>
                </a:lnTo>
                <a:lnTo>
                  <a:pt x="116" y="438"/>
                </a:lnTo>
                <a:lnTo>
                  <a:pt x="119" y="465"/>
                </a:lnTo>
                <a:lnTo>
                  <a:pt x="120" y="494"/>
                </a:lnTo>
                <a:lnTo>
                  <a:pt x="122" y="529"/>
                </a:lnTo>
                <a:lnTo>
                  <a:pt x="123" y="564"/>
                </a:lnTo>
                <a:lnTo>
                  <a:pt x="124" y="596"/>
                </a:lnTo>
                <a:lnTo>
                  <a:pt x="127" y="622"/>
                </a:lnTo>
                <a:lnTo>
                  <a:pt x="129" y="639"/>
                </a:lnTo>
                <a:lnTo>
                  <a:pt x="130" y="642"/>
                </a:lnTo>
                <a:lnTo>
                  <a:pt x="131" y="639"/>
                </a:lnTo>
                <a:lnTo>
                  <a:pt x="134" y="622"/>
                </a:lnTo>
                <a:lnTo>
                  <a:pt x="136" y="599"/>
                </a:lnTo>
                <a:lnTo>
                  <a:pt x="137" y="566"/>
                </a:lnTo>
                <a:lnTo>
                  <a:pt x="138" y="529"/>
                </a:lnTo>
                <a:lnTo>
                  <a:pt x="140" y="508"/>
                </a:lnTo>
                <a:lnTo>
                  <a:pt x="143" y="491"/>
                </a:lnTo>
                <a:lnTo>
                  <a:pt x="144" y="476"/>
                </a:lnTo>
                <a:lnTo>
                  <a:pt x="145" y="468"/>
                </a:lnTo>
                <a:lnTo>
                  <a:pt x="147" y="465"/>
                </a:lnTo>
                <a:lnTo>
                  <a:pt x="149" y="468"/>
                </a:lnTo>
                <a:lnTo>
                  <a:pt x="151" y="476"/>
                </a:lnTo>
                <a:lnTo>
                  <a:pt x="153" y="491"/>
                </a:lnTo>
                <a:lnTo>
                  <a:pt x="154" y="508"/>
                </a:lnTo>
                <a:lnTo>
                  <a:pt x="155" y="529"/>
                </a:lnTo>
                <a:lnTo>
                  <a:pt x="158" y="553"/>
                </a:lnTo>
                <a:lnTo>
                  <a:pt x="160" y="570"/>
                </a:lnTo>
                <a:lnTo>
                  <a:pt x="161" y="585"/>
                </a:lnTo>
                <a:lnTo>
                  <a:pt x="162" y="593"/>
                </a:lnTo>
                <a:lnTo>
                  <a:pt x="165" y="596"/>
                </a:lnTo>
                <a:lnTo>
                  <a:pt x="166" y="593"/>
                </a:lnTo>
                <a:lnTo>
                  <a:pt x="168" y="585"/>
                </a:lnTo>
                <a:lnTo>
                  <a:pt x="169" y="570"/>
                </a:lnTo>
                <a:lnTo>
                  <a:pt x="172" y="553"/>
                </a:lnTo>
                <a:lnTo>
                  <a:pt x="173" y="529"/>
                </a:lnTo>
                <a:lnTo>
                  <a:pt x="175" y="518"/>
                </a:lnTo>
                <a:lnTo>
                  <a:pt x="176" y="508"/>
                </a:lnTo>
                <a:lnTo>
                  <a:pt x="178" y="500"/>
                </a:lnTo>
                <a:lnTo>
                  <a:pt x="180" y="495"/>
                </a:lnTo>
                <a:lnTo>
                  <a:pt x="182" y="495"/>
                </a:lnTo>
                <a:lnTo>
                  <a:pt x="183" y="495"/>
                </a:lnTo>
                <a:lnTo>
                  <a:pt x="185" y="500"/>
                </a:lnTo>
                <a:lnTo>
                  <a:pt x="187" y="508"/>
                </a:lnTo>
                <a:lnTo>
                  <a:pt x="189" y="518"/>
                </a:lnTo>
                <a:lnTo>
                  <a:pt x="190" y="529"/>
                </a:lnTo>
                <a:lnTo>
                  <a:pt x="191" y="541"/>
                </a:lnTo>
                <a:lnTo>
                  <a:pt x="193" y="553"/>
                </a:lnTo>
                <a:lnTo>
                  <a:pt x="196" y="561"/>
                </a:lnTo>
                <a:lnTo>
                  <a:pt x="197" y="566"/>
                </a:lnTo>
                <a:lnTo>
                  <a:pt x="199" y="566"/>
                </a:lnTo>
                <a:lnTo>
                  <a:pt x="200" y="566"/>
                </a:lnTo>
                <a:lnTo>
                  <a:pt x="203" y="561"/>
                </a:lnTo>
                <a:lnTo>
                  <a:pt x="204" y="553"/>
                </a:lnTo>
                <a:lnTo>
                  <a:pt x="206" y="543"/>
                </a:lnTo>
                <a:lnTo>
                  <a:pt x="207" y="529"/>
                </a:lnTo>
                <a:lnTo>
                  <a:pt x="208" y="523"/>
                </a:lnTo>
                <a:lnTo>
                  <a:pt x="211" y="518"/>
                </a:lnTo>
                <a:lnTo>
                  <a:pt x="213" y="514"/>
                </a:lnTo>
                <a:lnTo>
                  <a:pt x="214" y="511"/>
                </a:lnTo>
                <a:lnTo>
                  <a:pt x="215" y="511"/>
                </a:lnTo>
                <a:lnTo>
                  <a:pt x="218" y="511"/>
                </a:lnTo>
                <a:lnTo>
                  <a:pt x="220" y="514"/>
                </a:lnTo>
                <a:lnTo>
                  <a:pt x="221" y="518"/>
                </a:lnTo>
                <a:lnTo>
                  <a:pt x="222" y="523"/>
                </a:lnTo>
                <a:lnTo>
                  <a:pt x="225" y="529"/>
                </a:lnTo>
                <a:lnTo>
                  <a:pt x="226" y="538"/>
                </a:lnTo>
                <a:lnTo>
                  <a:pt x="228" y="543"/>
                </a:lnTo>
                <a:lnTo>
                  <a:pt x="230" y="546"/>
                </a:lnTo>
                <a:lnTo>
                  <a:pt x="231" y="549"/>
                </a:lnTo>
                <a:lnTo>
                  <a:pt x="233" y="549"/>
                </a:lnTo>
                <a:lnTo>
                  <a:pt x="235" y="549"/>
                </a:lnTo>
                <a:lnTo>
                  <a:pt x="237" y="546"/>
                </a:lnTo>
                <a:lnTo>
                  <a:pt x="238" y="543"/>
                </a:lnTo>
                <a:lnTo>
                  <a:pt x="240" y="538"/>
                </a:lnTo>
                <a:lnTo>
                  <a:pt x="242" y="529"/>
                </a:lnTo>
                <a:lnTo>
                  <a:pt x="243" y="526"/>
                </a:lnTo>
                <a:lnTo>
                  <a:pt x="245" y="523"/>
                </a:lnTo>
                <a:lnTo>
                  <a:pt x="246" y="519"/>
                </a:lnTo>
                <a:lnTo>
                  <a:pt x="249" y="519"/>
                </a:lnTo>
                <a:lnTo>
                  <a:pt x="250" y="519"/>
                </a:lnTo>
                <a:lnTo>
                  <a:pt x="252" y="519"/>
                </a:lnTo>
                <a:lnTo>
                  <a:pt x="253" y="519"/>
                </a:lnTo>
                <a:lnTo>
                  <a:pt x="256" y="523"/>
                </a:lnTo>
                <a:lnTo>
                  <a:pt x="257" y="526"/>
                </a:lnTo>
                <a:lnTo>
                  <a:pt x="259" y="529"/>
                </a:lnTo>
                <a:lnTo>
                  <a:pt x="260" y="534"/>
                </a:lnTo>
                <a:lnTo>
                  <a:pt x="263" y="538"/>
                </a:lnTo>
                <a:lnTo>
                  <a:pt x="264" y="541"/>
                </a:lnTo>
                <a:lnTo>
                  <a:pt x="266" y="541"/>
                </a:lnTo>
                <a:lnTo>
                  <a:pt x="267" y="541"/>
                </a:lnTo>
                <a:lnTo>
                  <a:pt x="268" y="541"/>
                </a:lnTo>
                <a:lnTo>
                  <a:pt x="271" y="541"/>
                </a:lnTo>
                <a:lnTo>
                  <a:pt x="273" y="538"/>
                </a:lnTo>
              </a:path>
            </a:pathLst>
          </a:custGeom>
          <a:noFill/>
          <a:ln w="38100">
            <a:solidFill>
              <a:srgbClr val="FF0000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08104" y="3645024"/>
            <a:ext cx="299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-Purcell (CP) sequence</a:t>
            </a:r>
            <a:endParaRPr lang="ru-RU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Outline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</a:rPr>
              <a:t>Phenomenological discussion, Bloch equations;</a:t>
            </a:r>
          </a:p>
          <a:p>
            <a:pPr eaLnBrk="1" hangingPunct="1"/>
            <a:endParaRPr lang="ru-RU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T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</a:rPr>
              <a:t> and T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 relaxation;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Concepts from quantum mechanics;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Relaxation measurements;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Other relaxation times.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4679512"/>
            <a:ext cx="2438552" cy="2191611"/>
          </a:xfrm>
          <a:prstGeom prst="rect">
            <a:avLst/>
          </a:prstGeom>
        </p:spPr>
      </p:pic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Other relaxation times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in the rotation frame, T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l-GR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ρ</a:t>
            </a:r>
            <a:endParaRPr kumimoji="0" lang="en-US" sz="20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first pulse generates y-magnetization. The CW pulse applied along y “locks” magnetization: spins are parallel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to the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-field.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After turning off the CW-field we can detect transverse magnetization.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baseline="0" dirty="0" smtClean="0">
                <a:latin typeface="Times New Roman" pitchFamily="18" charset="0"/>
                <a:cs typeface="Times New Roman" pitchFamily="18" charset="0"/>
              </a:rPr>
              <a:t>The duration of the spin-locking field is varied. Signal decays exponentially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isotropic liquids T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l-GR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ρ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is the same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as T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unless there is chemical exchange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Comparison of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and T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2000" kern="0" baseline="-250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995614" y="1124744"/>
            <a:ext cx="4824536" cy="1224136"/>
            <a:chOff x="1043608" y="1412776"/>
            <a:chExt cx="5976664" cy="1728192"/>
          </a:xfrm>
        </p:grpSpPr>
        <p:sp>
          <p:nvSpPr>
            <p:cNvPr id="36" name="Freeform 16"/>
            <p:cNvSpPr>
              <a:spLocks/>
            </p:cNvSpPr>
            <p:nvPr/>
          </p:nvSpPr>
          <p:spPr bwMode="auto">
            <a:xfrm>
              <a:off x="4237037" y="1892722"/>
              <a:ext cx="2575584" cy="1248246"/>
            </a:xfrm>
            <a:custGeom>
              <a:avLst/>
              <a:gdLst>
                <a:gd name="T0" fmla="*/ 2147483647 w 21258"/>
                <a:gd name="T1" fmla="*/ 2147483647 h 16629"/>
                <a:gd name="T2" fmla="*/ 2147483647 w 21258"/>
                <a:gd name="T3" fmla="*/ 2147483647 h 16629"/>
                <a:gd name="T4" fmla="*/ 2147483647 w 21258"/>
                <a:gd name="T5" fmla="*/ 2147483647 h 16629"/>
                <a:gd name="T6" fmla="*/ 2147483647 w 21258"/>
                <a:gd name="T7" fmla="*/ 2147483647 h 16629"/>
                <a:gd name="T8" fmla="*/ 2147483647 w 21258"/>
                <a:gd name="T9" fmla="*/ 2147483647 h 16629"/>
                <a:gd name="T10" fmla="*/ 2147483647 w 21258"/>
                <a:gd name="T11" fmla="*/ 2147483647 h 16629"/>
                <a:gd name="T12" fmla="*/ 2147483647 w 21258"/>
                <a:gd name="T13" fmla="*/ 2147483647 h 16629"/>
                <a:gd name="T14" fmla="*/ 2147483647 w 21258"/>
                <a:gd name="T15" fmla="*/ 2147483647 h 16629"/>
                <a:gd name="T16" fmla="*/ 2147483647 w 21258"/>
                <a:gd name="T17" fmla="*/ 2147483647 h 16629"/>
                <a:gd name="T18" fmla="*/ 2147483647 w 21258"/>
                <a:gd name="T19" fmla="*/ 2147483647 h 16629"/>
                <a:gd name="T20" fmla="*/ 2147483647 w 21258"/>
                <a:gd name="T21" fmla="*/ 2147483647 h 16629"/>
                <a:gd name="T22" fmla="*/ 2147483647 w 21258"/>
                <a:gd name="T23" fmla="*/ 2147483647 h 16629"/>
                <a:gd name="T24" fmla="*/ 2147483647 w 21258"/>
                <a:gd name="T25" fmla="*/ 2147483647 h 16629"/>
                <a:gd name="T26" fmla="*/ 2147483647 w 21258"/>
                <a:gd name="T27" fmla="*/ 2147483647 h 16629"/>
                <a:gd name="T28" fmla="*/ 2147483647 w 21258"/>
                <a:gd name="T29" fmla="*/ 2147483647 h 16629"/>
                <a:gd name="T30" fmla="*/ 2147483647 w 21258"/>
                <a:gd name="T31" fmla="*/ 2147483647 h 16629"/>
                <a:gd name="T32" fmla="*/ 2147483647 w 21258"/>
                <a:gd name="T33" fmla="*/ 2147483647 h 16629"/>
                <a:gd name="T34" fmla="*/ 2147483647 w 21258"/>
                <a:gd name="T35" fmla="*/ 2147483647 h 16629"/>
                <a:gd name="T36" fmla="*/ 2147483647 w 21258"/>
                <a:gd name="T37" fmla="*/ 2147483647 h 16629"/>
                <a:gd name="T38" fmla="*/ 2147483647 w 21258"/>
                <a:gd name="T39" fmla="*/ 2147483647 h 16629"/>
                <a:gd name="T40" fmla="*/ 2147483647 w 21258"/>
                <a:gd name="T41" fmla="*/ 2147483647 h 16629"/>
                <a:gd name="T42" fmla="*/ 2147483647 w 21258"/>
                <a:gd name="T43" fmla="*/ 2147483647 h 16629"/>
                <a:gd name="T44" fmla="*/ 2147483647 w 21258"/>
                <a:gd name="T45" fmla="*/ 2147483647 h 16629"/>
                <a:gd name="T46" fmla="*/ 2147483647 w 21258"/>
                <a:gd name="T47" fmla="*/ 2147483647 h 16629"/>
                <a:gd name="T48" fmla="*/ 2147483647 w 21258"/>
                <a:gd name="T49" fmla="*/ 2147483647 h 16629"/>
                <a:gd name="T50" fmla="*/ 2147483647 w 21258"/>
                <a:gd name="T51" fmla="*/ 2147483647 h 16629"/>
                <a:gd name="T52" fmla="*/ 2147483647 w 21258"/>
                <a:gd name="T53" fmla="*/ 2147483647 h 16629"/>
                <a:gd name="T54" fmla="*/ 2147483647 w 21258"/>
                <a:gd name="T55" fmla="*/ 2147483647 h 16629"/>
                <a:gd name="T56" fmla="*/ 2147483647 w 21258"/>
                <a:gd name="T57" fmla="*/ 2147483647 h 16629"/>
                <a:gd name="T58" fmla="*/ 2147483647 w 21258"/>
                <a:gd name="T59" fmla="*/ 2147483647 h 16629"/>
                <a:gd name="T60" fmla="*/ 2147483647 w 21258"/>
                <a:gd name="T61" fmla="*/ 2147483647 h 16629"/>
                <a:gd name="T62" fmla="*/ 2147483647 w 21258"/>
                <a:gd name="T63" fmla="*/ 2147483647 h 16629"/>
                <a:gd name="T64" fmla="*/ 2147483647 w 21258"/>
                <a:gd name="T65" fmla="*/ 2147483647 h 16629"/>
                <a:gd name="T66" fmla="*/ 2147483647 w 21258"/>
                <a:gd name="T67" fmla="*/ 2147483647 h 16629"/>
                <a:gd name="T68" fmla="*/ 2147483647 w 21258"/>
                <a:gd name="T69" fmla="*/ 2147483647 h 16629"/>
                <a:gd name="T70" fmla="*/ 2147483647 w 21258"/>
                <a:gd name="T71" fmla="*/ 2147483647 h 16629"/>
                <a:gd name="T72" fmla="*/ 2147483647 w 21258"/>
                <a:gd name="T73" fmla="*/ 2147483647 h 16629"/>
                <a:gd name="T74" fmla="*/ 2147483647 w 21258"/>
                <a:gd name="T75" fmla="*/ 2147483647 h 16629"/>
                <a:gd name="T76" fmla="*/ 2147483647 w 21258"/>
                <a:gd name="T77" fmla="*/ 2147483647 h 16629"/>
                <a:gd name="T78" fmla="*/ 2147483647 w 21258"/>
                <a:gd name="T79" fmla="*/ 2147483647 h 16629"/>
                <a:gd name="T80" fmla="*/ 2147483647 w 21258"/>
                <a:gd name="T81" fmla="*/ 2147483647 h 16629"/>
                <a:gd name="T82" fmla="*/ 2147483647 w 21258"/>
                <a:gd name="T83" fmla="*/ 2147483647 h 16629"/>
                <a:gd name="T84" fmla="*/ 2147483647 w 21258"/>
                <a:gd name="T85" fmla="*/ 2147483647 h 16629"/>
                <a:gd name="T86" fmla="*/ 2147483647 w 21258"/>
                <a:gd name="T87" fmla="*/ 2147483647 h 16629"/>
                <a:gd name="T88" fmla="*/ 2147483647 w 21258"/>
                <a:gd name="T89" fmla="*/ 2147483647 h 16629"/>
                <a:gd name="T90" fmla="*/ 2147483647 w 21258"/>
                <a:gd name="T91" fmla="*/ 2147483647 h 16629"/>
                <a:gd name="T92" fmla="*/ 2147483647 w 21258"/>
                <a:gd name="T93" fmla="*/ 2147483647 h 16629"/>
                <a:gd name="T94" fmla="*/ 2147483647 w 21258"/>
                <a:gd name="T95" fmla="*/ 2147483647 h 16629"/>
                <a:gd name="T96" fmla="*/ 2147483647 w 21258"/>
                <a:gd name="T97" fmla="*/ 2147483647 h 16629"/>
                <a:gd name="T98" fmla="*/ 2147483647 w 21258"/>
                <a:gd name="T99" fmla="*/ 2147483647 h 16629"/>
                <a:gd name="T100" fmla="*/ 2147483647 w 21258"/>
                <a:gd name="T101" fmla="*/ 2147483647 h 16629"/>
                <a:gd name="T102" fmla="*/ 2147483647 w 21258"/>
                <a:gd name="T103" fmla="*/ 2147483647 h 16629"/>
                <a:gd name="T104" fmla="*/ 2147483647 w 21258"/>
                <a:gd name="T105" fmla="*/ 2147483647 h 16629"/>
                <a:gd name="T106" fmla="*/ 2147483647 w 21258"/>
                <a:gd name="T107" fmla="*/ 2147483647 h 16629"/>
                <a:gd name="T108" fmla="*/ 2147483647 w 21258"/>
                <a:gd name="T109" fmla="*/ 2147483647 h 16629"/>
                <a:gd name="T110" fmla="*/ 2147483647 w 21258"/>
                <a:gd name="T111" fmla="*/ 2147483647 h 16629"/>
                <a:gd name="T112" fmla="*/ 2147483647 w 21258"/>
                <a:gd name="T113" fmla="*/ 2147483647 h 16629"/>
                <a:gd name="T114" fmla="*/ 2147483647 w 21258"/>
                <a:gd name="T115" fmla="*/ 2147483647 h 16629"/>
                <a:gd name="T116" fmla="*/ 2147483647 w 21258"/>
                <a:gd name="T117" fmla="*/ 2147483647 h 16629"/>
                <a:gd name="T118" fmla="*/ 2147483647 w 21258"/>
                <a:gd name="T119" fmla="*/ 2147483647 h 166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258"/>
                <a:gd name="T181" fmla="*/ 0 h 16629"/>
                <a:gd name="T182" fmla="*/ 21258 w 21258"/>
                <a:gd name="T183" fmla="*/ 16629 h 166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258" h="16629">
                  <a:moveTo>
                    <a:pt x="0" y="0"/>
                  </a:moveTo>
                  <a:lnTo>
                    <a:pt x="0" y="0"/>
                  </a:lnTo>
                  <a:lnTo>
                    <a:pt x="119" y="812"/>
                  </a:lnTo>
                  <a:lnTo>
                    <a:pt x="238" y="2600"/>
                  </a:lnTo>
                  <a:lnTo>
                    <a:pt x="356" y="5097"/>
                  </a:lnTo>
                  <a:lnTo>
                    <a:pt x="475" y="7967"/>
                  </a:lnTo>
                  <a:lnTo>
                    <a:pt x="594" y="10845"/>
                  </a:lnTo>
                  <a:lnTo>
                    <a:pt x="713" y="13390"/>
                  </a:lnTo>
                  <a:lnTo>
                    <a:pt x="831" y="15316"/>
                  </a:lnTo>
                  <a:lnTo>
                    <a:pt x="950" y="16424"/>
                  </a:lnTo>
                  <a:lnTo>
                    <a:pt x="1069" y="16629"/>
                  </a:lnTo>
                  <a:lnTo>
                    <a:pt x="1188" y="15954"/>
                  </a:lnTo>
                  <a:lnTo>
                    <a:pt x="1306" y="14530"/>
                  </a:lnTo>
                  <a:lnTo>
                    <a:pt x="1425" y="12563"/>
                  </a:lnTo>
                  <a:lnTo>
                    <a:pt x="1544" y="10322"/>
                  </a:lnTo>
                  <a:lnTo>
                    <a:pt x="1663" y="8087"/>
                  </a:lnTo>
                  <a:lnTo>
                    <a:pt x="1781" y="6125"/>
                  </a:lnTo>
                  <a:lnTo>
                    <a:pt x="1900" y="4654"/>
                  </a:lnTo>
                  <a:lnTo>
                    <a:pt x="2019" y="3825"/>
                  </a:lnTo>
                  <a:lnTo>
                    <a:pt x="2138" y="3700"/>
                  </a:lnTo>
                  <a:lnTo>
                    <a:pt x="2256" y="4258"/>
                  </a:lnTo>
                  <a:lnTo>
                    <a:pt x="2375" y="5394"/>
                  </a:lnTo>
                  <a:lnTo>
                    <a:pt x="2494" y="6940"/>
                  </a:lnTo>
                  <a:lnTo>
                    <a:pt x="2614" y="8692"/>
                  </a:lnTo>
                  <a:lnTo>
                    <a:pt x="2731" y="10425"/>
                  </a:lnTo>
                  <a:lnTo>
                    <a:pt x="2851" y="11938"/>
                  </a:lnTo>
                  <a:lnTo>
                    <a:pt x="2970" y="13060"/>
                  </a:lnTo>
                  <a:lnTo>
                    <a:pt x="3089" y="13680"/>
                  </a:lnTo>
                  <a:lnTo>
                    <a:pt x="3207" y="13749"/>
                  </a:lnTo>
                  <a:lnTo>
                    <a:pt x="3326" y="13290"/>
                  </a:lnTo>
                  <a:lnTo>
                    <a:pt x="3445" y="12387"/>
                  </a:lnTo>
                  <a:lnTo>
                    <a:pt x="3564" y="11169"/>
                  </a:lnTo>
                  <a:lnTo>
                    <a:pt x="3682" y="9802"/>
                  </a:lnTo>
                  <a:lnTo>
                    <a:pt x="3801" y="8457"/>
                  </a:lnTo>
                  <a:lnTo>
                    <a:pt x="3920" y="7291"/>
                  </a:lnTo>
                  <a:lnTo>
                    <a:pt x="4039" y="6434"/>
                  </a:lnTo>
                  <a:lnTo>
                    <a:pt x="4157" y="5974"/>
                  </a:lnTo>
                  <a:lnTo>
                    <a:pt x="4276" y="5942"/>
                  </a:lnTo>
                  <a:lnTo>
                    <a:pt x="4395" y="6318"/>
                  </a:lnTo>
                  <a:lnTo>
                    <a:pt x="4514" y="7037"/>
                  </a:lnTo>
                  <a:lnTo>
                    <a:pt x="4632" y="7994"/>
                  </a:lnTo>
                  <a:lnTo>
                    <a:pt x="4751" y="9060"/>
                  </a:lnTo>
                  <a:lnTo>
                    <a:pt x="4870" y="10104"/>
                  </a:lnTo>
                  <a:lnTo>
                    <a:pt x="4989" y="11002"/>
                  </a:lnTo>
                  <a:lnTo>
                    <a:pt x="5107" y="11655"/>
                  </a:lnTo>
                  <a:lnTo>
                    <a:pt x="5226" y="11997"/>
                  </a:lnTo>
                  <a:lnTo>
                    <a:pt x="5345" y="12006"/>
                  </a:lnTo>
                  <a:lnTo>
                    <a:pt x="5464" y="11698"/>
                  </a:lnTo>
                  <a:lnTo>
                    <a:pt x="5582" y="11127"/>
                  </a:lnTo>
                  <a:lnTo>
                    <a:pt x="5701" y="10375"/>
                  </a:lnTo>
                  <a:lnTo>
                    <a:pt x="5820" y="9542"/>
                  </a:lnTo>
                  <a:lnTo>
                    <a:pt x="5939" y="8733"/>
                  </a:lnTo>
                  <a:lnTo>
                    <a:pt x="6057" y="8042"/>
                  </a:lnTo>
                  <a:lnTo>
                    <a:pt x="6176" y="7545"/>
                  </a:lnTo>
                  <a:lnTo>
                    <a:pt x="6295" y="7290"/>
                  </a:lnTo>
                  <a:lnTo>
                    <a:pt x="6414" y="7297"/>
                  </a:lnTo>
                  <a:lnTo>
                    <a:pt x="6532" y="7548"/>
                  </a:lnTo>
                  <a:lnTo>
                    <a:pt x="6651" y="8002"/>
                  </a:lnTo>
                  <a:lnTo>
                    <a:pt x="6770" y="8592"/>
                  </a:lnTo>
                  <a:lnTo>
                    <a:pt x="6889" y="9241"/>
                  </a:lnTo>
                  <a:lnTo>
                    <a:pt x="7007" y="9868"/>
                  </a:lnTo>
                  <a:lnTo>
                    <a:pt x="7126" y="10401"/>
                  </a:lnTo>
                  <a:lnTo>
                    <a:pt x="7245" y="10779"/>
                  </a:lnTo>
                  <a:lnTo>
                    <a:pt x="7364" y="10967"/>
                  </a:lnTo>
                  <a:lnTo>
                    <a:pt x="7483" y="10952"/>
                  </a:lnTo>
                  <a:lnTo>
                    <a:pt x="7601" y="10747"/>
                  </a:lnTo>
                  <a:lnTo>
                    <a:pt x="7720" y="10387"/>
                  </a:lnTo>
                  <a:lnTo>
                    <a:pt x="7839" y="9924"/>
                  </a:lnTo>
                  <a:lnTo>
                    <a:pt x="7958" y="9417"/>
                  </a:lnTo>
                  <a:lnTo>
                    <a:pt x="8076" y="8931"/>
                  </a:lnTo>
                  <a:lnTo>
                    <a:pt x="8195" y="8522"/>
                  </a:lnTo>
                  <a:lnTo>
                    <a:pt x="8314" y="8235"/>
                  </a:lnTo>
                  <a:lnTo>
                    <a:pt x="8433" y="8096"/>
                  </a:lnTo>
                  <a:lnTo>
                    <a:pt x="8551" y="8115"/>
                  </a:lnTo>
                  <a:lnTo>
                    <a:pt x="8670" y="8282"/>
                  </a:lnTo>
                  <a:lnTo>
                    <a:pt x="8789" y="8567"/>
                  </a:lnTo>
                  <a:lnTo>
                    <a:pt x="8908" y="8930"/>
                  </a:lnTo>
                  <a:lnTo>
                    <a:pt x="9026" y="9325"/>
                  </a:lnTo>
                  <a:lnTo>
                    <a:pt x="9145" y="9702"/>
                  </a:lnTo>
                  <a:lnTo>
                    <a:pt x="9264" y="10017"/>
                  </a:lnTo>
                  <a:lnTo>
                    <a:pt x="9383" y="10235"/>
                  </a:lnTo>
                  <a:lnTo>
                    <a:pt x="9501" y="10337"/>
                  </a:lnTo>
                  <a:lnTo>
                    <a:pt x="9620" y="10316"/>
                  </a:lnTo>
                  <a:lnTo>
                    <a:pt x="9739" y="10181"/>
                  </a:lnTo>
                  <a:lnTo>
                    <a:pt x="9858" y="9955"/>
                  </a:lnTo>
                  <a:lnTo>
                    <a:pt x="9975" y="9669"/>
                  </a:lnTo>
                  <a:lnTo>
                    <a:pt x="10094" y="9362"/>
                  </a:lnTo>
                  <a:lnTo>
                    <a:pt x="10213" y="9070"/>
                  </a:lnTo>
                  <a:lnTo>
                    <a:pt x="10332" y="8829"/>
                  </a:lnTo>
                  <a:lnTo>
                    <a:pt x="10450" y="8663"/>
                  </a:lnTo>
                  <a:lnTo>
                    <a:pt x="10569" y="8589"/>
                  </a:lnTo>
                  <a:lnTo>
                    <a:pt x="10688" y="8610"/>
                  </a:lnTo>
                  <a:lnTo>
                    <a:pt x="10807" y="8719"/>
                  </a:lnTo>
                  <a:lnTo>
                    <a:pt x="10925" y="8897"/>
                  </a:lnTo>
                  <a:lnTo>
                    <a:pt x="11044" y="9120"/>
                  </a:lnTo>
                  <a:lnTo>
                    <a:pt x="11163" y="9360"/>
                  </a:lnTo>
                  <a:lnTo>
                    <a:pt x="11282" y="9587"/>
                  </a:lnTo>
                  <a:lnTo>
                    <a:pt x="11400" y="9772"/>
                  </a:lnTo>
                  <a:lnTo>
                    <a:pt x="11519" y="9899"/>
                  </a:lnTo>
                  <a:lnTo>
                    <a:pt x="11638" y="9953"/>
                  </a:lnTo>
                  <a:lnTo>
                    <a:pt x="11757" y="9933"/>
                  </a:lnTo>
                  <a:lnTo>
                    <a:pt x="11875" y="9845"/>
                  </a:lnTo>
                  <a:lnTo>
                    <a:pt x="11994" y="9703"/>
                  </a:lnTo>
                  <a:lnTo>
                    <a:pt x="12113" y="9527"/>
                  </a:lnTo>
                  <a:lnTo>
                    <a:pt x="12232" y="9340"/>
                  </a:lnTo>
                  <a:lnTo>
                    <a:pt x="12350" y="9166"/>
                  </a:lnTo>
                  <a:lnTo>
                    <a:pt x="12469" y="9023"/>
                  </a:lnTo>
                  <a:lnTo>
                    <a:pt x="12588" y="8928"/>
                  </a:lnTo>
                  <a:lnTo>
                    <a:pt x="12707" y="8888"/>
                  </a:lnTo>
                  <a:lnTo>
                    <a:pt x="12825" y="8906"/>
                  </a:lnTo>
                  <a:lnTo>
                    <a:pt x="12944" y="8977"/>
                  </a:lnTo>
                  <a:lnTo>
                    <a:pt x="13063" y="9089"/>
                  </a:lnTo>
                  <a:lnTo>
                    <a:pt x="13182" y="9227"/>
                  </a:lnTo>
                  <a:lnTo>
                    <a:pt x="13300" y="9372"/>
                  </a:lnTo>
                  <a:lnTo>
                    <a:pt x="13419" y="9507"/>
                  </a:lnTo>
                  <a:lnTo>
                    <a:pt x="13538" y="9617"/>
                  </a:lnTo>
                  <a:lnTo>
                    <a:pt x="13657" y="9689"/>
                  </a:lnTo>
                  <a:lnTo>
                    <a:pt x="13775" y="9718"/>
                  </a:lnTo>
                  <a:lnTo>
                    <a:pt x="13894" y="9701"/>
                  </a:lnTo>
                  <a:lnTo>
                    <a:pt x="14013" y="9645"/>
                  </a:lnTo>
                  <a:lnTo>
                    <a:pt x="14132" y="9556"/>
                  </a:lnTo>
                  <a:lnTo>
                    <a:pt x="14251" y="9448"/>
                  </a:lnTo>
                  <a:lnTo>
                    <a:pt x="14369" y="9335"/>
                  </a:lnTo>
                  <a:lnTo>
                    <a:pt x="14488" y="9230"/>
                  </a:lnTo>
                  <a:lnTo>
                    <a:pt x="14607" y="9147"/>
                  </a:lnTo>
                  <a:lnTo>
                    <a:pt x="14726" y="9092"/>
                  </a:lnTo>
                  <a:lnTo>
                    <a:pt x="14844" y="9071"/>
                  </a:lnTo>
                  <a:lnTo>
                    <a:pt x="14963" y="9085"/>
                  </a:lnTo>
                  <a:lnTo>
                    <a:pt x="15082" y="9132"/>
                  </a:lnTo>
                  <a:lnTo>
                    <a:pt x="15201" y="9202"/>
                  </a:lnTo>
                  <a:lnTo>
                    <a:pt x="15319" y="9286"/>
                  </a:lnTo>
                  <a:lnTo>
                    <a:pt x="15439" y="9374"/>
                  </a:lnTo>
                  <a:lnTo>
                    <a:pt x="15558" y="9454"/>
                  </a:lnTo>
                  <a:lnTo>
                    <a:pt x="15677" y="9519"/>
                  </a:lnTo>
                  <a:lnTo>
                    <a:pt x="15795" y="9560"/>
                  </a:lnTo>
                  <a:lnTo>
                    <a:pt x="15914" y="9575"/>
                  </a:lnTo>
                  <a:lnTo>
                    <a:pt x="16033" y="9562"/>
                  </a:lnTo>
                  <a:lnTo>
                    <a:pt x="16152" y="9525"/>
                  </a:lnTo>
                  <a:lnTo>
                    <a:pt x="16270" y="9470"/>
                  </a:lnTo>
                  <a:lnTo>
                    <a:pt x="16389" y="9405"/>
                  </a:lnTo>
                  <a:lnTo>
                    <a:pt x="16508" y="9336"/>
                  </a:lnTo>
                  <a:lnTo>
                    <a:pt x="16627" y="9274"/>
                  </a:lnTo>
                  <a:lnTo>
                    <a:pt x="16745" y="9224"/>
                  </a:lnTo>
                  <a:lnTo>
                    <a:pt x="16864" y="9193"/>
                  </a:lnTo>
                  <a:lnTo>
                    <a:pt x="16983" y="9183"/>
                  </a:lnTo>
                  <a:lnTo>
                    <a:pt x="17102" y="9193"/>
                  </a:lnTo>
                  <a:lnTo>
                    <a:pt x="17220" y="9223"/>
                  </a:lnTo>
                  <a:lnTo>
                    <a:pt x="17339" y="9266"/>
                  </a:lnTo>
                  <a:lnTo>
                    <a:pt x="17458" y="9318"/>
                  </a:lnTo>
                  <a:lnTo>
                    <a:pt x="17577" y="9372"/>
                  </a:lnTo>
                  <a:lnTo>
                    <a:pt x="17695" y="9419"/>
                  </a:lnTo>
                  <a:lnTo>
                    <a:pt x="17814" y="9458"/>
                  </a:lnTo>
                  <a:lnTo>
                    <a:pt x="17933" y="9481"/>
                  </a:lnTo>
                  <a:lnTo>
                    <a:pt x="18052" y="9488"/>
                  </a:lnTo>
                  <a:lnTo>
                    <a:pt x="18170" y="9479"/>
                  </a:lnTo>
                  <a:lnTo>
                    <a:pt x="18289" y="9455"/>
                  </a:lnTo>
                  <a:lnTo>
                    <a:pt x="18408" y="9421"/>
                  </a:lnTo>
                  <a:lnTo>
                    <a:pt x="18527" y="9380"/>
                  </a:lnTo>
                  <a:lnTo>
                    <a:pt x="18645" y="9339"/>
                  </a:lnTo>
                  <a:lnTo>
                    <a:pt x="18764" y="9302"/>
                  </a:lnTo>
                  <a:lnTo>
                    <a:pt x="18883" y="9272"/>
                  </a:lnTo>
                  <a:lnTo>
                    <a:pt x="19002" y="9256"/>
                  </a:lnTo>
                  <a:lnTo>
                    <a:pt x="19120" y="9250"/>
                  </a:lnTo>
                  <a:lnTo>
                    <a:pt x="19239" y="9258"/>
                  </a:lnTo>
                  <a:lnTo>
                    <a:pt x="19358" y="9277"/>
                  </a:lnTo>
                  <a:lnTo>
                    <a:pt x="19477" y="9304"/>
                  </a:lnTo>
                  <a:lnTo>
                    <a:pt x="19595" y="9336"/>
                  </a:lnTo>
                  <a:lnTo>
                    <a:pt x="19714" y="9368"/>
                  </a:lnTo>
                  <a:lnTo>
                    <a:pt x="19833" y="9396"/>
                  </a:lnTo>
                  <a:lnTo>
                    <a:pt x="19952" y="9418"/>
                  </a:lnTo>
                  <a:lnTo>
                    <a:pt x="20070" y="9432"/>
                  </a:lnTo>
                  <a:lnTo>
                    <a:pt x="20189" y="9435"/>
                  </a:lnTo>
                  <a:lnTo>
                    <a:pt x="20308" y="9429"/>
                  </a:lnTo>
                  <a:lnTo>
                    <a:pt x="20427" y="9414"/>
                  </a:lnTo>
                  <a:lnTo>
                    <a:pt x="20545" y="9392"/>
                  </a:lnTo>
                  <a:lnTo>
                    <a:pt x="20664" y="9368"/>
                  </a:lnTo>
                  <a:lnTo>
                    <a:pt x="20783" y="9342"/>
                  </a:lnTo>
                  <a:lnTo>
                    <a:pt x="20902" y="9320"/>
                  </a:lnTo>
                  <a:lnTo>
                    <a:pt x="21020" y="9303"/>
                  </a:lnTo>
                  <a:lnTo>
                    <a:pt x="21139" y="9294"/>
                  </a:lnTo>
                  <a:lnTo>
                    <a:pt x="21258" y="9291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17"/>
            <p:cNvGrpSpPr>
              <a:grpSpLocks/>
            </p:cNvGrpSpPr>
            <p:nvPr/>
          </p:nvGrpSpPr>
          <p:grpSpPr bwMode="auto">
            <a:xfrm>
              <a:off x="1331525" y="2580500"/>
              <a:ext cx="5688747" cy="340867"/>
              <a:chOff x="-2181" y="895"/>
              <a:chExt cx="5217" cy="284"/>
            </a:xfrm>
          </p:grpSpPr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>
                <a:off x="-2181" y="912"/>
                <a:ext cx="515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90000" tIns="43200" rIns="90000" bIns="432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" name="Text Box 21"/>
              <p:cNvSpPr txBox="1">
                <a:spLocks noChangeArrowheads="1"/>
              </p:cNvSpPr>
              <p:nvPr/>
            </p:nvSpPr>
            <p:spPr bwMode="auto">
              <a:xfrm>
                <a:off x="2832" y="895"/>
                <a:ext cx="204" cy="28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lIns="90000" tIns="43200" rIns="90000" bIns="43200">
                <a:spAutoFit/>
              </a:bodyPr>
              <a:lstStyle/>
              <a:p>
                <a:pPr defTabSz="762000"/>
                <a:r>
                  <a:rPr lang="de-DE"/>
                  <a:t>t</a:t>
                </a:r>
                <a:endParaRPr lang="en-US"/>
              </a:p>
            </p:txBody>
          </p:sp>
        </p:grpSp>
        <p:sp>
          <p:nvSpPr>
            <p:cNvPr id="4" name="Прямоугольник 3"/>
            <p:cNvSpPr/>
            <p:nvPr/>
          </p:nvSpPr>
          <p:spPr>
            <a:xfrm>
              <a:off x="1547664" y="1449188"/>
              <a:ext cx="288032" cy="114889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1835695" y="1889902"/>
              <a:ext cx="2401341" cy="70818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43608" y="1412776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US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39397" y="2051556"/>
              <a:ext cx="767635" cy="521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CW</a:t>
              </a:r>
              <a:r>
                <a:rPr lang="en-US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175325"/>
              </p:ext>
            </p:extLst>
          </p:nvPr>
        </p:nvGraphicFramePr>
        <p:xfrm>
          <a:off x="2771800" y="3789040"/>
          <a:ext cx="2880320" cy="452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67" name="Уравнение" r:id="rId5" imgW="1536480" imgH="241200" progId="Equation.3">
                  <p:embed/>
                </p:oleObj>
              </mc:Choice>
              <mc:Fallback>
                <p:oleObj name="Уравнение" r:id="rId5" imgW="1536480" imgH="241200" progId="Equation.3">
                  <p:embed/>
                  <p:pic>
                    <p:nvPicPr>
                      <p:cNvPr id="198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89040"/>
                        <a:ext cx="2880320" cy="452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502580"/>
              </p:ext>
            </p:extLst>
          </p:nvPr>
        </p:nvGraphicFramePr>
        <p:xfrm>
          <a:off x="1896692" y="4941168"/>
          <a:ext cx="1404938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68" name="Уравнение" r:id="rId7" imgW="749160" imgH="698400" progId="Equation.3">
                  <p:embed/>
                </p:oleObj>
              </mc:Choice>
              <mc:Fallback>
                <p:oleObj name="Уравнение" r:id="rId7" imgW="749160" imgH="698400" progId="Equation.3">
                  <p:embed/>
                  <p:pic>
                    <p:nvPicPr>
                      <p:cNvPr id="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692" y="4941168"/>
                        <a:ext cx="1404938" cy="130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09171" y="1128951"/>
            <a:ext cx="1564852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Spin-locking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60822" y="5085184"/>
            <a:ext cx="3075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kern="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kern="0" baseline="-25000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not the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Analysis of all three times provides important information on molecular mobility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8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Cross-relaxation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Cross-relaxation comes into play for two or more spins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Energy levels and relaxation transitions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single-quantum (</a:t>
            </a:r>
            <a:r>
              <a:rPr lang="en-US" sz="2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kern="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1I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kern="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zero-quantum (</a:t>
            </a:r>
            <a:r>
              <a:rPr lang="en-US" sz="2000" kern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kern="0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 and double-quantum (</a:t>
            </a:r>
            <a:r>
              <a:rPr lang="en-US" sz="2000" kern="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kern="0" baseline="-250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set of equations becomes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 solve these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equations, it is better to introduce spin polarizations</a:t>
            </a: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483246"/>
              </p:ext>
            </p:extLst>
          </p:nvPr>
        </p:nvGraphicFramePr>
        <p:xfrm>
          <a:off x="534714" y="3637880"/>
          <a:ext cx="5405438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1" name="Уравнение" r:id="rId4" imgW="3797280" imgH="1625400" progId="Equation.3">
                  <p:embed/>
                </p:oleObj>
              </mc:Choice>
              <mc:Fallback>
                <p:oleObj name="Уравнение" r:id="rId4" imgW="3797280" imgH="162540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4" y="3637880"/>
                        <a:ext cx="5405438" cy="2311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5156918" y="2921718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6309046" y="1196016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6234841" y="3352748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7389166" y="1627045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18363"/>
              </p:ext>
            </p:extLst>
          </p:nvPr>
        </p:nvGraphicFramePr>
        <p:xfrm>
          <a:off x="6589631" y="692696"/>
          <a:ext cx="508445" cy="45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2" name="Уравнение" r:id="rId6" imgW="241200" imgH="203040" progId="Equation.3">
                  <p:embed/>
                </p:oleObj>
              </mc:Choice>
              <mc:Fallback>
                <p:oleObj name="Уравнение" r:id="rId6" imgW="241200" imgH="203040" progId="Equation.3">
                  <p:embed/>
                  <p:pic>
                    <p:nvPicPr>
                      <p:cNvPr id="820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631" y="692696"/>
                        <a:ext cx="508445" cy="453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768992"/>
              </p:ext>
            </p:extLst>
          </p:nvPr>
        </p:nvGraphicFramePr>
        <p:xfrm>
          <a:off x="4644008" y="2708920"/>
          <a:ext cx="505463" cy="45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3" name="Уравнение" r:id="rId8" imgW="241200" imgH="203040" progId="Equation.3">
                  <p:embed/>
                </p:oleObj>
              </mc:Choice>
              <mc:Fallback>
                <p:oleObj name="Уравнение" r:id="rId8" imgW="241200" imgH="203040" progId="Equation.3">
                  <p:embed/>
                  <p:pic>
                    <p:nvPicPr>
                      <p:cNvPr id="820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708920"/>
                        <a:ext cx="505463" cy="451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167581"/>
              </p:ext>
            </p:extLst>
          </p:nvPr>
        </p:nvGraphicFramePr>
        <p:xfrm>
          <a:off x="6660232" y="3406437"/>
          <a:ext cx="505463" cy="31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4" name="Уравнение" r:id="rId10" imgW="241200" imgH="139680" progId="Equation.3">
                  <p:embed/>
                </p:oleObj>
              </mc:Choice>
              <mc:Fallback>
                <p:oleObj name="Уравнение" r:id="rId10" imgW="241200" imgH="139680" progId="Equation.3">
                  <p:embed/>
                  <p:pic>
                    <p:nvPicPr>
                      <p:cNvPr id="820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406437"/>
                        <a:ext cx="505463" cy="310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51362"/>
              </p:ext>
            </p:extLst>
          </p:nvPr>
        </p:nvGraphicFramePr>
        <p:xfrm>
          <a:off x="8605855" y="1391609"/>
          <a:ext cx="532301" cy="45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5" name="Уравнение" r:id="rId12" imgW="253800" imgH="203040" progId="Equation.3">
                  <p:embed/>
                </p:oleObj>
              </mc:Choice>
              <mc:Fallback>
                <p:oleObj name="Уравнение" r:id="rId12" imgW="253800" imgH="203040" progId="Equation.3">
                  <p:embed/>
                  <p:pic>
                    <p:nvPicPr>
                      <p:cNvPr id="82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5855" y="1391609"/>
                        <a:ext cx="532301" cy="453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13"/>
          <p:cNvSpPr>
            <a:spLocks noChangeShapeType="1"/>
          </p:cNvSpPr>
          <p:nvPr/>
        </p:nvSpPr>
        <p:spPr bwMode="auto">
          <a:xfrm flipV="1">
            <a:off x="6114596" y="1637641"/>
            <a:ext cx="1555155" cy="1294673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flipH="1">
            <a:off x="7237703" y="1627045"/>
            <a:ext cx="1203394" cy="172570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>
            <a:off x="7243659" y="1196016"/>
            <a:ext cx="1218180" cy="431029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5293487" y="2921718"/>
            <a:ext cx="1283786" cy="431029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5437503" y="1701525"/>
            <a:ext cx="691843" cy="369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1I</a:t>
            </a:r>
            <a:endParaRPr lang="ru-RU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7798021" y="2483709"/>
            <a:ext cx="571068" cy="369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1I</a:t>
            </a:r>
            <a:endParaRPr lang="ru-RU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7840075" y="1115452"/>
            <a:ext cx="6217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endParaRPr lang="ru-RU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5539540" y="3059668"/>
            <a:ext cx="6056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endParaRPr lang="ru-RU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6203303" y="2203864"/>
            <a:ext cx="474151" cy="367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alt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3"/>
          <p:cNvSpPr txBox="1">
            <a:spLocks noChangeArrowheads="1"/>
          </p:cNvSpPr>
          <p:nvPr/>
        </p:nvSpPr>
        <p:spPr bwMode="auto">
          <a:xfrm>
            <a:off x="6843755" y="2417794"/>
            <a:ext cx="474151" cy="366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dirty="0">
              <a:solidFill>
                <a:srgbClr val="00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H="1">
            <a:off x="5314229" y="1196752"/>
            <a:ext cx="1203394" cy="172570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896480" y="1196016"/>
            <a:ext cx="0" cy="2156732"/>
          </a:xfrm>
          <a:prstGeom prst="line">
            <a:avLst/>
          </a:prstGeom>
          <a:ln w="38100">
            <a:solidFill>
              <a:srgbClr val="00FF00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7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Cross-relaxation, Solomon equations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6407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By introducing spin polarization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set of equations becomes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8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Spin not only relax to equilibrium but also exchange polarization: cross-relaxation occurs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Cross-relaxation comes into play when (W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–W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)≠0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031840"/>
              </p:ext>
            </p:extLst>
          </p:nvPr>
        </p:nvGraphicFramePr>
        <p:xfrm>
          <a:off x="705917" y="2747963"/>
          <a:ext cx="48021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60" name="Уравнение" r:id="rId4" imgW="3098520" imgH="812520" progId="Equation.3">
                  <p:embed/>
                </p:oleObj>
              </mc:Choice>
              <mc:Fallback>
                <p:oleObj name="Уравнение" r:id="rId4" imgW="3098520" imgH="81252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17" y="2747963"/>
                        <a:ext cx="4802187" cy="125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6084168" y="908720"/>
            <a:ext cx="2837964" cy="2016224"/>
            <a:chOff x="4644008" y="692696"/>
            <a:chExt cx="4494148" cy="3024336"/>
          </a:xfrm>
        </p:grpSpPr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5156918" y="292171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6309046" y="1196016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6234841" y="335274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7389166" y="1627045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graphicFrame>
          <p:nvGraphicFramePr>
            <p:cNvPr id="2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0462403"/>
                </p:ext>
              </p:extLst>
            </p:nvPr>
          </p:nvGraphicFramePr>
          <p:xfrm>
            <a:off x="6589631" y="692696"/>
            <a:ext cx="508445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0761" name="Уравнение" r:id="rId6" imgW="241200" imgH="203040" progId="Equation.3">
                    <p:embed/>
                  </p:oleObj>
                </mc:Choice>
                <mc:Fallback>
                  <p:oleObj name="Уравнение" r:id="rId6" imgW="241200" imgH="203040" progId="Equation.3">
                    <p:embed/>
                    <p:pic>
                      <p:nvPicPr>
                        <p:cNvPr id="28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89631" y="692696"/>
                          <a:ext cx="508445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9677173"/>
                </p:ext>
              </p:extLst>
            </p:nvPr>
          </p:nvGraphicFramePr>
          <p:xfrm>
            <a:off x="4644008" y="2708920"/>
            <a:ext cx="505463" cy="451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0762" name="Уравнение" r:id="rId8" imgW="241200" imgH="203040" progId="Equation.3">
                    <p:embed/>
                  </p:oleObj>
                </mc:Choice>
                <mc:Fallback>
                  <p:oleObj name="Уравнение" r:id="rId8" imgW="241200" imgH="203040" progId="Equation.3">
                    <p:embed/>
                    <p:pic>
                      <p:nvPicPr>
                        <p:cNvPr id="29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4008" y="2708920"/>
                          <a:ext cx="505463" cy="451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3485145"/>
                </p:ext>
              </p:extLst>
            </p:nvPr>
          </p:nvGraphicFramePr>
          <p:xfrm>
            <a:off x="6660232" y="3406437"/>
            <a:ext cx="505463" cy="310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0763" name="Уравнение" r:id="rId10" imgW="241200" imgH="139680" progId="Equation.3">
                    <p:embed/>
                  </p:oleObj>
                </mc:Choice>
                <mc:Fallback>
                  <p:oleObj name="Уравнение" r:id="rId10" imgW="241200" imgH="139680" progId="Equation.3">
                    <p:embed/>
                    <p:pic>
                      <p:nvPicPr>
                        <p:cNvPr id="3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0232" y="3406437"/>
                          <a:ext cx="505463" cy="3105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0590771"/>
                </p:ext>
              </p:extLst>
            </p:nvPr>
          </p:nvGraphicFramePr>
          <p:xfrm>
            <a:off x="8605855" y="1391609"/>
            <a:ext cx="532301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0764" name="Уравнение" r:id="rId12" imgW="253800" imgH="203040" progId="Equation.3">
                    <p:embed/>
                  </p:oleObj>
                </mc:Choice>
                <mc:Fallback>
                  <p:oleObj name="Уравнение" r:id="rId12" imgW="253800" imgH="203040" progId="Equation.3">
                    <p:embed/>
                    <p:pic>
                      <p:nvPicPr>
                        <p:cNvPr id="31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5855" y="1391609"/>
                          <a:ext cx="532301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13"/>
            <p:cNvSpPr>
              <a:spLocks noChangeShapeType="1"/>
            </p:cNvSpPr>
            <p:nvPr/>
          </p:nvSpPr>
          <p:spPr bwMode="auto">
            <a:xfrm flipV="1">
              <a:off x="6114596" y="1637641"/>
              <a:ext cx="1555155" cy="1294673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H="1">
              <a:off x="7237703" y="1627045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7243659" y="1196016"/>
              <a:ext cx="1218180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5293487" y="2921718"/>
              <a:ext cx="1283786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437503" y="1701525"/>
              <a:ext cx="6918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7798020" y="2483711"/>
              <a:ext cx="643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7840075" y="1115451"/>
              <a:ext cx="621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5539539" y="3059669"/>
              <a:ext cx="6056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6125137" y="2203864"/>
              <a:ext cx="5523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altLang="en-US" sz="1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6843755" y="2417795"/>
              <a:ext cx="6077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altLang="en-US" sz="10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 flipH="1">
              <a:off x="5314229" y="1196752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 flipV="1">
              <a:off x="6896480" y="1196016"/>
              <a:ext cx="0" cy="2156732"/>
            </a:xfrm>
            <a:prstGeom prst="line">
              <a:avLst/>
            </a:prstGeom>
            <a:ln w="38100">
              <a:solidFill>
                <a:srgbClr val="00FF00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619417"/>
              </p:ext>
            </p:extLst>
          </p:nvPr>
        </p:nvGraphicFramePr>
        <p:xfrm>
          <a:off x="1347468" y="1340768"/>
          <a:ext cx="2864492" cy="874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65" name="Уравнение" r:id="rId14" imgW="1663560" imgH="507960" progId="Equation.3">
                  <p:embed/>
                </p:oleObj>
              </mc:Choice>
              <mc:Fallback>
                <p:oleObj name="Уравнение" r:id="rId14" imgW="1663560" imgH="50796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468" y="1340768"/>
                        <a:ext cx="2864492" cy="874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811465"/>
              </p:ext>
            </p:extLst>
          </p:nvPr>
        </p:nvGraphicFramePr>
        <p:xfrm>
          <a:off x="801315" y="4648200"/>
          <a:ext cx="3122613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66" name="Уравнение" r:id="rId16" imgW="1752480" imgH="812520" progId="Equation.3">
                  <p:embed/>
                </p:oleObj>
              </mc:Choice>
              <mc:Fallback>
                <p:oleObj name="Уравнение" r:id="rId16" imgW="1752480" imgH="81252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15" y="4648200"/>
                        <a:ext cx="3122613" cy="144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24082" y="4941168"/>
            <a:ext cx="2480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00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000" i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auto-relaxation</a:t>
            </a:r>
          </a:p>
          <a:p>
            <a:r>
              <a:rPr lang="en-US" sz="2000" i="1" dirty="0" smtClean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cross-relaxation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5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Nuclear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Overhauser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effect = NOE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179512" y="764704"/>
            <a:ext cx="4516167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Basic equations (Solomon equations)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Consequence is NOE: when one spin is off-equilibrium, the other spin feel that (through the transitions W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and W</a:t>
            </a:r>
            <a:r>
              <a:rPr lang="en-US" sz="2000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, which flip both spins)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If we excite one spin, polarization of the other spin will be altered, as described by </a:t>
            </a:r>
            <a:r>
              <a:rPr lang="el-GR" sz="2000" i="1" kern="0" dirty="0" smtClean="0">
                <a:latin typeface="Times New Roman" pitchFamily="18" charset="0"/>
                <a:cs typeface="Times New Roman" pitchFamily="18" charset="0"/>
              </a:rPr>
              <a:t>η</a:t>
            </a:r>
            <a:endParaRPr lang="en-US" sz="2000" i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Sign of the effect (increase or decrease of the line intensity) can be positive or negative)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NOE enables distance measurements: </a:t>
            </a:r>
            <a:r>
              <a:rPr kumimoji="0" lang="el-GR" sz="20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η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~1/</a:t>
            </a:r>
            <a:r>
              <a:rPr kumimoji="0" lang="en-US" sz="20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for dipolar relaxation</a:t>
            </a: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084168" y="908720"/>
            <a:ext cx="2837964" cy="2016224"/>
            <a:chOff x="4644008" y="692696"/>
            <a:chExt cx="4494148" cy="3024336"/>
          </a:xfrm>
        </p:grpSpPr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5156918" y="292171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6309046" y="1196016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8" name="Line 6"/>
            <p:cNvSpPr>
              <a:spLocks noChangeShapeType="1"/>
            </p:cNvSpPr>
            <p:nvPr/>
          </p:nvSpPr>
          <p:spPr bwMode="auto">
            <a:xfrm>
              <a:off x="6234841" y="335274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50" name="Line 7"/>
            <p:cNvSpPr>
              <a:spLocks noChangeShapeType="1"/>
            </p:cNvSpPr>
            <p:nvPr/>
          </p:nvSpPr>
          <p:spPr bwMode="auto">
            <a:xfrm>
              <a:off x="7389166" y="1627045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graphicFrame>
          <p:nvGraphicFramePr>
            <p:cNvPr id="5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9408674"/>
                </p:ext>
              </p:extLst>
            </p:nvPr>
          </p:nvGraphicFramePr>
          <p:xfrm>
            <a:off x="6589631" y="692696"/>
            <a:ext cx="508445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779" name="Уравнение" r:id="rId4" imgW="241200" imgH="203040" progId="Equation.3">
                    <p:embed/>
                  </p:oleObj>
                </mc:Choice>
                <mc:Fallback>
                  <p:oleObj name="Уравнение" r:id="rId4" imgW="241200" imgH="203040" progId="Equation.3">
                    <p:embed/>
                    <p:pic>
                      <p:nvPicPr>
                        <p:cNvPr id="28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89631" y="692696"/>
                          <a:ext cx="508445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756294"/>
                </p:ext>
              </p:extLst>
            </p:nvPr>
          </p:nvGraphicFramePr>
          <p:xfrm>
            <a:off x="4644008" y="2708920"/>
            <a:ext cx="505463" cy="451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780" name="Уравнение" r:id="rId6" imgW="241200" imgH="203040" progId="Equation.3">
                    <p:embed/>
                  </p:oleObj>
                </mc:Choice>
                <mc:Fallback>
                  <p:oleObj name="Уравнение" r:id="rId6" imgW="241200" imgH="203040" progId="Equation.3">
                    <p:embed/>
                    <p:pic>
                      <p:nvPicPr>
                        <p:cNvPr id="29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4008" y="2708920"/>
                          <a:ext cx="505463" cy="451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7250001"/>
                </p:ext>
              </p:extLst>
            </p:nvPr>
          </p:nvGraphicFramePr>
          <p:xfrm>
            <a:off x="6660232" y="3406437"/>
            <a:ext cx="505463" cy="310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781" name="Уравнение" r:id="rId8" imgW="241200" imgH="139680" progId="Equation.3">
                    <p:embed/>
                  </p:oleObj>
                </mc:Choice>
                <mc:Fallback>
                  <p:oleObj name="Уравнение" r:id="rId8" imgW="241200" imgH="139680" progId="Equation.3">
                    <p:embed/>
                    <p:pic>
                      <p:nvPicPr>
                        <p:cNvPr id="3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0232" y="3406437"/>
                          <a:ext cx="505463" cy="3105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3720357"/>
                </p:ext>
              </p:extLst>
            </p:nvPr>
          </p:nvGraphicFramePr>
          <p:xfrm>
            <a:off x="8605855" y="1391609"/>
            <a:ext cx="532301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782" name="Уравнение" r:id="rId10" imgW="253800" imgH="203040" progId="Equation.3">
                    <p:embed/>
                  </p:oleObj>
                </mc:Choice>
                <mc:Fallback>
                  <p:oleObj name="Уравнение" r:id="rId10" imgW="253800" imgH="203040" progId="Equation.3">
                    <p:embed/>
                    <p:pic>
                      <p:nvPicPr>
                        <p:cNvPr id="31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5855" y="1391609"/>
                          <a:ext cx="532301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13"/>
            <p:cNvSpPr>
              <a:spLocks noChangeShapeType="1"/>
            </p:cNvSpPr>
            <p:nvPr/>
          </p:nvSpPr>
          <p:spPr bwMode="auto">
            <a:xfrm flipV="1">
              <a:off x="6114596" y="1637641"/>
              <a:ext cx="1555155" cy="1294673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 flipH="1">
              <a:off x="7237703" y="1627045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57" name="Line 16"/>
            <p:cNvSpPr>
              <a:spLocks noChangeShapeType="1"/>
            </p:cNvSpPr>
            <p:nvPr/>
          </p:nvSpPr>
          <p:spPr bwMode="auto">
            <a:xfrm>
              <a:off x="7243659" y="1196016"/>
              <a:ext cx="1218180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58" name="Line 17"/>
            <p:cNvSpPr>
              <a:spLocks noChangeShapeType="1"/>
            </p:cNvSpPr>
            <p:nvPr/>
          </p:nvSpPr>
          <p:spPr bwMode="auto">
            <a:xfrm>
              <a:off x="5293487" y="2921718"/>
              <a:ext cx="1283786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5437503" y="1701525"/>
              <a:ext cx="6918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7798020" y="2483711"/>
              <a:ext cx="643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7840075" y="1115451"/>
              <a:ext cx="621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5539539" y="3059669"/>
              <a:ext cx="6056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22"/>
            <p:cNvSpPr txBox="1">
              <a:spLocks noChangeArrowheads="1"/>
            </p:cNvSpPr>
            <p:nvPr/>
          </p:nvSpPr>
          <p:spPr bwMode="auto">
            <a:xfrm>
              <a:off x="6125137" y="2203864"/>
              <a:ext cx="5523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altLang="en-US" sz="1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 Box 23"/>
            <p:cNvSpPr txBox="1">
              <a:spLocks noChangeArrowheads="1"/>
            </p:cNvSpPr>
            <p:nvPr/>
          </p:nvSpPr>
          <p:spPr bwMode="auto">
            <a:xfrm>
              <a:off x="6843755" y="2417795"/>
              <a:ext cx="6077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altLang="en-US" sz="10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Line 15"/>
            <p:cNvSpPr>
              <a:spLocks noChangeShapeType="1"/>
            </p:cNvSpPr>
            <p:nvPr/>
          </p:nvSpPr>
          <p:spPr bwMode="auto">
            <a:xfrm flipH="1">
              <a:off x="5314229" y="1196752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6896480" y="1196016"/>
              <a:ext cx="0" cy="2156732"/>
            </a:xfrm>
            <a:prstGeom prst="line">
              <a:avLst/>
            </a:prstGeom>
            <a:ln w="38100">
              <a:solidFill>
                <a:srgbClr val="00FF00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4"/>
          <p:cNvGrpSpPr/>
          <p:nvPr/>
        </p:nvGrpSpPr>
        <p:grpSpPr>
          <a:xfrm>
            <a:off x="4788024" y="3271072"/>
            <a:ext cx="1943447" cy="3038248"/>
            <a:chOff x="5364857" y="3212976"/>
            <a:chExt cx="1943447" cy="3038248"/>
          </a:xfrm>
        </p:grpSpPr>
        <p:grpSp>
          <p:nvGrpSpPr>
            <p:cNvPr id="114" name="Group 37"/>
            <p:cNvGrpSpPr>
              <a:grpSpLocks/>
            </p:cNvGrpSpPr>
            <p:nvPr/>
          </p:nvGrpSpPr>
          <p:grpSpPr bwMode="auto">
            <a:xfrm flipH="1">
              <a:off x="5364857" y="3347240"/>
              <a:ext cx="1943447" cy="2903984"/>
              <a:chOff x="156" y="280"/>
              <a:chExt cx="2034" cy="3180"/>
            </a:xfrm>
          </p:grpSpPr>
          <p:grpSp>
            <p:nvGrpSpPr>
              <p:cNvPr id="115" name="Group 38"/>
              <p:cNvGrpSpPr>
                <a:grpSpLocks/>
              </p:cNvGrpSpPr>
              <p:nvPr/>
            </p:nvGrpSpPr>
            <p:grpSpPr bwMode="auto">
              <a:xfrm>
                <a:off x="192" y="280"/>
                <a:ext cx="1990" cy="680"/>
                <a:chOff x="972" y="781"/>
                <a:chExt cx="3978" cy="2629"/>
              </a:xfrm>
            </p:grpSpPr>
            <p:sp>
              <p:nvSpPr>
                <p:cNvPr id="142" name="Freeform 39"/>
                <p:cNvSpPr>
                  <a:spLocks/>
                </p:cNvSpPr>
                <p:nvPr/>
              </p:nvSpPr>
              <p:spPr bwMode="auto">
                <a:xfrm>
                  <a:off x="972" y="3400"/>
                  <a:ext cx="495" cy="10"/>
                </a:xfrm>
                <a:custGeom>
                  <a:avLst/>
                  <a:gdLst>
                    <a:gd name="T0" fmla="*/ 0 w 2970"/>
                    <a:gd name="T1" fmla="*/ 0 h 68"/>
                    <a:gd name="T2" fmla="*/ 0 w 2970"/>
                    <a:gd name="T3" fmla="*/ 0 h 68"/>
                    <a:gd name="T4" fmla="*/ 0 w 2970"/>
                    <a:gd name="T5" fmla="*/ 0 h 68"/>
                    <a:gd name="T6" fmla="*/ 0 w 2970"/>
                    <a:gd name="T7" fmla="*/ 0 h 68"/>
                    <a:gd name="T8" fmla="*/ 0 w 2970"/>
                    <a:gd name="T9" fmla="*/ 0 h 68"/>
                    <a:gd name="T10" fmla="*/ 0 w 2970"/>
                    <a:gd name="T11" fmla="*/ 0 h 68"/>
                    <a:gd name="T12" fmla="*/ 0 w 2970"/>
                    <a:gd name="T13" fmla="*/ 0 h 68"/>
                    <a:gd name="T14" fmla="*/ 0 w 2970"/>
                    <a:gd name="T15" fmla="*/ 0 h 68"/>
                    <a:gd name="T16" fmla="*/ 0 w 2970"/>
                    <a:gd name="T17" fmla="*/ 0 h 68"/>
                    <a:gd name="T18" fmla="*/ 0 w 2970"/>
                    <a:gd name="T19" fmla="*/ 0 h 68"/>
                    <a:gd name="T20" fmla="*/ 0 w 2970"/>
                    <a:gd name="T21" fmla="*/ 0 h 68"/>
                    <a:gd name="T22" fmla="*/ 0 w 2970"/>
                    <a:gd name="T23" fmla="*/ 0 h 68"/>
                    <a:gd name="T24" fmla="*/ 0 w 2970"/>
                    <a:gd name="T25" fmla="*/ 0 h 68"/>
                    <a:gd name="T26" fmla="*/ 0 w 2970"/>
                    <a:gd name="T27" fmla="*/ 0 h 68"/>
                    <a:gd name="T28" fmla="*/ 0 w 2970"/>
                    <a:gd name="T29" fmla="*/ 0 h 68"/>
                    <a:gd name="T30" fmla="*/ 0 w 2970"/>
                    <a:gd name="T31" fmla="*/ 0 h 68"/>
                    <a:gd name="T32" fmla="*/ 0 w 2970"/>
                    <a:gd name="T33" fmla="*/ 0 h 68"/>
                    <a:gd name="T34" fmla="*/ 0 w 2970"/>
                    <a:gd name="T35" fmla="*/ 0 h 68"/>
                    <a:gd name="T36" fmla="*/ 0 w 2970"/>
                    <a:gd name="T37" fmla="*/ 0 h 68"/>
                    <a:gd name="T38" fmla="*/ 0 w 2970"/>
                    <a:gd name="T39" fmla="*/ 0 h 68"/>
                    <a:gd name="T40" fmla="*/ 0 w 2970"/>
                    <a:gd name="T41" fmla="*/ 0 h 68"/>
                    <a:gd name="T42" fmla="*/ 0 w 2970"/>
                    <a:gd name="T43" fmla="*/ 0 h 68"/>
                    <a:gd name="T44" fmla="*/ 0 w 2970"/>
                    <a:gd name="T45" fmla="*/ 0 h 68"/>
                    <a:gd name="T46" fmla="*/ 0 w 2970"/>
                    <a:gd name="T47" fmla="*/ 0 h 68"/>
                    <a:gd name="T48" fmla="*/ 0 w 2970"/>
                    <a:gd name="T49" fmla="*/ 0 h 68"/>
                    <a:gd name="T50" fmla="*/ 0 w 2970"/>
                    <a:gd name="T51" fmla="*/ 0 h 68"/>
                    <a:gd name="T52" fmla="*/ 0 w 2970"/>
                    <a:gd name="T53" fmla="*/ 0 h 68"/>
                    <a:gd name="T54" fmla="*/ 0 w 2970"/>
                    <a:gd name="T55" fmla="*/ 0 h 68"/>
                    <a:gd name="T56" fmla="*/ 0 w 2970"/>
                    <a:gd name="T57" fmla="*/ 0 h 68"/>
                    <a:gd name="T58" fmla="*/ 0 w 2970"/>
                    <a:gd name="T59" fmla="*/ 0 h 68"/>
                    <a:gd name="T60" fmla="*/ 0 w 2970"/>
                    <a:gd name="T61" fmla="*/ 0 h 68"/>
                    <a:gd name="T62" fmla="*/ 0 w 2970"/>
                    <a:gd name="T63" fmla="*/ 0 h 68"/>
                    <a:gd name="T64" fmla="*/ 0 w 2970"/>
                    <a:gd name="T65" fmla="*/ 0 h 68"/>
                    <a:gd name="T66" fmla="*/ 0 w 2970"/>
                    <a:gd name="T67" fmla="*/ 0 h 68"/>
                    <a:gd name="T68" fmla="*/ 0 w 2970"/>
                    <a:gd name="T69" fmla="*/ 0 h 68"/>
                    <a:gd name="T70" fmla="*/ 0 w 2970"/>
                    <a:gd name="T71" fmla="*/ 0 h 68"/>
                    <a:gd name="T72" fmla="*/ 0 w 2970"/>
                    <a:gd name="T73" fmla="*/ 0 h 68"/>
                    <a:gd name="T74" fmla="*/ 0 w 2970"/>
                    <a:gd name="T75" fmla="*/ 0 h 68"/>
                    <a:gd name="T76" fmla="*/ 0 w 2970"/>
                    <a:gd name="T77" fmla="*/ 0 h 68"/>
                    <a:gd name="T78" fmla="*/ 0 w 2970"/>
                    <a:gd name="T79" fmla="*/ 0 h 68"/>
                    <a:gd name="T80" fmla="*/ 0 w 2970"/>
                    <a:gd name="T81" fmla="*/ 0 h 68"/>
                    <a:gd name="T82" fmla="*/ 0 w 2970"/>
                    <a:gd name="T83" fmla="*/ 0 h 68"/>
                    <a:gd name="T84" fmla="*/ 0 w 2970"/>
                    <a:gd name="T85" fmla="*/ 0 h 68"/>
                    <a:gd name="T86" fmla="*/ 0 w 2970"/>
                    <a:gd name="T87" fmla="*/ 0 h 68"/>
                    <a:gd name="T88" fmla="*/ 0 w 2970"/>
                    <a:gd name="T89" fmla="*/ 0 h 68"/>
                    <a:gd name="T90" fmla="*/ 0 w 2970"/>
                    <a:gd name="T91" fmla="*/ 0 h 68"/>
                    <a:gd name="T92" fmla="*/ 0 w 2970"/>
                    <a:gd name="T93" fmla="*/ 0 h 68"/>
                    <a:gd name="T94" fmla="*/ 0 w 2970"/>
                    <a:gd name="T95" fmla="*/ 0 h 68"/>
                    <a:gd name="T96" fmla="*/ 0 w 2970"/>
                    <a:gd name="T97" fmla="*/ 0 h 68"/>
                    <a:gd name="T98" fmla="*/ 0 w 2970"/>
                    <a:gd name="T99" fmla="*/ 0 h 6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70"/>
                    <a:gd name="T151" fmla="*/ 0 h 68"/>
                    <a:gd name="T152" fmla="*/ 2970 w 2970"/>
                    <a:gd name="T153" fmla="*/ 68 h 6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70" h="68">
                      <a:moveTo>
                        <a:pt x="0" y="68"/>
                      </a:moveTo>
                      <a:lnTo>
                        <a:pt x="0" y="68"/>
                      </a:lnTo>
                      <a:lnTo>
                        <a:pt x="15" y="68"/>
                      </a:lnTo>
                      <a:lnTo>
                        <a:pt x="30" y="68"/>
                      </a:lnTo>
                      <a:lnTo>
                        <a:pt x="45" y="68"/>
                      </a:lnTo>
                      <a:lnTo>
                        <a:pt x="61" y="68"/>
                      </a:lnTo>
                      <a:lnTo>
                        <a:pt x="76" y="68"/>
                      </a:lnTo>
                      <a:lnTo>
                        <a:pt x="90" y="68"/>
                      </a:lnTo>
                      <a:lnTo>
                        <a:pt x="105" y="68"/>
                      </a:lnTo>
                      <a:lnTo>
                        <a:pt x="120" y="68"/>
                      </a:lnTo>
                      <a:lnTo>
                        <a:pt x="135" y="68"/>
                      </a:lnTo>
                      <a:lnTo>
                        <a:pt x="151" y="68"/>
                      </a:lnTo>
                      <a:lnTo>
                        <a:pt x="166" y="68"/>
                      </a:lnTo>
                      <a:lnTo>
                        <a:pt x="181" y="68"/>
                      </a:lnTo>
                      <a:lnTo>
                        <a:pt x="195" y="68"/>
                      </a:lnTo>
                      <a:lnTo>
                        <a:pt x="210" y="66"/>
                      </a:lnTo>
                      <a:lnTo>
                        <a:pt x="225" y="66"/>
                      </a:lnTo>
                      <a:lnTo>
                        <a:pt x="241" y="66"/>
                      </a:lnTo>
                      <a:lnTo>
                        <a:pt x="256" y="66"/>
                      </a:lnTo>
                      <a:lnTo>
                        <a:pt x="271" y="66"/>
                      </a:lnTo>
                      <a:lnTo>
                        <a:pt x="285" y="66"/>
                      </a:lnTo>
                      <a:lnTo>
                        <a:pt x="300" y="66"/>
                      </a:lnTo>
                      <a:lnTo>
                        <a:pt x="315" y="66"/>
                      </a:lnTo>
                      <a:lnTo>
                        <a:pt x="330" y="66"/>
                      </a:lnTo>
                      <a:lnTo>
                        <a:pt x="346" y="66"/>
                      </a:lnTo>
                      <a:lnTo>
                        <a:pt x="361" y="66"/>
                      </a:lnTo>
                      <a:lnTo>
                        <a:pt x="375" y="66"/>
                      </a:lnTo>
                      <a:lnTo>
                        <a:pt x="390" y="66"/>
                      </a:lnTo>
                      <a:lnTo>
                        <a:pt x="405" y="65"/>
                      </a:lnTo>
                      <a:lnTo>
                        <a:pt x="420" y="65"/>
                      </a:lnTo>
                      <a:lnTo>
                        <a:pt x="436" y="65"/>
                      </a:lnTo>
                      <a:lnTo>
                        <a:pt x="451" y="65"/>
                      </a:lnTo>
                      <a:lnTo>
                        <a:pt x="466" y="65"/>
                      </a:lnTo>
                      <a:lnTo>
                        <a:pt x="480" y="65"/>
                      </a:lnTo>
                      <a:lnTo>
                        <a:pt x="495" y="65"/>
                      </a:lnTo>
                      <a:lnTo>
                        <a:pt x="510" y="65"/>
                      </a:lnTo>
                      <a:lnTo>
                        <a:pt x="526" y="65"/>
                      </a:lnTo>
                      <a:lnTo>
                        <a:pt x="541" y="65"/>
                      </a:lnTo>
                      <a:lnTo>
                        <a:pt x="556" y="65"/>
                      </a:lnTo>
                      <a:lnTo>
                        <a:pt x="570" y="65"/>
                      </a:lnTo>
                      <a:lnTo>
                        <a:pt x="585" y="64"/>
                      </a:lnTo>
                      <a:lnTo>
                        <a:pt x="600" y="64"/>
                      </a:lnTo>
                      <a:lnTo>
                        <a:pt x="615" y="64"/>
                      </a:lnTo>
                      <a:lnTo>
                        <a:pt x="631" y="64"/>
                      </a:lnTo>
                      <a:lnTo>
                        <a:pt x="646" y="64"/>
                      </a:lnTo>
                      <a:lnTo>
                        <a:pt x="660" y="64"/>
                      </a:lnTo>
                      <a:lnTo>
                        <a:pt x="675" y="64"/>
                      </a:lnTo>
                      <a:lnTo>
                        <a:pt x="690" y="64"/>
                      </a:lnTo>
                      <a:lnTo>
                        <a:pt x="705" y="64"/>
                      </a:lnTo>
                      <a:lnTo>
                        <a:pt x="721" y="64"/>
                      </a:lnTo>
                      <a:lnTo>
                        <a:pt x="736" y="63"/>
                      </a:lnTo>
                      <a:lnTo>
                        <a:pt x="751" y="63"/>
                      </a:lnTo>
                      <a:lnTo>
                        <a:pt x="765" y="63"/>
                      </a:lnTo>
                      <a:lnTo>
                        <a:pt x="780" y="63"/>
                      </a:lnTo>
                      <a:lnTo>
                        <a:pt x="795" y="63"/>
                      </a:lnTo>
                      <a:lnTo>
                        <a:pt x="811" y="63"/>
                      </a:lnTo>
                      <a:lnTo>
                        <a:pt x="826" y="63"/>
                      </a:lnTo>
                      <a:lnTo>
                        <a:pt x="841" y="63"/>
                      </a:lnTo>
                      <a:lnTo>
                        <a:pt x="855" y="63"/>
                      </a:lnTo>
                      <a:lnTo>
                        <a:pt x="870" y="62"/>
                      </a:lnTo>
                      <a:lnTo>
                        <a:pt x="885" y="62"/>
                      </a:lnTo>
                      <a:lnTo>
                        <a:pt x="900" y="62"/>
                      </a:lnTo>
                      <a:lnTo>
                        <a:pt x="916" y="62"/>
                      </a:lnTo>
                      <a:lnTo>
                        <a:pt x="931" y="62"/>
                      </a:lnTo>
                      <a:lnTo>
                        <a:pt x="945" y="62"/>
                      </a:lnTo>
                      <a:lnTo>
                        <a:pt x="960" y="62"/>
                      </a:lnTo>
                      <a:lnTo>
                        <a:pt x="975" y="62"/>
                      </a:lnTo>
                      <a:lnTo>
                        <a:pt x="990" y="62"/>
                      </a:lnTo>
                      <a:lnTo>
                        <a:pt x="1006" y="61"/>
                      </a:lnTo>
                      <a:lnTo>
                        <a:pt x="1021" y="61"/>
                      </a:lnTo>
                      <a:lnTo>
                        <a:pt x="1036" y="61"/>
                      </a:lnTo>
                      <a:lnTo>
                        <a:pt x="1050" y="61"/>
                      </a:lnTo>
                      <a:lnTo>
                        <a:pt x="1065" y="61"/>
                      </a:lnTo>
                      <a:lnTo>
                        <a:pt x="1080" y="61"/>
                      </a:lnTo>
                      <a:lnTo>
                        <a:pt x="1096" y="61"/>
                      </a:lnTo>
                      <a:lnTo>
                        <a:pt x="1111" y="59"/>
                      </a:lnTo>
                      <a:lnTo>
                        <a:pt x="1126" y="59"/>
                      </a:lnTo>
                      <a:lnTo>
                        <a:pt x="1140" y="59"/>
                      </a:lnTo>
                      <a:lnTo>
                        <a:pt x="1155" y="59"/>
                      </a:lnTo>
                      <a:lnTo>
                        <a:pt x="1170" y="59"/>
                      </a:lnTo>
                      <a:lnTo>
                        <a:pt x="1185" y="59"/>
                      </a:lnTo>
                      <a:lnTo>
                        <a:pt x="1201" y="59"/>
                      </a:lnTo>
                      <a:lnTo>
                        <a:pt x="1216" y="58"/>
                      </a:lnTo>
                      <a:lnTo>
                        <a:pt x="1230" y="58"/>
                      </a:lnTo>
                      <a:lnTo>
                        <a:pt x="1245" y="58"/>
                      </a:lnTo>
                      <a:lnTo>
                        <a:pt x="1260" y="58"/>
                      </a:lnTo>
                      <a:lnTo>
                        <a:pt x="1275" y="58"/>
                      </a:lnTo>
                      <a:lnTo>
                        <a:pt x="1291" y="58"/>
                      </a:lnTo>
                      <a:lnTo>
                        <a:pt x="1306" y="58"/>
                      </a:lnTo>
                      <a:lnTo>
                        <a:pt x="1321" y="57"/>
                      </a:lnTo>
                      <a:lnTo>
                        <a:pt x="1335" y="57"/>
                      </a:lnTo>
                      <a:lnTo>
                        <a:pt x="1350" y="57"/>
                      </a:lnTo>
                      <a:lnTo>
                        <a:pt x="1365" y="57"/>
                      </a:lnTo>
                      <a:lnTo>
                        <a:pt x="1381" y="57"/>
                      </a:lnTo>
                      <a:lnTo>
                        <a:pt x="1396" y="57"/>
                      </a:lnTo>
                      <a:lnTo>
                        <a:pt x="1411" y="56"/>
                      </a:lnTo>
                      <a:lnTo>
                        <a:pt x="1425" y="56"/>
                      </a:lnTo>
                      <a:lnTo>
                        <a:pt x="1440" y="56"/>
                      </a:lnTo>
                      <a:lnTo>
                        <a:pt x="1455" y="56"/>
                      </a:lnTo>
                      <a:lnTo>
                        <a:pt x="1471" y="56"/>
                      </a:lnTo>
                      <a:lnTo>
                        <a:pt x="1486" y="55"/>
                      </a:lnTo>
                      <a:lnTo>
                        <a:pt x="1501" y="55"/>
                      </a:lnTo>
                      <a:lnTo>
                        <a:pt x="1515" y="55"/>
                      </a:lnTo>
                      <a:lnTo>
                        <a:pt x="1530" y="55"/>
                      </a:lnTo>
                      <a:lnTo>
                        <a:pt x="1545" y="55"/>
                      </a:lnTo>
                      <a:lnTo>
                        <a:pt x="1560" y="54"/>
                      </a:lnTo>
                      <a:lnTo>
                        <a:pt x="1576" y="54"/>
                      </a:lnTo>
                      <a:lnTo>
                        <a:pt x="1591" y="54"/>
                      </a:lnTo>
                      <a:lnTo>
                        <a:pt x="1606" y="54"/>
                      </a:lnTo>
                      <a:lnTo>
                        <a:pt x="1620" y="54"/>
                      </a:lnTo>
                      <a:lnTo>
                        <a:pt x="1635" y="53"/>
                      </a:lnTo>
                      <a:lnTo>
                        <a:pt x="1650" y="53"/>
                      </a:lnTo>
                      <a:lnTo>
                        <a:pt x="1666" y="53"/>
                      </a:lnTo>
                      <a:lnTo>
                        <a:pt x="1681" y="53"/>
                      </a:lnTo>
                      <a:lnTo>
                        <a:pt x="1696" y="51"/>
                      </a:lnTo>
                      <a:lnTo>
                        <a:pt x="1710" y="51"/>
                      </a:lnTo>
                      <a:lnTo>
                        <a:pt x="1725" y="51"/>
                      </a:lnTo>
                      <a:lnTo>
                        <a:pt x="1740" y="51"/>
                      </a:lnTo>
                      <a:lnTo>
                        <a:pt x="1756" y="51"/>
                      </a:lnTo>
                      <a:lnTo>
                        <a:pt x="1771" y="50"/>
                      </a:lnTo>
                      <a:lnTo>
                        <a:pt x="1786" y="50"/>
                      </a:lnTo>
                      <a:lnTo>
                        <a:pt x="1800" y="50"/>
                      </a:lnTo>
                      <a:lnTo>
                        <a:pt x="1815" y="50"/>
                      </a:lnTo>
                      <a:lnTo>
                        <a:pt x="1830" y="49"/>
                      </a:lnTo>
                      <a:lnTo>
                        <a:pt x="1845" y="49"/>
                      </a:lnTo>
                      <a:lnTo>
                        <a:pt x="1861" y="49"/>
                      </a:lnTo>
                      <a:lnTo>
                        <a:pt x="1876" y="48"/>
                      </a:lnTo>
                      <a:lnTo>
                        <a:pt x="1891" y="48"/>
                      </a:lnTo>
                      <a:lnTo>
                        <a:pt x="1905" y="48"/>
                      </a:lnTo>
                      <a:lnTo>
                        <a:pt x="1920" y="48"/>
                      </a:lnTo>
                      <a:lnTo>
                        <a:pt x="1935" y="47"/>
                      </a:lnTo>
                      <a:lnTo>
                        <a:pt x="1951" y="47"/>
                      </a:lnTo>
                      <a:lnTo>
                        <a:pt x="1966" y="47"/>
                      </a:lnTo>
                      <a:lnTo>
                        <a:pt x="1981" y="46"/>
                      </a:lnTo>
                      <a:lnTo>
                        <a:pt x="1995" y="46"/>
                      </a:lnTo>
                      <a:lnTo>
                        <a:pt x="2010" y="46"/>
                      </a:lnTo>
                      <a:lnTo>
                        <a:pt x="2025" y="44"/>
                      </a:lnTo>
                      <a:lnTo>
                        <a:pt x="2041" y="44"/>
                      </a:lnTo>
                      <a:lnTo>
                        <a:pt x="2056" y="44"/>
                      </a:lnTo>
                      <a:lnTo>
                        <a:pt x="2071" y="43"/>
                      </a:lnTo>
                      <a:lnTo>
                        <a:pt x="2085" y="43"/>
                      </a:lnTo>
                      <a:lnTo>
                        <a:pt x="2100" y="43"/>
                      </a:lnTo>
                      <a:lnTo>
                        <a:pt x="2115" y="42"/>
                      </a:lnTo>
                      <a:lnTo>
                        <a:pt x="2130" y="42"/>
                      </a:lnTo>
                      <a:lnTo>
                        <a:pt x="2146" y="42"/>
                      </a:lnTo>
                      <a:lnTo>
                        <a:pt x="2161" y="41"/>
                      </a:lnTo>
                      <a:lnTo>
                        <a:pt x="2176" y="41"/>
                      </a:lnTo>
                      <a:lnTo>
                        <a:pt x="2190" y="41"/>
                      </a:lnTo>
                      <a:lnTo>
                        <a:pt x="2205" y="40"/>
                      </a:lnTo>
                      <a:lnTo>
                        <a:pt x="2220" y="40"/>
                      </a:lnTo>
                      <a:lnTo>
                        <a:pt x="2236" y="39"/>
                      </a:lnTo>
                      <a:lnTo>
                        <a:pt x="2251" y="39"/>
                      </a:lnTo>
                      <a:lnTo>
                        <a:pt x="2266" y="39"/>
                      </a:lnTo>
                      <a:lnTo>
                        <a:pt x="2280" y="37"/>
                      </a:lnTo>
                      <a:lnTo>
                        <a:pt x="2295" y="37"/>
                      </a:lnTo>
                      <a:lnTo>
                        <a:pt x="2310" y="36"/>
                      </a:lnTo>
                      <a:lnTo>
                        <a:pt x="2326" y="36"/>
                      </a:lnTo>
                      <a:lnTo>
                        <a:pt x="2341" y="35"/>
                      </a:lnTo>
                      <a:lnTo>
                        <a:pt x="2356" y="35"/>
                      </a:lnTo>
                      <a:lnTo>
                        <a:pt x="2370" y="34"/>
                      </a:lnTo>
                      <a:lnTo>
                        <a:pt x="2385" y="34"/>
                      </a:lnTo>
                      <a:lnTo>
                        <a:pt x="2400" y="33"/>
                      </a:lnTo>
                      <a:lnTo>
                        <a:pt x="2415" y="33"/>
                      </a:lnTo>
                      <a:lnTo>
                        <a:pt x="2431" y="32"/>
                      </a:lnTo>
                      <a:lnTo>
                        <a:pt x="2446" y="32"/>
                      </a:lnTo>
                      <a:lnTo>
                        <a:pt x="2461" y="31"/>
                      </a:lnTo>
                      <a:lnTo>
                        <a:pt x="2475" y="31"/>
                      </a:lnTo>
                      <a:lnTo>
                        <a:pt x="2490" y="29"/>
                      </a:lnTo>
                      <a:lnTo>
                        <a:pt x="2505" y="29"/>
                      </a:lnTo>
                      <a:lnTo>
                        <a:pt x="2521" y="28"/>
                      </a:lnTo>
                      <a:lnTo>
                        <a:pt x="2536" y="28"/>
                      </a:lnTo>
                      <a:lnTo>
                        <a:pt x="2551" y="27"/>
                      </a:lnTo>
                      <a:lnTo>
                        <a:pt x="2565" y="26"/>
                      </a:lnTo>
                      <a:lnTo>
                        <a:pt x="2580" y="26"/>
                      </a:lnTo>
                      <a:lnTo>
                        <a:pt x="2595" y="25"/>
                      </a:lnTo>
                      <a:lnTo>
                        <a:pt x="2611" y="24"/>
                      </a:lnTo>
                      <a:lnTo>
                        <a:pt x="2626" y="24"/>
                      </a:lnTo>
                      <a:lnTo>
                        <a:pt x="2641" y="22"/>
                      </a:lnTo>
                      <a:lnTo>
                        <a:pt x="2655" y="21"/>
                      </a:lnTo>
                      <a:lnTo>
                        <a:pt x="2670" y="21"/>
                      </a:lnTo>
                      <a:lnTo>
                        <a:pt x="2685" y="20"/>
                      </a:lnTo>
                      <a:lnTo>
                        <a:pt x="2700" y="19"/>
                      </a:lnTo>
                      <a:lnTo>
                        <a:pt x="2716" y="19"/>
                      </a:lnTo>
                      <a:lnTo>
                        <a:pt x="2731" y="18"/>
                      </a:lnTo>
                      <a:lnTo>
                        <a:pt x="2746" y="17"/>
                      </a:lnTo>
                      <a:lnTo>
                        <a:pt x="2760" y="15"/>
                      </a:lnTo>
                      <a:lnTo>
                        <a:pt x="2775" y="14"/>
                      </a:lnTo>
                      <a:lnTo>
                        <a:pt x="2790" y="14"/>
                      </a:lnTo>
                      <a:lnTo>
                        <a:pt x="2806" y="13"/>
                      </a:lnTo>
                      <a:lnTo>
                        <a:pt x="2821" y="12"/>
                      </a:lnTo>
                      <a:lnTo>
                        <a:pt x="2836" y="11"/>
                      </a:lnTo>
                      <a:lnTo>
                        <a:pt x="2850" y="10"/>
                      </a:lnTo>
                      <a:lnTo>
                        <a:pt x="2865" y="9"/>
                      </a:lnTo>
                      <a:lnTo>
                        <a:pt x="2880" y="7"/>
                      </a:lnTo>
                      <a:lnTo>
                        <a:pt x="2896" y="6"/>
                      </a:lnTo>
                      <a:lnTo>
                        <a:pt x="2911" y="5"/>
                      </a:lnTo>
                      <a:lnTo>
                        <a:pt x="2926" y="4"/>
                      </a:lnTo>
                      <a:lnTo>
                        <a:pt x="2940" y="3"/>
                      </a:lnTo>
                      <a:lnTo>
                        <a:pt x="2955" y="2"/>
                      </a:lnTo>
                      <a:lnTo>
                        <a:pt x="2970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Freeform 40"/>
                <p:cNvSpPr>
                  <a:spLocks/>
                </p:cNvSpPr>
                <p:nvPr/>
              </p:nvSpPr>
              <p:spPr bwMode="auto">
                <a:xfrm>
                  <a:off x="1467" y="781"/>
                  <a:ext cx="498" cy="2619"/>
                </a:xfrm>
                <a:custGeom>
                  <a:avLst/>
                  <a:gdLst>
                    <a:gd name="T0" fmla="*/ 0 w 2986"/>
                    <a:gd name="T1" fmla="*/ 0 h 18333"/>
                    <a:gd name="T2" fmla="*/ 0 w 2986"/>
                    <a:gd name="T3" fmla="*/ 0 h 18333"/>
                    <a:gd name="T4" fmla="*/ 0 w 2986"/>
                    <a:gd name="T5" fmla="*/ 0 h 18333"/>
                    <a:gd name="T6" fmla="*/ 0 w 2986"/>
                    <a:gd name="T7" fmla="*/ 0 h 18333"/>
                    <a:gd name="T8" fmla="*/ 0 w 2986"/>
                    <a:gd name="T9" fmla="*/ 0 h 18333"/>
                    <a:gd name="T10" fmla="*/ 0 w 2986"/>
                    <a:gd name="T11" fmla="*/ 0 h 18333"/>
                    <a:gd name="T12" fmla="*/ 0 w 2986"/>
                    <a:gd name="T13" fmla="*/ 0 h 18333"/>
                    <a:gd name="T14" fmla="*/ 0 w 2986"/>
                    <a:gd name="T15" fmla="*/ 0 h 18333"/>
                    <a:gd name="T16" fmla="*/ 0 w 2986"/>
                    <a:gd name="T17" fmla="*/ 0 h 18333"/>
                    <a:gd name="T18" fmla="*/ 0 w 2986"/>
                    <a:gd name="T19" fmla="*/ 0 h 18333"/>
                    <a:gd name="T20" fmla="*/ 0 w 2986"/>
                    <a:gd name="T21" fmla="*/ 0 h 18333"/>
                    <a:gd name="T22" fmla="*/ 0 w 2986"/>
                    <a:gd name="T23" fmla="*/ 0 h 18333"/>
                    <a:gd name="T24" fmla="*/ 0 w 2986"/>
                    <a:gd name="T25" fmla="*/ 0 h 18333"/>
                    <a:gd name="T26" fmla="*/ 0 w 2986"/>
                    <a:gd name="T27" fmla="*/ 0 h 18333"/>
                    <a:gd name="T28" fmla="*/ 0 w 2986"/>
                    <a:gd name="T29" fmla="*/ 0 h 18333"/>
                    <a:gd name="T30" fmla="*/ 0 w 2986"/>
                    <a:gd name="T31" fmla="*/ 0 h 18333"/>
                    <a:gd name="T32" fmla="*/ 0 w 2986"/>
                    <a:gd name="T33" fmla="*/ 0 h 18333"/>
                    <a:gd name="T34" fmla="*/ 0 w 2986"/>
                    <a:gd name="T35" fmla="*/ 0 h 18333"/>
                    <a:gd name="T36" fmla="*/ 0 w 2986"/>
                    <a:gd name="T37" fmla="*/ 0 h 18333"/>
                    <a:gd name="T38" fmla="*/ 0 w 2986"/>
                    <a:gd name="T39" fmla="*/ 0 h 18333"/>
                    <a:gd name="T40" fmla="*/ 0 w 2986"/>
                    <a:gd name="T41" fmla="*/ 0 h 18333"/>
                    <a:gd name="T42" fmla="*/ 0 w 2986"/>
                    <a:gd name="T43" fmla="*/ 0 h 18333"/>
                    <a:gd name="T44" fmla="*/ 0 w 2986"/>
                    <a:gd name="T45" fmla="*/ 0 h 18333"/>
                    <a:gd name="T46" fmla="*/ 0 w 2986"/>
                    <a:gd name="T47" fmla="*/ 0 h 18333"/>
                    <a:gd name="T48" fmla="*/ 0 w 2986"/>
                    <a:gd name="T49" fmla="*/ 0 h 18333"/>
                    <a:gd name="T50" fmla="*/ 0 w 2986"/>
                    <a:gd name="T51" fmla="*/ 0 h 18333"/>
                    <a:gd name="T52" fmla="*/ 0 w 2986"/>
                    <a:gd name="T53" fmla="*/ 0 h 18333"/>
                    <a:gd name="T54" fmla="*/ 0 w 2986"/>
                    <a:gd name="T55" fmla="*/ 0 h 18333"/>
                    <a:gd name="T56" fmla="*/ 0 w 2986"/>
                    <a:gd name="T57" fmla="*/ 0 h 18333"/>
                    <a:gd name="T58" fmla="*/ 0 w 2986"/>
                    <a:gd name="T59" fmla="*/ 0 h 18333"/>
                    <a:gd name="T60" fmla="*/ 0 w 2986"/>
                    <a:gd name="T61" fmla="*/ 0 h 18333"/>
                    <a:gd name="T62" fmla="*/ 0 w 2986"/>
                    <a:gd name="T63" fmla="*/ 0 h 18333"/>
                    <a:gd name="T64" fmla="*/ 0 w 2986"/>
                    <a:gd name="T65" fmla="*/ 0 h 18333"/>
                    <a:gd name="T66" fmla="*/ 0 w 2986"/>
                    <a:gd name="T67" fmla="*/ 0 h 18333"/>
                    <a:gd name="T68" fmla="*/ 0 w 2986"/>
                    <a:gd name="T69" fmla="*/ 0 h 18333"/>
                    <a:gd name="T70" fmla="*/ 0 w 2986"/>
                    <a:gd name="T71" fmla="*/ 0 h 18333"/>
                    <a:gd name="T72" fmla="*/ 0 w 2986"/>
                    <a:gd name="T73" fmla="*/ 0 h 18333"/>
                    <a:gd name="T74" fmla="*/ 0 w 2986"/>
                    <a:gd name="T75" fmla="*/ 0 h 18333"/>
                    <a:gd name="T76" fmla="*/ 0 w 2986"/>
                    <a:gd name="T77" fmla="*/ 0 h 18333"/>
                    <a:gd name="T78" fmla="*/ 0 w 2986"/>
                    <a:gd name="T79" fmla="*/ 0 h 18333"/>
                    <a:gd name="T80" fmla="*/ 0 w 2986"/>
                    <a:gd name="T81" fmla="*/ 0 h 18333"/>
                    <a:gd name="T82" fmla="*/ 0 w 2986"/>
                    <a:gd name="T83" fmla="*/ 0 h 18333"/>
                    <a:gd name="T84" fmla="*/ 0 w 2986"/>
                    <a:gd name="T85" fmla="*/ 0 h 18333"/>
                    <a:gd name="T86" fmla="*/ 0 w 2986"/>
                    <a:gd name="T87" fmla="*/ 0 h 18333"/>
                    <a:gd name="T88" fmla="*/ 0 w 2986"/>
                    <a:gd name="T89" fmla="*/ 0 h 18333"/>
                    <a:gd name="T90" fmla="*/ 0 w 2986"/>
                    <a:gd name="T91" fmla="*/ 0 h 18333"/>
                    <a:gd name="T92" fmla="*/ 0 w 2986"/>
                    <a:gd name="T93" fmla="*/ 0 h 18333"/>
                    <a:gd name="T94" fmla="*/ 0 w 2986"/>
                    <a:gd name="T95" fmla="*/ 0 h 18333"/>
                    <a:gd name="T96" fmla="*/ 0 w 2986"/>
                    <a:gd name="T97" fmla="*/ 0 h 18333"/>
                    <a:gd name="T98" fmla="*/ 0 w 2986"/>
                    <a:gd name="T99" fmla="*/ 0 h 1833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6"/>
                    <a:gd name="T151" fmla="*/ 0 h 18333"/>
                    <a:gd name="T152" fmla="*/ 2986 w 2986"/>
                    <a:gd name="T153" fmla="*/ 18333 h 18333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6" h="18333">
                      <a:moveTo>
                        <a:pt x="0" y="18333"/>
                      </a:moveTo>
                      <a:lnTo>
                        <a:pt x="15" y="18332"/>
                      </a:lnTo>
                      <a:lnTo>
                        <a:pt x="31" y="18331"/>
                      </a:lnTo>
                      <a:lnTo>
                        <a:pt x="46" y="18329"/>
                      </a:lnTo>
                      <a:lnTo>
                        <a:pt x="61" y="18328"/>
                      </a:lnTo>
                      <a:lnTo>
                        <a:pt x="75" y="18326"/>
                      </a:lnTo>
                      <a:lnTo>
                        <a:pt x="90" y="18325"/>
                      </a:lnTo>
                      <a:lnTo>
                        <a:pt x="105" y="18323"/>
                      </a:lnTo>
                      <a:lnTo>
                        <a:pt x="121" y="18322"/>
                      </a:lnTo>
                      <a:lnTo>
                        <a:pt x="136" y="18321"/>
                      </a:lnTo>
                      <a:lnTo>
                        <a:pt x="151" y="18318"/>
                      </a:lnTo>
                      <a:lnTo>
                        <a:pt x="165" y="18317"/>
                      </a:lnTo>
                      <a:lnTo>
                        <a:pt x="180" y="18315"/>
                      </a:lnTo>
                      <a:lnTo>
                        <a:pt x="195" y="18314"/>
                      </a:lnTo>
                      <a:lnTo>
                        <a:pt x="211" y="18311"/>
                      </a:lnTo>
                      <a:lnTo>
                        <a:pt x="226" y="18309"/>
                      </a:lnTo>
                      <a:lnTo>
                        <a:pt x="241" y="18308"/>
                      </a:lnTo>
                      <a:lnTo>
                        <a:pt x="255" y="18306"/>
                      </a:lnTo>
                      <a:lnTo>
                        <a:pt x="270" y="18303"/>
                      </a:lnTo>
                      <a:lnTo>
                        <a:pt x="285" y="18301"/>
                      </a:lnTo>
                      <a:lnTo>
                        <a:pt x="300" y="18300"/>
                      </a:lnTo>
                      <a:lnTo>
                        <a:pt x="316" y="18298"/>
                      </a:lnTo>
                      <a:lnTo>
                        <a:pt x="331" y="18295"/>
                      </a:lnTo>
                      <a:lnTo>
                        <a:pt x="346" y="18293"/>
                      </a:lnTo>
                      <a:lnTo>
                        <a:pt x="360" y="18289"/>
                      </a:lnTo>
                      <a:lnTo>
                        <a:pt x="375" y="18287"/>
                      </a:lnTo>
                      <a:lnTo>
                        <a:pt x="390" y="18285"/>
                      </a:lnTo>
                      <a:lnTo>
                        <a:pt x="406" y="18283"/>
                      </a:lnTo>
                      <a:lnTo>
                        <a:pt x="421" y="18279"/>
                      </a:lnTo>
                      <a:lnTo>
                        <a:pt x="436" y="18277"/>
                      </a:lnTo>
                      <a:lnTo>
                        <a:pt x="450" y="18273"/>
                      </a:lnTo>
                      <a:lnTo>
                        <a:pt x="465" y="18271"/>
                      </a:lnTo>
                      <a:lnTo>
                        <a:pt x="480" y="18267"/>
                      </a:lnTo>
                      <a:lnTo>
                        <a:pt x="496" y="18264"/>
                      </a:lnTo>
                      <a:lnTo>
                        <a:pt x="511" y="18261"/>
                      </a:lnTo>
                      <a:lnTo>
                        <a:pt x="526" y="18257"/>
                      </a:lnTo>
                      <a:lnTo>
                        <a:pt x="540" y="18254"/>
                      </a:lnTo>
                      <a:lnTo>
                        <a:pt x="555" y="18250"/>
                      </a:lnTo>
                      <a:lnTo>
                        <a:pt x="570" y="18245"/>
                      </a:lnTo>
                      <a:lnTo>
                        <a:pt x="585" y="18242"/>
                      </a:lnTo>
                      <a:lnTo>
                        <a:pt x="601" y="18237"/>
                      </a:lnTo>
                      <a:lnTo>
                        <a:pt x="616" y="18234"/>
                      </a:lnTo>
                      <a:lnTo>
                        <a:pt x="631" y="18229"/>
                      </a:lnTo>
                      <a:lnTo>
                        <a:pt x="645" y="18225"/>
                      </a:lnTo>
                      <a:lnTo>
                        <a:pt x="660" y="18220"/>
                      </a:lnTo>
                      <a:lnTo>
                        <a:pt x="675" y="18214"/>
                      </a:lnTo>
                      <a:lnTo>
                        <a:pt x="691" y="18210"/>
                      </a:lnTo>
                      <a:lnTo>
                        <a:pt x="706" y="18204"/>
                      </a:lnTo>
                      <a:lnTo>
                        <a:pt x="721" y="18198"/>
                      </a:lnTo>
                      <a:lnTo>
                        <a:pt x="735" y="18192"/>
                      </a:lnTo>
                      <a:lnTo>
                        <a:pt x="750" y="18186"/>
                      </a:lnTo>
                      <a:lnTo>
                        <a:pt x="765" y="18181"/>
                      </a:lnTo>
                      <a:lnTo>
                        <a:pt x="781" y="18174"/>
                      </a:lnTo>
                      <a:lnTo>
                        <a:pt x="796" y="18167"/>
                      </a:lnTo>
                      <a:lnTo>
                        <a:pt x="811" y="18160"/>
                      </a:lnTo>
                      <a:lnTo>
                        <a:pt x="825" y="18152"/>
                      </a:lnTo>
                      <a:lnTo>
                        <a:pt x="840" y="18144"/>
                      </a:lnTo>
                      <a:lnTo>
                        <a:pt x="855" y="18136"/>
                      </a:lnTo>
                      <a:lnTo>
                        <a:pt x="871" y="18127"/>
                      </a:lnTo>
                      <a:lnTo>
                        <a:pt x="886" y="18118"/>
                      </a:lnTo>
                      <a:lnTo>
                        <a:pt x="901" y="18109"/>
                      </a:lnTo>
                      <a:lnTo>
                        <a:pt x="916" y="18098"/>
                      </a:lnTo>
                      <a:lnTo>
                        <a:pt x="930" y="18088"/>
                      </a:lnTo>
                      <a:lnTo>
                        <a:pt x="945" y="18078"/>
                      </a:lnTo>
                      <a:lnTo>
                        <a:pt x="960" y="18066"/>
                      </a:lnTo>
                      <a:lnTo>
                        <a:pt x="976" y="18055"/>
                      </a:lnTo>
                      <a:lnTo>
                        <a:pt x="991" y="18042"/>
                      </a:lnTo>
                      <a:lnTo>
                        <a:pt x="1006" y="18028"/>
                      </a:lnTo>
                      <a:lnTo>
                        <a:pt x="1020" y="18014"/>
                      </a:lnTo>
                      <a:lnTo>
                        <a:pt x="1035" y="17999"/>
                      </a:lnTo>
                      <a:lnTo>
                        <a:pt x="1050" y="17984"/>
                      </a:lnTo>
                      <a:lnTo>
                        <a:pt x="1066" y="17967"/>
                      </a:lnTo>
                      <a:lnTo>
                        <a:pt x="1081" y="17949"/>
                      </a:lnTo>
                      <a:lnTo>
                        <a:pt x="1096" y="17931"/>
                      </a:lnTo>
                      <a:lnTo>
                        <a:pt x="1110" y="17911"/>
                      </a:lnTo>
                      <a:lnTo>
                        <a:pt x="1125" y="17890"/>
                      </a:lnTo>
                      <a:lnTo>
                        <a:pt x="1140" y="17867"/>
                      </a:lnTo>
                      <a:lnTo>
                        <a:pt x="1156" y="17844"/>
                      </a:lnTo>
                      <a:lnTo>
                        <a:pt x="1171" y="17818"/>
                      </a:lnTo>
                      <a:lnTo>
                        <a:pt x="1186" y="17791"/>
                      </a:lnTo>
                      <a:lnTo>
                        <a:pt x="1201" y="17762"/>
                      </a:lnTo>
                      <a:lnTo>
                        <a:pt x="1215" y="17730"/>
                      </a:lnTo>
                      <a:lnTo>
                        <a:pt x="1230" y="17697"/>
                      </a:lnTo>
                      <a:lnTo>
                        <a:pt x="1245" y="17662"/>
                      </a:lnTo>
                      <a:lnTo>
                        <a:pt x="1261" y="17623"/>
                      </a:lnTo>
                      <a:lnTo>
                        <a:pt x="1276" y="17581"/>
                      </a:lnTo>
                      <a:lnTo>
                        <a:pt x="1291" y="17537"/>
                      </a:lnTo>
                      <a:lnTo>
                        <a:pt x="1305" y="17489"/>
                      </a:lnTo>
                      <a:lnTo>
                        <a:pt x="1320" y="17435"/>
                      </a:lnTo>
                      <a:lnTo>
                        <a:pt x="1335" y="17379"/>
                      </a:lnTo>
                      <a:lnTo>
                        <a:pt x="1351" y="17316"/>
                      </a:lnTo>
                      <a:lnTo>
                        <a:pt x="1366" y="17249"/>
                      </a:lnTo>
                      <a:lnTo>
                        <a:pt x="1381" y="17175"/>
                      </a:lnTo>
                      <a:lnTo>
                        <a:pt x="1395" y="17094"/>
                      </a:lnTo>
                      <a:lnTo>
                        <a:pt x="1410" y="17005"/>
                      </a:lnTo>
                      <a:lnTo>
                        <a:pt x="1425" y="16906"/>
                      </a:lnTo>
                      <a:lnTo>
                        <a:pt x="1441" y="16798"/>
                      </a:lnTo>
                      <a:lnTo>
                        <a:pt x="1456" y="16677"/>
                      </a:lnTo>
                      <a:lnTo>
                        <a:pt x="1471" y="16544"/>
                      </a:lnTo>
                      <a:lnTo>
                        <a:pt x="1486" y="16395"/>
                      </a:lnTo>
                      <a:lnTo>
                        <a:pt x="1500" y="16228"/>
                      </a:lnTo>
                      <a:lnTo>
                        <a:pt x="1515" y="16041"/>
                      </a:lnTo>
                      <a:lnTo>
                        <a:pt x="1530" y="15829"/>
                      </a:lnTo>
                      <a:lnTo>
                        <a:pt x="1546" y="15591"/>
                      </a:lnTo>
                      <a:lnTo>
                        <a:pt x="1561" y="15319"/>
                      </a:lnTo>
                      <a:lnTo>
                        <a:pt x="1576" y="15010"/>
                      </a:lnTo>
                      <a:lnTo>
                        <a:pt x="1590" y="14657"/>
                      </a:lnTo>
                      <a:lnTo>
                        <a:pt x="1605" y="14250"/>
                      </a:lnTo>
                      <a:lnTo>
                        <a:pt x="1620" y="13782"/>
                      </a:lnTo>
                      <a:lnTo>
                        <a:pt x="1636" y="13241"/>
                      </a:lnTo>
                      <a:lnTo>
                        <a:pt x="1651" y="12615"/>
                      </a:lnTo>
                      <a:lnTo>
                        <a:pt x="1666" y="11889"/>
                      </a:lnTo>
                      <a:lnTo>
                        <a:pt x="1680" y="11049"/>
                      </a:lnTo>
                      <a:lnTo>
                        <a:pt x="1695" y="10080"/>
                      </a:lnTo>
                      <a:lnTo>
                        <a:pt x="1710" y="8973"/>
                      </a:lnTo>
                      <a:lnTo>
                        <a:pt x="1726" y="7722"/>
                      </a:lnTo>
                      <a:lnTo>
                        <a:pt x="1741" y="6341"/>
                      </a:lnTo>
                      <a:lnTo>
                        <a:pt x="1756" y="4870"/>
                      </a:lnTo>
                      <a:lnTo>
                        <a:pt x="1771" y="3384"/>
                      </a:lnTo>
                      <a:lnTo>
                        <a:pt x="1785" y="2001"/>
                      </a:lnTo>
                      <a:lnTo>
                        <a:pt x="1800" y="877"/>
                      </a:lnTo>
                      <a:lnTo>
                        <a:pt x="1815" y="171"/>
                      </a:lnTo>
                      <a:lnTo>
                        <a:pt x="1831" y="0"/>
                      </a:lnTo>
                      <a:lnTo>
                        <a:pt x="1846" y="395"/>
                      </a:lnTo>
                      <a:lnTo>
                        <a:pt x="1861" y="1285"/>
                      </a:lnTo>
                      <a:lnTo>
                        <a:pt x="1875" y="2532"/>
                      </a:lnTo>
                      <a:lnTo>
                        <a:pt x="1890" y="3973"/>
                      </a:lnTo>
                      <a:lnTo>
                        <a:pt x="1905" y="5465"/>
                      </a:lnTo>
                      <a:lnTo>
                        <a:pt x="1921" y="6907"/>
                      </a:lnTo>
                      <a:lnTo>
                        <a:pt x="1936" y="8239"/>
                      </a:lnTo>
                      <a:lnTo>
                        <a:pt x="1951" y="9434"/>
                      </a:lnTo>
                      <a:lnTo>
                        <a:pt x="1965" y="10484"/>
                      </a:lnTo>
                      <a:lnTo>
                        <a:pt x="1980" y="11400"/>
                      </a:lnTo>
                      <a:lnTo>
                        <a:pt x="1995" y="12193"/>
                      </a:lnTo>
                      <a:lnTo>
                        <a:pt x="2011" y="12877"/>
                      </a:lnTo>
                      <a:lnTo>
                        <a:pt x="2026" y="13467"/>
                      </a:lnTo>
                      <a:lnTo>
                        <a:pt x="2041" y="13977"/>
                      </a:lnTo>
                      <a:lnTo>
                        <a:pt x="2056" y="14419"/>
                      </a:lnTo>
                      <a:lnTo>
                        <a:pt x="2070" y="14804"/>
                      </a:lnTo>
                      <a:lnTo>
                        <a:pt x="2085" y="15138"/>
                      </a:lnTo>
                      <a:lnTo>
                        <a:pt x="2100" y="15432"/>
                      </a:lnTo>
                      <a:lnTo>
                        <a:pt x="2116" y="15689"/>
                      </a:lnTo>
                      <a:lnTo>
                        <a:pt x="2131" y="15917"/>
                      </a:lnTo>
                      <a:lnTo>
                        <a:pt x="2146" y="16118"/>
                      </a:lnTo>
                      <a:lnTo>
                        <a:pt x="2160" y="16297"/>
                      </a:lnTo>
                      <a:lnTo>
                        <a:pt x="2175" y="16456"/>
                      </a:lnTo>
                      <a:lnTo>
                        <a:pt x="2190" y="16599"/>
                      </a:lnTo>
                      <a:lnTo>
                        <a:pt x="2206" y="16727"/>
                      </a:lnTo>
                      <a:lnTo>
                        <a:pt x="2221" y="16843"/>
                      </a:lnTo>
                      <a:lnTo>
                        <a:pt x="2236" y="16947"/>
                      </a:lnTo>
                      <a:lnTo>
                        <a:pt x="2250" y="17041"/>
                      </a:lnTo>
                      <a:lnTo>
                        <a:pt x="2265" y="17127"/>
                      </a:lnTo>
                      <a:lnTo>
                        <a:pt x="2280" y="17205"/>
                      </a:lnTo>
                      <a:lnTo>
                        <a:pt x="2296" y="17277"/>
                      </a:lnTo>
                      <a:lnTo>
                        <a:pt x="2311" y="17342"/>
                      </a:lnTo>
                      <a:lnTo>
                        <a:pt x="2326" y="17402"/>
                      </a:lnTo>
                      <a:lnTo>
                        <a:pt x="2341" y="17457"/>
                      </a:lnTo>
                      <a:lnTo>
                        <a:pt x="2355" y="17508"/>
                      </a:lnTo>
                      <a:lnTo>
                        <a:pt x="2370" y="17555"/>
                      </a:lnTo>
                      <a:lnTo>
                        <a:pt x="2385" y="17599"/>
                      </a:lnTo>
                      <a:lnTo>
                        <a:pt x="2401" y="17639"/>
                      </a:lnTo>
                      <a:lnTo>
                        <a:pt x="2416" y="17676"/>
                      </a:lnTo>
                      <a:lnTo>
                        <a:pt x="2431" y="17711"/>
                      </a:lnTo>
                      <a:lnTo>
                        <a:pt x="2445" y="17743"/>
                      </a:lnTo>
                      <a:lnTo>
                        <a:pt x="2460" y="17773"/>
                      </a:lnTo>
                      <a:lnTo>
                        <a:pt x="2475" y="17802"/>
                      </a:lnTo>
                      <a:lnTo>
                        <a:pt x="2491" y="17828"/>
                      </a:lnTo>
                      <a:lnTo>
                        <a:pt x="2506" y="17853"/>
                      </a:lnTo>
                      <a:lnTo>
                        <a:pt x="2521" y="17876"/>
                      </a:lnTo>
                      <a:lnTo>
                        <a:pt x="2535" y="17898"/>
                      </a:lnTo>
                      <a:lnTo>
                        <a:pt x="2550" y="17918"/>
                      </a:lnTo>
                      <a:lnTo>
                        <a:pt x="2565" y="17938"/>
                      </a:lnTo>
                      <a:lnTo>
                        <a:pt x="2581" y="17956"/>
                      </a:lnTo>
                      <a:lnTo>
                        <a:pt x="2596" y="17973"/>
                      </a:lnTo>
                      <a:lnTo>
                        <a:pt x="2611" y="17990"/>
                      </a:lnTo>
                      <a:lnTo>
                        <a:pt x="2626" y="18005"/>
                      </a:lnTo>
                      <a:lnTo>
                        <a:pt x="2640" y="18020"/>
                      </a:lnTo>
                      <a:lnTo>
                        <a:pt x="2655" y="18034"/>
                      </a:lnTo>
                      <a:lnTo>
                        <a:pt x="2670" y="18046"/>
                      </a:lnTo>
                      <a:lnTo>
                        <a:pt x="2686" y="18059"/>
                      </a:lnTo>
                      <a:lnTo>
                        <a:pt x="2701" y="18071"/>
                      </a:lnTo>
                      <a:lnTo>
                        <a:pt x="2716" y="18082"/>
                      </a:lnTo>
                      <a:lnTo>
                        <a:pt x="2730" y="18093"/>
                      </a:lnTo>
                      <a:lnTo>
                        <a:pt x="2745" y="18103"/>
                      </a:lnTo>
                      <a:lnTo>
                        <a:pt x="2760" y="18112"/>
                      </a:lnTo>
                      <a:lnTo>
                        <a:pt x="2776" y="18122"/>
                      </a:lnTo>
                      <a:lnTo>
                        <a:pt x="2791" y="18131"/>
                      </a:lnTo>
                      <a:lnTo>
                        <a:pt x="2806" y="18139"/>
                      </a:lnTo>
                      <a:lnTo>
                        <a:pt x="2820" y="18147"/>
                      </a:lnTo>
                      <a:lnTo>
                        <a:pt x="2835" y="18155"/>
                      </a:lnTo>
                      <a:lnTo>
                        <a:pt x="2850" y="18162"/>
                      </a:lnTo>
                      <a:lnTo>
                        <a:pt x="2866" y="18169"/>
                      </a:lnTo>
                      <a:lnTo>
                        <a:pt x="2881" y="18176"/>
                      </a:lnTo>
                      <a:lnTo>
                        <a:pt x="2896" y="18182"/>
                      </a:lnTo>
                      <a:lnTo>
                        <a:pt x="2911" y="18189"/>
                      </a:lnTo>
                      <a:lnTo>
                        <a:pt x="2925" y="18195"/>
                      </a:lnTo>
                      <a:lnTo>
                        <a:pt x="2940" y="18200"/>
                      </a:lnTo>
                      <a:lnTo>
                        <a:pt x="2955" y="18206"/>
                      </a:lnTo>
                      <a:lnTo>
                        <a:pt x="2971" y="18211"/>
                      </a:lnTo>
                      <a:lnTo>
                        <a:pt x="2986" y="18217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Freeform 41"/>
                <p:cNvSpPr>
                  <a:spLocks/>
                </p:cNvSpPr>
                <p:nvPr/>
              </p:nvSpPr>
              <p:spPr bwMode="auto">
                <a:xfrm>
                  <a:off x="1965" y="3384"/>
                  <a:ext cx="497" cy="25"/>
                </a:xfrm>
                <a:custGeom>
                  <a:avLst/>
                  <a:gdLst>
                    <a:gd name="T0" fmla="*/ 0 w 2984"/>
                    <a:gd name="T1" fmla="*/ 0 h 178"/>
                    <a:gd name="T2" fmla="*/ 0 w 2984"/>
                    <a:gd name="T3" fmla="*/ 0 h 178"/>
                    <a:gd name="T4" fmla="*/ 0 w 2984"/>
                    <a:gd name="T5" fmla="*/ 0 h 178"/>
                    <a:gd name="T6" fmla="*/ 0 w 2984"/>
                    <a:gd name="T7" fmla="*/ 0 h 178"/>
                    <a:gd name="T8" fmla="*/ 0 w 2984"/>
                    <a:gd name="T9" fmla="*/ 0 h 178"/>
                    <a:gd name="T10" fmla="*/ 0 w 2984"/>
                    <a:gd name="T11" fmla="*/ 0 h 178"/>
                    <a:gd name="T12" fmla="*/ 0 w 2984"/>
                    <a:gd name="T13" fmla="*/ 0 h 178"/>
                    <a:gd name="T14" fmla="*/ 0 w 2984"/>
                    <a:gd name="T15" fmla="*/ 0 h 178"/>
                    <a:gd name="T16" fmla="*/ 0 w 2984"/>
                    <a:gd name="T17" fmla="*/ 0 h 178"/>
                    <a:gd name="T18" fmla="*/ 0 w 2984"/>
                    <a:gd name="T19" fmla="*/ 0 h 178"/>
                    <a:gd name="T20" fmla="*/ 0 w 2984"/>
                    <a:gd name="T21" fmla="*/ 0 h 178"/>
                    <a:gd name="T22" fmla="*/ 0 w 2984"/>
                    <a:gd name="T23" fmla="*/ 0 h 178"/>
                    <a:gd name="T24" fmla="*/ 0 w 2984"/>
                    <a:gd name="T25" fmla="*/ 0 h 178"/>
                    <a:gd name="T26" fmla="*/ 0 w 2984"/>
                    <a:gd name="T27" fmla="*/ 0 h 178"/>
                    <a:gd name="T28" fmla="*/ 0 w 2984"/>
                    <a:gd name="T29" fmla="*/ 0 h 178"/>
                    <a:gd name="T30" fmla="*/ 0 w 2984"/>
                    <a:gd name="T31" fmla="*/ 0 h 178"/>
                    <a:gd name="T32" fmla="*/ 0 w 2984"/>
                    <a:gd name="T33" fmla="*/ 0 h 178"/>
                    <a:gd name="T34" fmla="*/ 0 w 2984"/>
                    <a:gd name="T35" fmla="*/ 0 h 178"/>
                    <a:gd name="T36" fmla="*/ 0 w 2984"/>
                    <a:gd name="T37" fmla="*/ 0 h 178"/>
                    <a:gd name="T38" fmla="*/ 0 w 2984"/>
                    <a:gd name="T39" fmla="*/ 0 h 178"/>
                    <a:gd name="T40" fmla="*/ 0 w 2984"/>
                    <a:gd name="T41" fmla="*/ 0 h 178"/>
                    <a:gd name="T42" fmla="*/ 0 w 2984"/>
                    <a:gd name="T43" fmla="*/ 0 h 178"/>
                    <a:gd name="T44" fmla="*/ 0 w 2984"/>
                    <a:gd name="T45" fmla="*/ 0 h 178"/>
                    <a:gd name="T46" fmla="*/ 0 w 2984"/>
                    <a:gd name="T47" fmla="*/ 0 h 178"/>
                    <a:gd name="T48" fmla="*/ 0 w 2984"/>
                    <a:gd name="T49" fmla="*/ 0 h 178"/>
                    <a:gd name="T50" fmla="*/ 0 w 2984"/>
                    <a:gd name="T51" fmla="*/ 0 h 178"/>
                    <a:gd name="T52" fmla="*/ 0 w 2984"/>
                    <a:gd name="T53" fmla="*/ 0 h 178"/>
                    <a:gd name="T54" fmla="*/ 0 w 2984"/>
                    <a:gd name="T55" fmla="*/ 0 h 178"/>
                    <a:gd name="T56" fmla="*/ 0 w 2984"/>
                    <a:gd name="T57" fmla="*/ 0 h 178"/>
                    <a:gd name="T58" fmla="*/ 0 w 2984"/>
                    <a:gd name="T59" fmla="*/ 0 h 178"/>
                    <a:gd name="T60" fmla="*/ 0 w 2984"/>
                    <a:gd name="T61" fmla="*/ 0 h 178"/>
                    <a:gd name="T62" fmla="*/ 0 w 2984"/>
                    <a:gd name="T63" fmla="*/ 0 h 178"/>
                    <a:gd name="T64" fmla="*/ 0 w 2984"/>
                    <a:gd name="T65" fmla="*/ 0 h 178"/>
                    <a:gd name="T66" fmla="*/ 0 w 2984"/>
                    <a:gd name="T67" fmla="*/ 0 h 178"/>
                    <a:gd name="T68" fmla="*/ 0 w 2984"/>
                    <a:gd name="T69" fmla="*/ 0 h 178"/>
                    <a:gd name="T70" fmla="*/ 0 w 2984"/>
                    <a:gd name="T71" fmla="*/ 0 h 178"/>
                    <a:gd name="T72" fmla="*/ 0 w 2984"/>
                    <a:gd name="T73" fmla="*/ 0 h 178"/>
                    <a:gd name="T74" fmla="*/ 0 w 2984"/>
                    <a:gd name="T75" fmla="*/ 0 h 178"/>
                    <a:gd name="T76" fmla="*/ 0 w 2984"/>
                    <a:gd name="T77" fmla="*/ 0 h 178"/>
                    <a:gd name="T78" fmla="*/ 0 w 2984"/>
                    <a:gd name="T79" fmla="*/ 0 h 178"/>
                    <a:gd name="T80" fmla="*/ 0 w 2984"/>
                    <a:gd name="T81" fmla="*/ 0 h 178"/>
                    <a:gd name="T82" fmla="*/ 0 w 2984"/>
                    <a:gd name="T83" fmla="*/ 0 h 178"/>
                    <a:gd name="T84" fmla="*/ 0 w 2984"/>
                    <a:gd name="T85" fmla="*/ 0 h 178"/>
                    <a:gd name="T86" fmla="*/ 0 w 2984"/>
                    <a:gd name="T87" fmla="*/ 0 h 178"/>
                    <a:gd name="T88" fmla="*/ 0 w 2984"/>
                    <a:gd name="T89" fmla="*/ 0 h 178"/>
                    <a:gd name="T90" fmla="*/ 0 w 2984"/>
                    <a:gd name="T91" fmla="*/ 0 h 178"/>
                    <a:gd name="T92" fmla="*/ 0 w 2984"/>
                    <a:gd name="T93" fmla="*/ 0 h 178"/>
                    <a:gd name="T94" fmla="*/ 0 w 2984"/>
                    <a:gd name="T95" fmla="*/ 0 h 178"/>
                    <a:gd name="T96" fmla="*/ 0 w 2984"/>
                    <a:gd name="T97" fmla="*/ 0 h 178"/>
                    <a:gd name="T98" fmla="*/ 0 w 2984"/>
                    <a:gd name="T99" fmla="*/ 0 h 17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4"/>
                    <a:gd name="T151" fmla="*/ 0 h 178"/>
                    <a:gd name="T152" fmla="*/ 2984 w 2984"/>
                    <a:gd name="T153" fmla="*/ 178 h 17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4" h="178">
                      <a:moveTo>
                        <a:pt x="0" y="0"/>
                      </a:moveTo>
                      <a:lnTo>
                        <a:pt x="15" y="4"/>
                      </a:lnTo>
                      <a:lnTo>
                        <a:pt x="29" y="9"/>
                      </a:lnTo>
                      <a:lnTo>
                        <a:pt x="44" y="13"/>
                      </a:lnTo>
                      <a:lnTo>
                        <a:pt x="59" y="18"/>
                      </a:lnTo>
                      <a:lnTo>
                        <a:pt x="75" y="22"/>
                      </a:lnTo>
                      <a:lnTo>
                        <a:pt x="90" y="26"/>
                      </a:lnTo>
                      <a:lnTo>
                        <a:pt x="105" y="30"/>
                      </a:lnTo>
                      <a:lnTo>
                        <a:pt x="119" y="34"/>
                      </a:lnTo>
                      <a:lnTo>
                        <a:pt x="134" y="38"/>
                      </a:lnTo>
                      <a:lnTo>
                        <a:pt x="149" y="41"/>
                      </a:lnTo>
                      <a:lnTo>
                        <a:pt x="165" y="45"/>
                      </a:lnTo>
                      <a:lnTo>
                        <a:pt x="180" y="48"/>
                      </a:lnTo>
                      <a:lnTo>
                        <a:pt x="195" y="52"/>
                      </a:lnTo>
                      <a:lnTo>
                        <a:pt x="210" y="54"/>
                      </a:lnTo>
                      <a:lnTo>
                        <a:pt x="224" y="57"/>
                      </a:lnTo>
                      <a:lnTo>
                        <a:pt x="239" y="60"/>
                      </a:lnTo>
                      <a:lnTo>
                        <a:pt x="255" y="63"/>
                      </a:lnTo>
                      <a:lnTo>
                        <a:pt x="270" y="66"/>
                      </a:lnTo>
                      <a:lnTo>
                        <a:pt x="285" y="68"/>
                      </a:lnTo>
                      <a:lnTo>
                        <a:pt x="300" y="71"/>
                      </a:lnTo>
                      <a:lnTo>
                        <a:pt x="314" y="74"/>
                      </a:lnTo>
                      <a:lnTo>
                        <a:pt x="329" y="76"/>
                      </a:lnTo>
                      <a:lnTo>
                        <a:pt x="344" y="78"/>
                      </a:lnTo>
                      <a:lnTo>
                        <a:pt x="360" y="81"/>
                      </a:lnTo>
                      <a:lnTo>
                        <a:pt x="375" y="83"/>
                      </a:lnTo>
                      <a:lnTo>
                        <a:pt x="390" y="85"/>
                      </a:lnTo>
                      <a:lnTo>
                        <a:pt x="404" y="86"/>
                      </a:lnTo>
                      <a:lnTo>
                        <a:pt x="419" y="89"/>
                      </a:lnTo>
                      <a:lnTo>
                        <a:pt x="434" y="91"/>
                      </a:lnTo>
                      <a:lnTo>
                        <a:pt x="450" y="93"/>
                      </a:lnTo>
                      <a:lnTo>
                        <a:pt x="465" y="94"/>
                      </a:lnTo>
                      <a:lnTo>
                        <a:pt x="480" y="97"/>
                      </a:lnTo>
                      <a:lnTo>
                        <a:pt x="495" y="98"/>
                      </a:lnTo>
                      <a:lnTo>
                        <a:pt x="509" y="100"/>
                      </a:lnTo>
                      <a:lnTo>
                        <a:pt x="524" y="101"/>
                      </a:lnTo>
                      <a:lnTo>
                        <a:pt x="540" y="104"/>
                      </a:lnTo>
                      <a:lnTo>
                        <a:pt x="555" y="105"/>
                      </a:lnTo>
                      <a:lnTo>
                        <a:pt x="570" y="106"/>
                      </a:lnTo>
                      <a:lnTo>
                        <a:pt x="585" y="108"/>
                      </a:lnTo>
                      <a:lnTo>
                        <a:pt x="599" y="109"/>
                      </a:lnTo>
                      <a:lnTo>
                        <a:pt x="614" y="111"/>
                      </a:lnTo>
                      <a:lnTo>
                        <a:pt x="629" y="112"/>
                      </a:lnTo>
                      <a:lnTo>
                        <a:pt x="645" y="113"/>
                      </a:lnTo>
                      <a:lnTo>
                        <a:pt x="660" y="115"/>
                      </a:lnTo>
                      <a:lnTo>
                        <a:pt x="675" y="116"/>
                      </a:lnTo>
                      <a:lnTo>
                        <a:pt x="689" y="118"/>
                      </a:lnTo>
                      <a:lnTo>
                        <a:pt x="704" y="119"/>
                      </a:lnTo>
                      <a:lnTo>
                        <a:pt x="719" y="120"/>
                      </a:lnTo>
                      <a:lnTo>
                        <a:pt x="735" y="121"/>
                      </a:lnTo>
                      <a:lnTo>
                        <a:pt x="750" y="122"/>
                      </a:lnTo>
                      <a:lnTo>
                        <a:pt x="765" y="123"/>
                      </a:lnTo>
                      <a:lnTo>
                        <a:pt x="780" y="125"/>
                      </a:lnTo>
                      <a:lnTo>
                        <a:pt x="794" y="126"/>
                      </a:lnTo>
                      <a:lnTo>
                        <a:pt x="809" y="127"/>
                      </a:lnTo>
                      <a:lnTo>
                        <a:pt x="825" y="127"/>
                      </a:lnTo>
                      <a:lnTo>
                        <a:pt x="840" y="128"/>
                      </a:lnTo>
                      <a:lnTo>
                        <a:pt x="855" y="129"/>
                      </a:lnTo>
                      <a:lnTo>
                        <a:pt x="870" y="130"/>
                      </a:lnTo>
                      <a:lnTo>
                        <a:pt x="884" y="131"/>
                      </a:lnTo>
                      <a:lnTo>
                        <a:pt x="899" y="133"/>
                      </a:lnTo>
                      <a:lnTo>
                        <a:pt x="914" y="133"/>
                      </a:lnTo>
                      <a:lnTo>
                        <a:pt x="930" y="134"/>
                      </a:lnTo>
                      <a:lnTo>
                        <a:pt x="945" y="135"/>
                      </a:lnTo>
                      <a:lnTo>
                        <a:pt x="960" y="136"/>
                      </a:lnTo>
                      <a:lnTo>
                        <a:pt x="974" y="136"/>
                      </a:lnTo>
                      <a:lnTo>
                        <a:pt x="989" y="137"/>
                      </a:lnTo>
                      <a:lnTo>
                        <a:pt x="1004" y="138"/>
                      </a:lnTo>
                      <a:lnTo>
                        <a:pt x="1020" y="138"/>
                      </a:lnTo>
                      <a:lnTo>
                        <a:pt x="1035" y="140"/>
                      </a:lnTo>
                      <a:lnTo>
                        <a:pt x="1050" y="141"/>
                      </a:lnTo>
                      <a:lnTo>
                        <a:pt x="1065" y="141"/>
                      </a:lnTo>
                      <a:lnTo>
                        <a:pt x="1079" y="142"/>
                      </a:lnTo>
                      <a:lnTo>
                        <a:pt x="1094" y="142"/>
                      </a:lnTo>
                      <a:lnTo>
                        <a:pt x="1110" y="143"/>
                      </a:lnTo>
                      <a:lnTo>
                        <a:pt x="1125" y="144"/>
                      </a:lnTo>
                      <a:lnTo>
                        <a:pt x="1140" y="144"/>
                      </a:lnTo>
                      <a:lnTo>
                        <a:pt x="1155" y="145"/>
                      </a:lnTo>
                      <a:lnTo>
                        <a:pt x="1169" y="145"/>
                      </a:lnTo>
                      <a:lnTo>
                        <a:pt x="1184" y="147"/>
                      </a:lnTo>
                      <a:lnTo>
                        <a:pt x="1199" y="147"/>
                      </a:lnTo>
                      <a:lnTo>
                        <a:pt x="1215" y="148"/>
                      </a:lnTo>
                      <a:lnTo>
                        <a:pt x="1230" y="148"/>
                      </a:lnTo>
                      <a:lnTo>
                        <a:pt x="1245" y="149"/>
                      </a:lnTo>
                      <a:lnTo>
                        <a:pt x="1259" y="149"/>
                      </a:lnTo>
                      <a:lnTo>
                        <a:pt x="1274" y="150"/>
                      </a:lnTo>
                      <a:lnTo>
                        <a:pt x="1289" y="150"/>
                      </a:lnTo>
                      <a:lnTo>
                        <a:pt x="1305" y="151"/>
                      </a:lnTo>
                      <a:lnTo>
                        <a:pt x="1320" y="151"/>
                      </a:lnTo>
                      <a:lnTo>
                        <a:pt x="1335" y="152"/>
                      </a:lnTo>
                      <a:lnTo>
                        <a:pt x="1350" y="152"/>
                      </a:lnTo>
                      <a:lnTo>
                        <a:pt x="1364" y="152"/>
                      </a:lnTo>
                      <a:lnTo>
                        <a:pt x="1379" y="153"/>
                      </a:lnTo>
                      <a:lnTo>
                        <a:pt x="1395" y="153"/>
                      </a:lnTo>
                      <a:lnTo>
                        <a:pt x="1410" y="155"/>
                      </a:lnTo>
                      <a:lnTo>
                        <a:pt x="1425" y="155"/>
                      </a:lnTo>
                      <a:lnTo>
                        <a:pt x="1440" y="156"/>
                      </a:lnTo>
                      <a:lnTo>
                        <a:pt x="1454" y="156"/>
                      </a:lnTo>
                      <a:lnTo>
                        <a:pt x="1469" y="156"/>
                      </a:lnTo>
                      <a:lnTo>
                        <a:pt x="1484" y="157"/>
                      </a:lnTo>
                      <a:lnTo>
                        <a:pt x="1500" y="157"/>
                      </a:lnTo>
                      <a:lnTo>
                        <a:pt x="1515" y="157"/>
                      </a:lnTo>
                      <a:lnTo>
                        <a:pt x="1530" y="158"/>
                      </a:lnTo>
                      <a:lnTo>
                        <a:pt x="1544" y="158"/>
                      </a:lnTo>
                      <a:lnTo>
                        <a:pt x="1559" y="158"/>
                      </a:lnTo>
                      <a:lnTo>
                        <a:pt x="1574" y="159"/>
                      </a:lnTo>
                      <a:lnTo>
                        <a:pt x="1590" y="159"/>
                      </a:lnTo>
                      <a:lnTo>
                        <a:pt x="1605" y="159"/>
                      </a:lnTo>
                      <a:lnTo>
                        <a:pt x="1620" y="160"/>
                      </a:lnTo>
                      <a:lnTo>
                        <a:pt x="1635" y="160"/>
                      </a:lnTo>
                      <a:lnTo>
                        <a:pt x="1649" y="160"/>
                      </a:lnTo>
                      <a:lnTo>
                        <a:pt x="1664" y="162"/>
                      </a:lnTo>
                      <a:lnTo>
                        <a:pt x="1680" y="162"/>
                      </a:lnTo>
                      <a:lnTo>
                        <a:pt x="1695" y="162"/>
                      </a:lnTo>
                      <a:lnTo>
                        <a:pt x="1710" y="162"/>
                      </a:lnTo>
                      <a:lnTo>
                        <a:pt x="1725" y="163"/>
                      </a:lnTo>
                      <a:lnTo>
                        <a:pt x="1739" y="163"/>
                      </a:lnTo>
                      <a:lnTo>
                        <a:pt x="1754" y="163"/>
                      </a:lnTo>
                      <a:lnTo>
                        <a:pt x="1769" y="164"/>
                      </a:lnTo>
                      <a:lnTo>
                        <a:pt x="1785" y="164"/>
                      </a:lnTo>
                      <a:lnTo>
                        <a:pt x="1800" y="164"/>
                      </a:lnTo>
                      <a:lnTo>
                        <a:pt x="1815" y="164"/>
                      </a:lnTo>
                      <a:lnTo>
                        <a:pt x="1829" y="165"/>
                      </a:lnTo>
                      <a:lnTo>
                        <a:pt x="1844" y="165"/>
                      </a:lnTo>
                      <a:lnTo>
                        <a:pt x="1859" y="165"/>
                      </a:lnTo>
                      <a:lnTo>
                        <a:pt x="1875" y="165"/>
                      </a:lnTo>
                      <a:lnTo>
                        <a:pt x="1890" y="166"/>
                      </a:lnTo>
                      <a:lnTo>
                        <a:pt x="1905" y="166"/>
                      </a:lnTo>
                      <a:lnTo>
                        <a:pt x="1920" y="166"/>
                      </a:lnTo>
                      <a:lnTo>
                        <a:pt x="1934" y="166"/>
                      </a:lnTo>
                      <a:lnTo>
                        <a:pt x="1949" y="167"/>
                      </a:lnTo>
                      <a:lnTo>
                        <a:pt x="1965" y="167"/>
                      </a:lnTo>
                      <a:lnTo>
                        <a:pt x="1980" y="167"/>
                      </a:lnTo>
                      <a:lnTo>
                        <a:pt x="1995" y="167"/>
                      </a:lnTo>
                      <a:lnTo>
                        <a:pt x="2010" y="167"/>
                      </a:lnTo>
                      <a:lnTo>
                        <a:pt x="2024" y="169"/>
                      </a:lnTo>
                      <a:lnTo>
                        <a:pt x="2039" y="169"/>
                      </a:lnTo>
                      <a:lnTo>
                        <a:pt x="2054" y="169"/>
                      </a:lnTo>
                      <a:lnTo>
                        <a:pt x="2070" y="169"/>
                      </a:lnTo>
                      <a:lnTo>
                        <a:pt x="2085" y="169"/>
                      </a:lnTo>
                      <a:lnTo>
                        <a:pt x="2100" y="170"/>
                      </a:lnTo>
                      <a:lnTo>
                        <a:pt x="2114" y="170"/>
                      </a:lnTo>
                      <a:lnTo>
                        <a:pt x="2129" y="170"/>
                      </a:lnTo>
                      <a:lnTo>
                        <a:pt x="2144" y="170"/>
                      </a:lnTo>
                      <a:lnTo>
                        <a:pt x="2160" y="170"/>
                      </a:lnTo>
                      <a:lnTo>
                        <a:pt x="2175" y="171"/>
                      </a:lnTo>
                      <a:lnTo>
                        <a:pt x="2190" y="171"/>
                      </a:lnTo>
                      <a:lnTo>
                        <a:pt x="2205" y="171"/>
                      </a:lnTo>
                      <a:lnTo>
                        <a:pt x="2219" y="171"/>
                      </a:lnTo>
                      <a:lnTo>
                        <a:pt x="2234" y="171"/>
                      </a:lnTo>
                      <a:lnTo>
                        <a:pt x="2250" y="171"/>
                      </a:lnTo>
                      <a:lnTo>
                        <a:pt x="2265" y="172"/>
                      </a:lnTo>
                      <a:lnTo>
                        <a:pt x="2280" y="172"/>
                      </a:lnTo>
                      <a:lnTo>
                        <a:pt x="2295" y="172"/>
                      </a:lnTo>
                      <a:lnTo>
                        <a:pt x="2309" y="172"/>
                      </a:lnTo>
                      <a:lnTo>
                        <a:pt x="2324" y="172"/>
                      </a:lnTo>
                      <a:lnTo>
                        <a:pt x="2339" y="172"/>
                      </a:lnTo>
                      <a:lnTo>
                        <a:pt x="2355" y="173"/>
                      </a:lnTo>
                      <a:lnTo>
                        <a:pt x="2370" y="173"/>
                      </a:lnTo>
                      <a:lnTo>
                        <a:pt x="2385" y="173"/>
                      </a:lnTo>
                      <a:lnTo>
                        <a:pt x="2399" y="173"/>
                      </a:lnTo>
                      <a:lnTo>
                        <a:pt x="2414" y="173"/>
                      </a:lnTo>
                      <a:lnTo>
                        <a:pt x="2429" y="173"/>
                      </a:lnTo>
                      <a:lnTo>
                        <a:pt x="2445" y="173"/>
                      </a:lnTo>
                      <a:lnTo>
                        <a:pt x="2460" y="174"/>
                      </a:lnTo>
                      <a:lnTo>
                        <a:pt x="2475" y="174"/>
                      </a:lnTo>
                      <a:lnTo>
                        <a:pt x="2490" y="174"/>
                      </a:lnTo>
                      <a:lnTo>
                        <a:pt x="2504" y="174"/>
                      </a:lnTo>
                      <a:lnTo>
                        <a:pt x="2519" y="174"/>
                      </a:lnTo>
                      <a:lnTo>
                        <a:pt x="2535" y="174"/>
                      </a:lnTo>
                      <a:lnTo>
                        <a:pt x="2550" y="174"/>
                      </a:lnTo>
                      <a:lnTo>
                        <a:pt x="2565" y="174"/>
                      </a:lnTo>
                      <a:lnTo>
                        <a:pt x="2580" y="175"/>
                      </a:lnTo>
                      <a:lnTo>
                        <a:pt x="2594" y="175"/>
                      </a:lnTo>
                      <a:lnTo>
                        <a:pt x="2609" y="175"/>
                      </a:lnTo>
                      <a:lnTo>
                        <a:pt x="2625" y="175"/>
                      </a:lnTo>
                      <a:lnTo>
                        <a:pt x="2640" y="175"/>
                      </a:lnTo>
                      <a:lnTo>
                        <a:pt x="2655" y="175"/>
                      </a:lnTo>
                      <a:lnTo>
                        <a:pt x="2670" y="175"/>
                      </a:lnTo>
                      <a:lnTo>
                        <a:pt x="2684" y="175"/>
                      </a:lnTo>
                      <a:lnTo>
                        <a:pt x="2699" y="177"/>
                      </a:lnTo>
                      <a:lnTo>
                        <a:pt x="2714" y="177"/>
                      </a:lnTo>
                      <a:lnTo>
                        <a:pt x="2730" y="177"/>
                      </a:lnTo>
                      <a:lnTo>
                        <a:pt x="2745" y="177"/>
                      </a:lnTo>
                      <a:lnTo>
                        <a:pt x="2760" y="177"/>
                      </a:lnTo>
                      <a:lnTo>
                        <a:pt x="2775" y="177"/>
                      </a:lnTo>
                      <a:lnTo>
                        <a:pt x="2789" y="177"/>
                      </a:lnTo>
                      <a:lnTo>
                        <a:pt x="2804" y="177"/>
                      </a:lnTo>
                      <a:lnTo>
                        <a:pt x="2820" y="177"/>
                      </a:lnTo>
                      <a:lnTo>
                        <a:pt x="2835" y="178"/>
                      </a:lnTo>
                      <a:lnTo>
                        <a:pt x="2850" y="178"/>
                      </a:lnTo>
                      <a:lnTo>
                        <a:pt x="2865" y="178"/>
                      </a:lnTo>
                      <a:lnTo>
                        <a:pt x="2879" y="178"/>
                      </a:lnTo>
                      <a:lnTo>
                        <a:pt x="2894" y="178"/>
                      </a:lnTo>
                      <a:lnTo>
                        <a:pt x="2910" y="178"/>
                      </a:lnTo>
                      <a:lnTo>
                        <a:pt x="2925" y="178"/>
                      </a:lnTo>
                      <a:lnTo>
                        <a:pt x="2940" y="178"/>
                      </a:lnTo>
                      <a:lnTo>
                        <a:pt x="2955" y="178"/>
                      </a:lnTo>
                      <a:lnTo>
                        <a:pt x="2969" y="178"/>
                      </a:lnTo>
                      <a:lnTo>
                        <a:pt x="2984" y="178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Freeform 42"/>
                <p:cNvSpPr>
                  <a:spLocks/>
                </p:cNvSpPr>
                <p:nvPr/>
              </p:nvSpPr>
              <p:spPr bwMode="auto">
                <a:xfrm>
                  <a:off x="2462" y="3409"/>
                  <a:ext cx="498" cy="1"/>
                </a:xfrm>
                <a:custGeom>
                  <a:avLst/>
                  <a:gdLst>
                    <a:gd name="T0" fmla="*/ 0 w 2985"/>
                    <a:gd name="T1" fmla="*/ 0 h 8"/>
                    <a:gd name="T2" fmla="*/ 0 w 2985"/>
                    <a:gd name="T3" fmla="*/ 0 h 8"/>
                    <a:gd name="T4" fmla="*/ 0 w 2985"/>
                    <a:gd name="T5" fmla="*/ 0 h 8"/>
                    <a:gd name="T6" fmla="*/ 0 w 2985"/>
                    <a:gd name="T7" fmla="*/ 0 h 8"/>
                    <a:gd name="T8" fmla="*/ 0 w 2985"/>
                    <a:gd name="T9" fmla="*/ 0 h 8"/>
                    <a:gd name="T10" fmla="*/ 0 w 2985"/>
                    <a:gd name="T11" fmla="*/ 0 h 8"/>
                    <a:gd name="T12" fmla="*/ 0 w 2985"/>
                    <a:gd name="T13" fmla="*/ 0 h 8"/>
                    <a:gd name="T14" fmla="*/ 0 w 2985"/>
                    <a:gd name="T15" fmla="*/ 0 h 8"/>
                    <a:gd name="T16" fmla="*/ 0 w 2985"/>
                    <a:gd name="T17" fmla="*/ 0 h 8"/>
                    <a:gd name="T18" fmla="*/ 0 w 2985"/>
                    <a:gd name="T19" fmla="*/ 0 h 8"/>
                    <a:gd name="T20" fmla="*/ 0 w 2985"/>
                    <a:gd name="T21" fmla="*/ 0 h 8"/>
                    <a:gd name="T22" fmla="*/ 0 w 2985"/>
                    <a:gd name="T23" fmla="*/ 0 h 8"/>
                    <a:gd name="T24" fmla="*/ 0 w 2985"/>
                    <a:gd name="T25" fmla="*/ 0 h 8"/>
                    <a:gd name="T26" fmla="*/ 0 w 2985"/>
                    <a:gd name="T27" fmla="*/ 0 h 8"/>
                    <a:gd name="T28" fmla="*/ 0 w 2985"/>
                    <a:gd name="T29" fmla="*/ 0 h 8"/>
                    <a:gd name="T30" fmla="*/ 0 w 2985"/>
                    <a:gd name="T31" fmla="*/ 0 h 8"/>
                    <a:gd name="T32" fmla="*/ 0 w 2985"/>
                    <a:gd name="T33" fmla="*/ 0 h 8"/>
                    <a:gd name="T34" fmla="*/ 0 w 2985"/>
                    <a:gd name="T35" fmla="*/ 0 h 8"/>
                    <a:gd name="T36" fmla="*/ 0 w 2985"/>
                    <a:gd name="T37" fmla="*/ 0 h 8"/>
                    <a:gd name="T38" fmla="*/ 0 w 2985"/>
                    <a:gd name="T39" fmla="*/ 0 h 8"/>
                    <a:gd name="T40" fmla="*/ 0 w 2985"/>
                    <a:gd name="T41" fmla="*/ 0 h 8"/>
                    <a:gd name="T42" fmla="*/ 0 w 2985"/>
                    <a:gd name="T43" fmla="*/ 0 h 8"/>
                    <a:gd name="T44" fmla="*/ 0 w 2985"/>
                    <a:gd name="T45" fmla="*/ 0 h 8"/>
                    <a:gd name="T46" fmla="*/ 0 w 2985"/>
                    <a:gd name="T47" fmla="*/ 0 h 8"/>
                    <a:gd name="T48" fmla="*/ 0 w 2985"/>
                    <a:gd name="T49" fmla="*/ 0 h 8"/>
                    <a:gd name="T50" fmla="*/ 0 w 2985"/>
                    <a:gd name="T51" fmla="*/ 0 h 8"/>
                    <a:gd name="T52" fmla="*/ 0 w 2985"/>
                    <a:gd name="T53" fmla="*/ 0 h 8"/>
                    <a:gd name="T54" fmla="*/ 0 w 2985"/>
                    <a:gd name="T55" fmla="*/ 0 h 8"/>
                    <a:gd name="T56" fmla="*/ 0 w 2985"/>
                    <a:gd name="T57" fmla="*/ 0 h 8"/>
                    <a:gd name="T58" fmla="*/ 0 w 2985"/>
                    <a:gd name="T59" fmla="*/ 0 h 8"/>
                    <a:gd name="T60" fmla="*/ 0 w 2985"/>
                    <a:gd name="T61" fmla="*/ 0 h 8"/>
                    <a:gd name="T62" fmla="*/ 0 w 2985"/>
                    <a:gd name="T63" fmla="*/ 0 h 8"/>
                    <a:gd name="T64" fmla="*/ 0 w 2985"/>
                    <a:gd name="T65" fmla="*/ 0 h 8"/>
                    <a:gd name="T66" fmla="*/ 0 w 2985"/>
                    <a:gd name="T67" fmla="*/ 0 h 8"/>
                    <a:gd name="T68" fmla="*/ 0 w 2985"/>
                    <a:gd name="T69" fmla="*/ 0 h 8"/>
                    <a:gd name="T70" fmla="*/ 0 w 2985"/>
                    <a:gd name="T71" fmla="*/ 0 h 8"/>
                    <a:gd name="T72" fmla="*/ 0 w 2985"/>
                    <a:gd name="T73" fmla="*/ 0 h 8"/>
                    <a:gd name="T74" fmla="*/ 0 w 2985"/>
                    <a:gd name="T75" fmla="*/ 0 h 8"/>
                    <a:gd name="T76" fmla="*/ 0 w 2985"/>
                    <a:gd name="T77" fmla="*/ 0 h 8"/>
                    <a:gd name="T78" fmla="*/ 0 w 2985"/>
                    <a:gd name="T79" fmla="*/ 0 h 8"/>
                    <a:gd name="T80" fmla="*/ 0 w 2985"/>
                    <a:gd name="T81" fmla="*/ 0 h 8"/>
                    <a:gd name="T82" fmla="*/ 0 w 2985"/>
                    <a:gd name="T83" fmla="*/ 0 h 8"/>
                    <a:gd name="T84" fmla="*/ 0 w 2985"/>
                    <a:gd name="T85" fmla="*/ 0 h 8"/>
                    <a:gd name="T86" fmla="*/ 0 w 2985"/>
                    <a:gd name="T87" fmla="*/ 0 h 8"/>
                    <a:gd name="T88" fmla="*/ 0 w 2985"/>
                    <a:gd name="T89" fmla="*/ 0 h 8"/>
                    <a:gd name="T90" fmla="*/ 0 w 2985"/>
                    <a:gd name="T91" fmla="*/ 0 h 8"/>
                    <a:gd name="T92" fmla="*/ 0 w 2985"/>
                    <a:gd name="T93" fmla="*/ 0 h 8"/>
                    <a:gd name="T94" fmla="*/ 0 w 2985"/>
                    <a:gd name="T95" fmla="*/ 0 h 8"/>
                    <a:gd name="T96" fmla="*/ 0 w 2985"/>
                    <a:gd name="T97" fmla="*/ 0 h 8"/>
                    <a:gd name="T98" fmla="*/ 0 w 2985"/>
                    <a:gd name="T99" fmla="*/ 0 h 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8"/>
                    <a:gd name="T152" fmla="*/ 2985 w 2985"/>
                    <a:gd name="T153" fmla="*/ 8 h 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8">
                      <a:moveTo>
                        <a:pt x="0" y="0"/>
                      </a:moveTo>
                      <a:lnTo>
                        <a:pt x="15" y="1"/>
                      </a:lnTo>
                      <a:lnTo>
                        <a:pt x="31" y="1"/>
                      </a:lnTo>
                      <a:lnTo>
                        <a:pt x="46" y="1"/>
                      </a:lnTo>
                      <a:lnTo>
                        <a:pt x="61" y="1"/>
                      </a:lnTo>
                      <a:lnTo>
                        <a:pt x="76" y="1"/>
                      </a:lnTo>
                      <a:lnTo>
                        <a:pt x="90" y="1"/>
                      </a:lnTo>
                      <a:lnTo>
                        <a:pt x="105" y="1"/>
                      </a:lnTo>
                      <a:lnTo>
                        <a:pt x="121" y="1"/>
                      </a:lnTo>
                      <a:lnTo>
                        <a:pt x="136" y="1"/>
                      </a:lnTo>
                      <a:lnTo>
                        <a:pt x="151" y="1"/>
                      </a:lnTo>
                      <a:lnTo>
                        <a:pt x="166" y="1"/>
                      </a:lnTo>
                      <a:lnTo>
                        <a:pt x="180" y="1"/>
                      </a:lnTo>
                      <a:lnTo>
                        <a:pt x="195" y="2"/>
                      </a:lnTo>
                      <a:lnTo>
                        <a:pt x="211" y="2"/>
                      </a:lnTo>
                      <a:lnTo>
                        <a:pt x="226" y="2"/>
                      </a:lnTo>
                      <a:lnTo>
                        <a:pt x="241" y="2"/>
                      </a:lnTo>
                      <a:lnTo>
                        <a:pt x="256" y="2"/>
                      </a:lnTo>
                      <a:lnTo>
                        <a:pt x="270" y="2"/>
                      </a:lnTo>
                      <a:lnTo>
                        <a:pt x="285" y="2"/>
                      </a:lnTo>
                      <a:lnTo>
                        <a:pt x="300" y="2"/>
                      </a:lnTo>
                      <a:lnTo>
                        <a:pt x="316" y="2"/>
                      </a:lnTo>
                      <a:lnTo>
                        <a:pt x="331" y="2"/>
                      </a:lnTo>
                      <a:lnTo>
                        <a:pt x="346" y="2"/>
                      </a:lnTo>
                      <a:lnTo>
                        <a:pt x="361" y="2"/>
                      </a:lnTo>
                      <a:lnTo>
                        <a:pt x="375" y="2"/>
                      </a:lnTo>
                      <a:lnTo>
                        <a:pt x="390" y="3"/>
                      </a:lnTo>
                      <a:lnTo>
                        <a:pt x="406" y="3"/>
                      </a:lnTo>
                      <a:lnTo>
                        <a:pt x="421" y="3"/>
                      </a:lnTo>
                      <a:lnTo>
                        <a:pt x="436" y="3"/>
                      </a:lnTo>
                      <a:lnTo>
                        <a:pt x="451" y="3"/>
                      </a:lnTo>
                      <a:lnTo>
                        <a:pt x="465" y="3"/>
                      </a:lnTo>
                      <a:lnTo>
                        <a:pt x="480" y="3"/>
                      </a:lnTo>
                      <a:lnTo>
                        <a:pt x="496" y="3"/>
                      </a:lnTo>
                      <a:lnTo>
                        <a:pt x="511" y="3"/>
                      </a:lnTo>
                      <a:lnTo>
                        <a:pt x="526" y="3"/>
                      </a:lnTo>
                      <a:lnTo>
                        <a:pt x="541" y="3"/>
                      </a:lnTo>
                      <a:lnTo>
                        <a:pt x="555" y="3"/>
                      </a:lnTo>
                      <a:lnTo>
                        <a:pt x="570" y="3"/>
                      </a:lnTo>
                      <a:lnTo>
                        <a:pt x="585" y="3"/>
                      </a:lnTo>
                      <a:lnTo>
                        <a:pt x="601" y="3"/>
                      </a:lnTo>
                      <a:lnTo>
                        <a:pt x="616" y="3"/>
                      </a:lnTo>
                      <a:lnTo>
                        <a:pt x="631" y="3"/>
                      </a:lnTo>
                      <a:lnTo>
                        <a:pt x="646" y="4"/>
                      </a:lnTo>
                      <a:lnTo>
                        <a:pt x="660" y="4"/>
                      </a:lnTo>
                      <a:lnTo>
                        <a:pt x="675" y="4"/>
                      </a:lnTo>
                      <a:lnTo>
                        <a:pt x="691" y="4"/>
                      </a:lnTo>
                      <a:lnTo>
                        <a:pt x="706" y="4"/>
                      </a:lnTo>
                      <a:lnTo>
                        <a:pt x="721" y="4"/>
                      </a:lnTo>
                      <a:lnTo>
                        <a:pt x="736" y="4"/>
                      </a:lnTo>
                      <a:lnTo>
                        <a:pt x="750" y="4"/>
                      </a:lnTo>
                      <a:lnTo>
                        <a:pt x="765" y="4"/>
                      </a:lnTo>
                      <a:lnTo>
                        <a:pt x="781" y="4"/>
                      </a:lnTo>
                      <a:lnTo>
                        <a:pt x="796" y="4"/>
                      </a:lnTo>
                      <a:lnTo>
                        <a:pt x="811" y="4"/>
                      </a:lnTo>
                      <a:lnTo>
                        <a:pt x="826" y="4"/>
                      </a:lnTo>
                      <a:lnTo>
                        <a:pt x="840" y="4"/>
                      </a:lnTo>
                      <a:lnTo>
                        <a:pt x="855" y="4"/>
                      </a:lnTo>
                      <a:lnTo>
                        <a:pt x="870" y="4"/>
                      </a:lnTo>
                      <a:lnTo>
                        <a:pt x="886" y="4"/>
                      </a:lnTo>
                      <a:lnTo>
                        <a:pt x="901" y="4"/>
                      </a:lnTo>
                      <a:lnTo>
                        <a:pt x="916" y="4"/>
                      </a:lnTo>
                      <a:lnTo>
                        <a:pt x="931" y="4"/>
                      </a:lnTo>
                      <a:lnTo>
                        <a:pt x="945" y="6"/>
                      </a:lnTo>
                      <a:lnTo>
                        <a:pt x="960" y="6"/>
                      </a:lnTo>
                      <a:lnTo>
                        <a:pt x="976" y="6"/>
                      </a:lnTo>
                      <a:lnTo>
                        <a:pt x="991" y="6"/>
                      </a:lnTo>
                      <a:lnTo>
                        <a:pt x="1006" y="6"/>
                      </a:lnTo>
                      <a:lnTo>
                        <a:pt x="1021" y="6"/>
                      </a:lnTo>
                      <a:lnTo>
                        <a:pt x="1035" y="6"/>
                      </a:lnTo>
                      <a:lnTo>
                        <a:pt x="1050" y="6"/>
                      </a:lnTo>
                      <a:lnTo>
                        <a:pt x="1066" y="6"/>
                      </a:lnTo>
                      <a:lnTo>
                        <a:pt x="1081" y="6"/>
                      </a:lnTo>
                      <a:lnTo>
                        <a:pt x="1096" y="6"/>
                      </a:lnTo>
                      <a:lnTo>
                        <a:pt x="1111" y="6"/>
                      </a:lnTo>
                      <a:lnTo>
                        <a:pt x="1125" y="6"/>
                      </a:lnTo>
                      <a:lnTo>
                        <a:pt x="1140" y="6"/>
                      </a:lnTo>
                      <a:lnTo>
                        <a:pt x="1155" y="6"/>
                      </a:lnTo>
                      <a:lnTo>
                        <a:pt x="1171" y="6"/>
                      </a:lnTo>
                      <a:lnTo>
                        <a:pt x="1186" y="6"/>
                      </a:lnTo>
                      <a:lnTo>
                        <a:pt x="1201" y="6"/>
                      </a:lnTo>
                      <a:lnTo>
                        <a:pt x="1216" y="6"/>
                      </a:lnTo>
                      <a:lnTo>
                        <a:pt x="1230" y="6"/>
                      </a:lnTo>
                      <a:lnTo>
                        <a:pt x="1245" y="6"/>
                      </a:lnTo>
                      <a:lnTo>
                        <a:pt x="1261" y="6"/>
                      </a:lnTo>
                      <a:lnTo>
                        <a:pt x="1276" y="6"/>
                      </a:lnTo>
                      <a:lnTo>
                        <a:pt x="1291" y="6"/>
                      </a:lnTo>
                      <a:lnTo>
                        <a:pt x="1306" y="6"/>
                      </a:lnTo>
                      <a:lnTo>
                        <a:pt x="1320" y="6"/>
                      </a:lnTo>
                      <a:lnTo>
                        <a:pt x="1335" y="6"/>
                      </a:lnTo>
                      <a:lnTo>
                        <a:pt x="1351" y="7"/>
                      </a:lnTo>
                      <a:lnTo>
                        <a:pt x="1366" y="7"/>
                      </a:lnTo>
                      <a:lnTo>
                        <a:pt x="1381" y="7"/>
                      </a:lnTo>
                      <a:lnTo>
                        <a:pt x="1396" y="7"/>
                      </a:lnTo>
                      <a:lnTo>
                        <a:pt x="1410" y="7"/>
                      </a:lnTo>
                      <a:lnTo>
                        <a:pt x="1425" y="7"/>
                      </a:lnTo>
                      <a:lnTo>
                        <a:pt x="1440" y="7"/>
                      </a:lnTo>
                      <a:lnTo>
                        <a:pt x="1456" y="7"/>
                      </a:lnTo>
                      <a:lnTo>
                        <a:pt x="1471" y="7"/>
                      </a:lnTo>
                      <a:lnTo>
                        <a:pt x="1486" y="7"/>
                      </a:lnTo>
                      <a:lnTo>
                        <a:pt x="1501" y="7"/>
                      </a:lnTo>
                      <a:lnTo>
                        <a:pt x="1515" y="7"/>
                      </a:lnTo>
                      <a:lnTo>
                        <a:pt x="1530" y="7"/>
                      </a:lnTo>
                      <a:lnTo>
                        <a:pt x="1546" y="7"/>
                      </a:lnTo>
                      <a:lnTo>
                        <a:pt x="1561" y="7"/>
                      </a:lnTo>
                      <a:lnTo>
                        <a:pt x="1576" y="7"/>
                      </a:lnTo>
                      <a:lnTo>
                        <a:pt x="1591" y="7"/>
                      </a:lnTo>
                      <a:lnTo>
                        <a:pt x="1605" y="7"/>
                      </a:lnTo>
                      <a:lnTo>
                        <a:pt x="1620" y="7"/>
                      </a:lnTo>
                      <a:lnTo>
                        <a:pt x="1636" y="7"/>
                      </a:lnTo>
                      <a:lnTo>
                        <a:pt x="1651" y="7"/>
                      </a:lnTo>
                      <a:lnTo>
                        <a:pt x="1666" y="7"/>
                      </a:lnTo>
                      <a:lnTo>
                        <a:pt x="1681" y="7"/>
                      </a:lnTo>
                      <a:lnTo>
                        <a:pt x="1695" y="7"/>
                      </a:lnTo>
                      <a:lnTo>
                        <a:pt x="1710" y="7"/>
                      </a:lnTo>
                      <a:lnTo>
                        <a:pt x="1725" y="7"/>
                      </a:lnTo>
                      <a:lnTo>
                        <a:pt x="1741" y="7"/>
                      </a:lnTo>
                      <a:lnTo>
                        <a:pt x="1756" y="7"/>
                      </a:lnTo>
                      <a:lnTo>
                        <a:pt x="1771" y="7"/>
                      </a:lnTo>
                      <a:lnTo>
                        <a:pt x="1786" y="7"/>
                      </a:lnTo>
                      <a:lnTo>
                        <a:pt x="1800" y="7"/>
                      </a:lnTo>
                      <a:lnTo>
                        <a:pt x="1815" y="7"/>
                      </a:lnTo>
                      <a:lnTo>
                        <a:pt x="1831" y="7"/>
                      </a:lnTo>
                      <a:lnTo>
                        <a:pt x="1846" y="7"/>
                      </a:lnTo>
                      <a:lnTo>
                        <a:pt x="1861" y="7"/>
                      </a:lnTo>
                      <a:lnTo>
                        <a:pt x="1876" y="7"/>
                      </a:lnTo>
                      <a:lnTo>
                        <a:pt x="1890" y="7"/>
                      </a:lnTo>
                      <a:lnTo>
                        <a:pt x="1905" y="7"/>
                      </a:lnTo>
                      <a:lnTo>
                        <a:pt x="1921" y="7"/>
                      </a:lnTo>
                      <a:lnTo>
                        <a:pt x="1936" y="7"/>
                      </a:lnTo>
                      <a:lnTo>
                        <a:pt x="1951" y="8"/>
                      </a:lnTo>
                      <a:lnTo>
                        <a:pt x="1966" y="8"/>
                      </a:lnTo>
                      <a:lnTo>
                        <a:pt x="1980" y="8"/>
                      </a:lnTo>
                      <a:lnTo>
                        <a:pt x="1995" y="8"/>
                      </a:lnTo>
                      <a:lnTo>
                        <a:pt x="2011" y="8"/>
                      </a:lnTo>
                      <a:lnTo>
                        <a:pt x="2026" y="8"/>
                      </a:lnTo>
                      <a:lnTo>
                        <a:pt x="2041" y="8"/>
                      </a:lnTo>
                      <a:lnTo>
                        <a:pt x="2056" y="8"/>
                      </a:lnTo>
                      <a:lnTo>
                        <a:pt x="2071" y="8"/>
                      </a:lnTo>
                      <a:lnTo>
                        <a:pt x="2085" y="8"/>
                      </a:lnTo>
                      <a:lnTo>
                        <a:pt x="2100" y="8"/>
                      </a:lnTo>
                      <a:lnTo>
                        <a:pt x="2116" y="8"/>
                      </a:lnTo>
                      <a:lnTo>
                        <a:pt x="2131" y="8"/>
                      </a:lnTo>
                      <a:lnTo>
                        <a:pt x="2146" y="8"/>
                      </a:lnTo>
                      <a:lnTo>
                        <a:pt x="2161" y="8"/>
                      </a:lnTo>
                      <a:lnTo>
                        <a:pt x="2175" y="8"/>
                      </a:lnTo>
                      <a:lnTo>
                        <a:pt x="2190" y="8"/>
                      </a:lnTo>
                      <a:lnTo>
                        <a:pt x="2206" y="8"/>
                      </a:lnTo>
                      <a:lnTo>
                        <a:pt x="2221" y="8"/>
                      </a:lnTo>
                      <a:lnTo>
                        <a:pt x="2236" y="8"/>
                      </a:lnTo>
                      <a:lnTo>
                        <a:pt x="2251" y="8"/>
                      </a:lnTo>
                      <a:lnTo>
                        <a:pt x="2265" y="8"/>
                      </a:lnTo>
                      <a:lnTo>
                        <a:pt x="2280" y="8"/>
                      </a:lnTo>
                      <a:lnTo>
                        <a:pt x="2296" y="8"/>
                      </a:lnTo>
                      <a:lnTo>
                        <a:pt x="2311" y="8"/>
                      </a:lnTo>
                      <a:lnTo>
                        <a:pt x="2326" y="8"/>
                      </a:lnTo>
                      <a:lnTo>
                        <a:pt x="2341" y="8"/>
                      </a:lnTo>
                      <a:lnTo>
                        <a:pt x="2356" y="8"/>
                      </a:lnTo>
                      <a:lnTo>
                        <a:pt x="2370" y="8"/>
                      </a:lnTo>
                      <a:lnTo>
                        <a:pt x="2385" y="8"/>
                      </a:lnTo>
                      <a:lnTo>
                        <a:pt x="2401" y="8"/>
                      </a:lnTo>
                      <a:lnTo>
                        <a:pt x="2416" y="8"/>
                      </a:lnTo>
                      <a:lnTo>
                        <a:pt x="2431" y="8"/>
                      </a:lnTo>
                      <a:lnTo>
                        <a:pt x="2446" y="8"/>
                      </a:lnTo>
                      <a:lnTo>
                        <a:pt x="2460" y="8"/>
                      </a:lnTo>
                      <a:lnTo>
                        <a:pt x="2475" y="8"/>
                      </a:lnTo>
                      <a:lnTo>
                        <a:pt x="2491" y="8"/>
                      </a:lnTo>
                      <a:lnTo>
                        <a:pt x="2506" y="8"/>
                      </a:lnTo>
                      <a:lnTo>
                        <a:pt x="2520" y="8"/>
                      </a:lnTo>
                      <a:lnTo>
                        <a:pt x="2535" y="8"/>
                      </a:lnTo>
                      <a:lnTo>
                        <a:pt x="2549" y="8"/>
                      </a:lnTo>
                      <a:lnTo>
                        <a:pt x="2564" y="8"/>
                      </a:lnTo>
                      <a:lnTo>
                        <a:pt x="2580" y="8"/>
                      </a:lnTo>
                      <a:lnTo>
                        <a:pt x="2595" y="8"/>
                      </a:lnTo>
                      <a:lnTo>
                        <a:pt x="2610" y="8"/>
                      </a:lnTo>
                      <a:lnTo>
                        <a:pt x="2625" y="8"/>
                      </a:lnTo>
                      <a:lnTo>
                        <a:pt x="2639" y="8"/>
                      </a:lnTo>
                      <a:lnTo>
                        <a:pt x="2654" y="8"/>
                      </a:lnTo>
                      <a:lnTo>
                        <a:pt x="2669" y="8"/>
                      </a:lnTo>
                      <a:lnTo>
                        <a:pt x="2685" y="8"/>
                      </a:lnTo>
                      <a:lnTo>
                        <a:pt x="2700" y="8"/>
                      </a:lnTo>
                      <a:lnTo>
                        <a:pt x="2715" y="8"/>
                      </a:lnTo>
                      <a:lnTo>
                        <a:pt x="2729" y="8"/>
                      </a:lnTo>
                      <a:lnTo>
                        <a:pt x="2744" y="8"/>
                      </a:lnTo>
                      <a:lnTo>
                        <a:pt x="2759" y="8"/>
                      </a:lnTo>
                      <a:lnTo>
                        <a:pt x="2775" y="8"/>
                      </a:lnTo>
                      <a:lnTo>
                        <a:pt x="2790" y="8"/>
                      </a:lnTo>
                      <a:lnTo>
                        <a:pt x="2805" y="8"/>
                      </a:lnTo>
                      <a:lnTo>
                        <a:pt x="2820" y="8"/>
                      </a:lnTo>
                      <a:lnTo>
                        <a:pt x="2834" y="8"/>
                      </a:lnTo>
                      <a:lnTo>
                        <a:pt x="2849" y="8"/>
                      </a:lnTo>
                      <a:lnTo>
                        <a:pt x="2865" y="8"/>
                      </a:lnTo>
                      <a:lnTo>
                        <a:pt x="2880" y="8"/>
                      </a:lnTo>
                      <a:lnTo>
                        <a:pt x="2895" y="8"/>
                      </a:lnTo>
                      <a:lnTo>
                        <a:pt x="2910" y="8"/>
                      </a:lnTo>
                      <a:lnTo>
                        <a:pt x="2924" y="8"/>
                      </a:lnTo>
                      <a:lnTo>
                        <a:pt x="2939" y="8"/>
                      </a:lnTo>
                      <a:lnTo>
                        <a:pt x="2954" y="8"/>
                      </a:lnTo>
                      <a:lnTo>
                        <a:pt x="2970" y="8"/>
                      </a:lnTo>
                      <a:lnTo>
                        <a:pt x="2985" y="8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Freeform 43"/>
                <p:cNvSpPr>
                  <a:spLocks/>
                </p:cNvSpPr>
                <p:nvPr/>
              </p:nvSpPr>
              <p:spPr bwMode="auto">
                <a:xfrm>
                  <a:off x="2960" y="3409"/>
                  <a:ext cx="497" cy="1"/>
                </a:xfrm>
                <a:custGeom>
                  <a:avLst/>
                  <a:gdLst>
                    <a:gd name="T0" fmla="*/ 0 w 2984"/>
                    <a:gd name="T1" fmla="*/ 0 h 7"/>
                    <a:gd name="T2" fmla="*/ 0 w 2984"/>
                    <a:gd name="T3" fmla="*/ 0 h 7"/>
                    <a:gd name="T4" fmla="*/ 0 w 2984"/>
                    <a:gd name="T5" fmla="*/ 0 h 7"/>
                    <a:gd name="T6" fmla="*/ 0 w 2984"/>
                    <a:gd name="T7" fmla="*/ 0 h 7"/>
                    <a:gd name="T8" fmla="*/ 0 w 2984"/>
                    <a:gd name="T9" fmla="*/ 0 h 7"/>
                    <a:gd name="T10" fmla="*/ 0 w 2984"/>
                    <a:gd name="T11" fmla="*/ 0 h 7"/>
                    <a:gd name="T12" fmla="*/ 0 w 2984"/>
                    <a:gd name="T13" fmla="*/ 0 h 7"/>
                    <a:gd name="T14" fmla="*/ 0 w 2984"/>
                    <a:gd name="T15" fmla="*/ 0 h 7"/>
                    <a:gd name="T16" fmla="*/ 0 w 2984"/>
                    <a:gd name="T17" fmla="*/ 0 h 7"/>
                    <a:gd name="T18" fmla="*/ 0 w 2984"/>
                    <a:gd name="T19" fmla="*/ 0 h 7"/>
                    <a:gd name="T20" fmla="*/ 0 w 2984"/>
                    <a:gd name="T21" fmla="*/ 0 h 7"/>
                    <a:gd name="T22" fmla="*/ 0 w 2984"/>
                    <a:gd name="T23" fmla="*/ 0 h 7"/>
                    <a:gd name="T24" fmla="*/ 0 w 2984"/>
                    <a:gd name="T25" fmla="*/ 0 h 7"/>
                    <a:gd name="T26" fmla="*/ 0 w 2984"/>
                    <a:gd name="T27" fmla="*/ 0 h 7"/>
                    <a:gd name="T28" fmla="*/ 0 w 2984"/>
                    <a:gd name="T29" fmla="*/ 0 h 7"/>
                    <a:gd name="T30" fmla="*/ 0 w 2984"/>
                    <a:gd name="T31" fmla="*/ 0 h 7"/>
                    <a:gd name="T32" fmla="*/ 0 w 2984"/>
                    <a:gd name="T33" fmla="*/ 0 h 7"/>
                    <a:gd name="T34" fmla="*/ 0 w 2984"/>
                    <a:gd name="T35" fmla="*/ 0 h 7"/>
                    <a:gd name="T36" fmla="*/ 0 w 2984"/>
                    <a:gd name="T37" fmla="*/ 0 h 7"/>
                    <a:gd name="T38" fmla="*/ 0 w 2984"/>
                    <a:gd name="T39" fmla="*/ 0 h 7"/>
                    <a:gd name="T40" fmla="*/ 0 w 2984"/>
                    <a:gd name="T41" fmla="*/ 0 h 7"/>
                    <a:gd name="T42" fmla="*/ 0 w 2984"/>
                    <a:gd name="T43" fmla="*/ 0 h 7"/>
                    <a:gd name="T44" fmla="*/ 0 w 2984"/>
                    <a:gd name="T45" fmla="*/ 0 h 7"/>
                    <a:gd name="T46" fmla="*/ 0 w 2984"/>
                    <a:gd name="T47" fmla="*/ 0 h 7"/>
                    <a:gd name="T48" fmla="*/ 0 w 2984"/>
                    <a:gd name="T49" fmla="*/ 0 h 7"/>
                    <a:gd name="T50" fmla="*/ 0 w 2984"/>
                    <a:gd name="T51" fmla="*/ 0 h 7"/>
                    <a:gd name="T52" fmla="*/ 0 w 2984"/>
                    <a:gd name="T53" fmla="*/ 0 h 7"/>
                    <a:gd name="T54" fmla="*/ 0 w 2984"/>
                    <a:gd name="T55" fmla="*/ 0 h 7"/>
                    <a:gd name="T56" fmla="*/ 0 w 2984"/>
                    <a:gd name="T57" fmla="*/ 0 h 7"/>
                    <a:gd name="T58" fmla="*/ 0 w 2984"/>
                    <a:gd name="T59" fmla="*/ 0 h 7"/>
                    <a:gd name="T60" fmla="*/ 0 w 2984"/>
                    <a:gd name="T61" fmla="*/ 0 h 7"/>
                    <a:gd name="T62" fmla="*/ 0 w 2984"/>
                    <a:gd name="T63" fmla="*/ 0 h 7"/>
                    <a:gd name="T64" fmla="*/ 0 w 2984"/>
                    <a:gd name="T65" fmla="*/ 0 h 7"/>
                    <a:gd name="T66" fmla="*/ 0 w 2984"/>
                    <a:gd name="T67" fmla="*/ 0 h 7"/>
                    <a:gd name="T68" fmla="*/ 0 w 2984"/>
                    <a:gd name="T69" fmla="*/ 0 h 7"/>
                    <a:gd name="T70" fmla="*/ 0 w 2984"/>
                    <a:gd name="T71" fmla="*/ 0 h 7"/>
                    <a:gd name="T72" fmla="*/ 0 w 2984"/>
                    <a:gd name="T73" fmla="*/ 0 h 7"/>
                    <a:gd name="T74" fmla="*/ 0 w 2984"/>
                    <a:gd name="T75" fmla="*/ 0 h 7"/>
                    <a:gd name="T76" fmla="*/ 0 w 2984"/>
                    <a:gd name="T77" fmla="*/ 0 h 7"/>
                    <a:gd name="T78" fmla="*/ 0 w 2984"/>
                    <a:gd name="T79" fmla="*/ 0 h 7"/>
                    <a:gd name="T80" fmla="*/ 0 w 2984"/>
                    <a:gd name="T81" fmla="*/ 0 h 7"/>
                    <a:gd name="T82" fmla="*/ 0 w 2984"/>
                    <a:gd name="T83" fmla="*/ 0 h 7"/>
                    <a:gd name="T84" fmla="*/ 0 w 2984"/>
                    <a:gd name="T85" fmla="*/ 0 h 7"/>
                    <a:gd name="T86" fmla="*/ 0 w 2984"/>
                    <a:gd name="T87" fmla="*/ 0 h 7"/>
                    <a:gd name="T88" fmla="*/ 0 w 2984"/>
                    <a:gd name="T89" fmla="*/ 0 h 7"/>
                    <a:gd name="T90" fmla="*/ 0 w 2984"/>
                    <a:gd name="T91" fmla="*/ 0 h 7"/>
                    <a:gd name="T92" fmla="*/ 0 w 2984"/>
                    <a:gd name="T93" fmla="*/ 0 h 7"/>
                    <a:gd name="T94" fmla="*/ 0 w 2984"/>
                    <a:gd name="T95" fmla="*/ 0 h 7"/>
                    <a:gd name="T96" fmla="*/ 0 w 2984"/>
                    <a:gd name="T97" fmla="*/ 0 h 7"/>
                    <a:gd name="T98" fmla="*/ 0 w 2984"/>
                    <a:gd name="T99" fmla="*/ 0 h 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4"/>
                    <a:gd name="T151" fmla="*/ 0 h 7"/>
                    <a:gd name="T152" fmla="*/ 2984 w 2984"/>
                    <a:gd name="T153" fmla="*/ 7 h 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4" h="7">
                      <a:moveTo>
                        <a:pt x="0" y="7"/>
                      </a:moveTo>
                      <a:lnTo>
                        <a:pt x="15" y="7"/>
                      </a:lnTo>
                      <a:lnTo>
                        <a:pt x="29" y="7"/>
                      </a:lnTo>
                      <a:lnTo>
                        <a:pt x="44" y="7"/>
                      </a:lnTo>
                      <a:lnTo>
                        <a:pt x="59" y="7"/>
                      </a:lnTo>
                      <a:lnTo>
                        <a:pt x="75" y="7"/>
                      </a:lnTo>
                      <a:lnTo>
                        <a:pt x="90" y="7"/>
                      </a:lnTo>
                      <a:lnTo>
                        <a:pt x="105" y="7"/>
                      </a:lnTo>
                      <a:lnTo>
                        <a:pt x="120" y="7"/>
                      </a:lnTo>
                      <a:lnTo>
                        <a:pt x="134" y="7"/>
                      </a:lnTo>
                      <a:lnTo>
                        <a:pt x="149" y="7"/>
                      </a:lnTo>
                      <a:lnTo>
                        <a:pt x="165" y="7"/>
                      </a:lnTo>
                      <a:lnTo>
                        <a:pt x="180" y="7"/>
                      </a:lnTo>
                      <a:lnTo>
                        <a:pt x="195" y="7"/>
                      </a:lnTo>
                      <a:lnTo>
                        <a:pt x="210" y="7"/>
                      </a:lnTo>
                      <a:lnTo>
                        <a:pt x="224" y="7"/>
                      </a:lnTo>
                      <a:lnTo>
                        <a:pt x="239" y="7"/>
                      </a:lnTo>
                      <a:lnTo>
                        <a:pt x="254" y="7"/>
                      </a:lnTo>
                      <a:lnTo>
                        <a:pt x="270" y="7"/>
                      </a:lnTo>
                      <a:lnTo>
                        <a:pt x="285" y="7"/>
                      </a:lnTo>
                      <a:lnTo>
                        <a:pt x="300" y="7"/>
                      </a:lnTo>
                      <a:lnTo>
                        <a:pt x="314" y="7"/>
                      </a:lnTo>
                      <a:lnTo>
                        <a:pt x="329" y="7"/>
                      </a:lnTo>
                      <a:lnTo>
                        <a:pt x="344" y="7"/>
                      </a:lnTo>
                      <a:lnTo>
                        <a:pt x="360" y="7"/>
                      </a:lnTo>
                      <a:lnTo>
                        <a:pt x="375" y="7"/>
                      </a:lnTo>
                      <a:lnTo>
                        <a:pt x="390" y="7"/>
                      </a:lnTo>
                      <a:lnTo>
                        <a:pt x="405" y="7"/>
                      </a:lnTo>
                      <a:lnTo>
                        <a:pt x="419" y="7"/>
                      </a:lnTo>
                      <a:lnTo>
                        <a:pt x="434" y="7"/>
                      </a:lnTo>
                      <a:lnTo>
                        <a:pt x="450" y="7"/>
                      </a:lnTo>
                      <a:lnTo>
                        <a:pt x="465" y="7"/>
                      </a:lnTo>
                      <a:lnTo>
                        <a:pt x="480" y="7"/>
                      </a:lnTo>
                      <a:lnTo>
                        <a:pt x="495" y="7"/>
                      </a:lnTo>
                      <a:lnTo>
                        <a:pt x="509" y="7"/>
                      </a:lnTo>
                      <a:lnTo>
                        <a:pt x="524" y="7"/>
                      </a:lnTo>
                      <a:lnTo>
                        <a:pt x="539" y="7"/>
                      </a:lnTo>
                      <a:lnTo>
                        <a:pt x="555" y="7"/>
                      </a:lnTo>
                      <a:lnTo>
                        <a:pt x="570" y="7"/>
                      </a:lnTo>
                      <a:lnTo>
                        <a:pt x="585" y="7"/>
                      </a:lnTo>
                      <a:lnTo>
                        <a:pt x="599" y="7"/>
                      </a:lnTo>
                      <a:lnTo>
                        <a:pt x="614" y="7"/>
                      </a:lnTo>
                      <a:lnTo>
                        <a:pt x="629" y="7"/>
                      </a:lnTo>
                      <a:lnTo>
                        <a:pt x="645" y="7"/>
                      </a:lnTo>
                      <a:lnTo>
                        <a:pt x="660" y="7"/>
                      </a:lnTo>
                      <a:lnTo>
                        <a:pt x="675" y="7"/>
                      </a:lnTo>
                      <a:lnTo>
                        <a:pt x="690" y="7"/>
                      </a:lnTo>
                      <a:lnTo>
                        <a:pt x="704" y="7"/>
                      </a:lnTo>
                      <a:lnTo>
                        <a:pt x="719" y="7"/>
                      </a:lnTo>
                      <a:lnTo>
                        <a:pt x="735" y="7"/>
                      </a:lnTo>
                      <a:lnTo>
                        <a:pt x="750" y="7"/>
                      </a:lnTo>
                      <a:lnTo>
                        <a:pt x="765" y="7"/>
                      </a:lnTo>
                      <a:lnTo>
                        <a:pt x="780" y="7"/>
                      </a:lnTo>
                      <a:lnTo>
                        <a:pt x="794" y="7"/>
                      </a:lnTo>
                      <a:lnTo>
                        <a:pt x="809" y="7"/>
                      </a:lnTo>
                      <a:lnTo>
                        <a:pt x="824" y="7"/>
                      </a:lnTo>
                      <a:lnTo>
                        <a:pt x="840" y="7"/>
                      </a:lnTo>
                      <a:lnTo>
                        <a:pt x="855" y="7"/>
                      </a:lnTo>
                      <a:lnTo>
                        <a:pt x="870" y="7"/>
                      </a:lnTo>
                      <a:lnTo>
                        <a:pt x="884" y="7"/>
                      </a:lnTo>
                      <a:lnTo>
                        <a:pt x="899" y="7"/>
                      </a:lnTo>
                      <a:lnTo>
                        <a:pt x="914" y="7"/>
                      </a:lnTo>
                      <a:lnTo>
                        <a:pt x="930" y="7"/>
                      </a:lnTo>
                      <a:lnTo>
                        <a:pt x="945" y="7"/>
                      </a:lnTo>
                      <a:lnTo>
                        <a:pt x="960" y="7"/>
                      </a:lnTo>
                      <a:lnTo>
                        <a:pt x="975" y="7"/>
                      </a:lnTo>
                      <a:lnTo>
                        <a:pt x="989" y="7"/>
                      </a:lnTo>
                      <a:lnTo>
                        <a:pt x="1004" y="7"/>
                      </a:lnTo>
                      <a:lnTo>
                        <a:pt x="1020" y="7"/>
                      </a:lnTo>
                      <a:lnTo>
                        <a:pt x="1035" y="7"/>
                      </a:lnTo>
                      <a:lnTo>
                        <a:pt x="1050" y="7"/>
                      </a:lnTo>
                      <a:lnTo>
                        <a:pt x="1065" y="7"/>
                      </a:lnTo>
                      <a:lnTo>
                        <a:pt x="1079" y="7"/>
                      </a:lnTo>
                      <a:lnTo>
                        <a:pt x="1094" y="7"/>
                      </a:lnTo>
                      <a:lnTo>
                        <a:pt x="1109" y="7"/>
                      </a:lnTo>
                      <a:lnTo>
                        <a:pt x="1125" y="7"/>
                      </a:lnTo>
                      <a:lnTo>
                        <a:pt x="1140" y="7"/>
                      </a:lnTo>
                      <a:lnTo>
                        <a:pt x="1155" y="7"/>
                      </a:lnTo>
                      <a:lnTo>
                        <a:pt x="1169" y="7"/>
                      </a:lnTo>
                      <a:lnTo>
                        <a:pt x="1184" y="6"/>
                      </a:lnTo>
                      <a:lnTo>
                        <a:pt x="1199" y="6"/>
                      </a:lnTo>
                      <a:lnTo>
                        <a:pt x="1215" y="6"/>
                      </a:lnTo>
                      <a:lnTo>
                        <a:pt x="1230" y="6"/>
                      </a:lnTo>
                      <a:lnTo>
                        <a:pt x="1245" y="6"/>
                      </a:lnTo>
                      <a:lnTo>
                        <a:pt x="1260" y="6"/>
                      </a:lnTo>
                      <a:lnTo>
                        <a:pt x="1274" y="6"/>
                      </a:lnTo>
                      <a:lnTo>
                        <a:pt x="1289" y="6"/>
                      </a:lnTo>
                      <a:lnTo>
                        <a:pt x="1305" y="6"/>
                      </a:lnTo>
                      <a:lnTo>
                        <a:pt x="1320" y="6"/>
                      </a:lnTo>
                      <a:lnTo>
                        <a:pt x="1335" y="6"/>
                      </a:lnTo>
                      <a:lnTo>
                        <a:pt x="1350" y="6"/>
                      </a:lnTo>
                      <a:lnTo>
                        <a:pt x="1364" y="6"/>
                      </a:lnTo>
                      <a:lnTo>
                        <a:pt x="1379" y="6"/>
                      </a:lnTo>
                      <a:lnTo>
                        <a:pt x="1395" y="6"/>
                      </a:lnTo>
                      <a:lnTo>
                        <a:pt x="1410" y="6"/>
                      </a:lnTo>
                      <a:lnTo>
                        <a:pt x="1425" y="6"/>
                      </a:lnTo>
                      <a:lnTo>
                        <a:pt x="1440" y="6"/>
                      </a:lnTo>
                      <a:lnTo>
                        <a:pt x="1454" y="6"/>
                      </a:lnTo>
                      <a:lnTo>
                        <a:pt x="1469" y="6"/>
                      </a:lnTo>
                      <a:lnTo>
                        <a:pt x="1484" y="6"/>
                      </a:lnTo>
                      <a:lnTo>
                        <a:pt x="1500" y="6"/>
                      </a:lnTo>
                      <a:lnTo>
                        <a:pt x="1515" y="6"/>
                      </a:lnTo>
                      <a:lnTo>
                        <a:pt x="1530" y="6"/>
                      </a:lnTo>
                      <a:lnTo>
                        <a:pt x="1545" y="6"/>
                      </a:lnTo>
                      <a:lnTo>
                        <a:pt x="1559" y="6"/>
                      </a:lnTo>
                      <a:lnTo>
                        <a:pt x="1574" y="6"/>
                      </a:lnTo>
                      <a:lnTo>
                        <a:pt x="1590" y="6"/>
                      </a:lnTo>
                      <a:lnTo>
                        <a:pt x="1605" y="6"/>
                      </a:lnTo>
                      <a:lnTo>
                        <a:pt x="1620" y="6"/>
                      </a:lnTo>
                      <a:lnTo>
                        <a:pt x="1635" y="6"/>
                      </a:lnTo>
                      <a:lnTo>
                        <a:pt x="1649" y="6"/>
                      </a:lnTo>
                      <a:lnTo>
                        <a:pt x="1664" y="6"/>
                      </a:lnTo>
                      <a:lnTo>
                        <a:pt x="1680" y="6"/>
                      </a:lnTo>
                      <a:lnTo>
                        <a:pt x="1695" y="6"/>
                      </a:lnTo>
                      <a:lnTo>
                        <a:pt x="1710" y="6"/>
                      </a:lnTo>
                      <a:lnTo>
                        <a:pt x="1725" y="6"/>
                      </a:lnTo>
                      <a:lnTo>
                        <a:pt x="1739" y="6"/>
                      </a:lnTo>
                      <a:lnTo>
                        <a:pt x="1754" y="6"/>
                      </a:lnTo>
                      <a:lnTo>
                        <a:pt x="1769" y="6"/>
                      </a:lnTo>
                      <a:lnTo>
                        <a:pt x="1785" y="5"/>
                      </a:lnTo>
                      <a:lnTo>
                        <a:pt x="1800" y="5"/>
                      </a:lnTo>
                      <a:lnTo>
                        <a:pt x="1815" y="5"/>
                      </a:lnTo>
                      <a:lnTo>
                        <a:pt x="1830" y="5"/>
                      </a:lnTo>
                      <a:lnTo>
                        <a:pt x="1844" y="5"/>
                      </a:lnTo>
                      <a:lnTo>
                        <a:pt x="1859" y="5"/>
                      </a:lnTo>
                      <a:lnTo>
                        <a:pt x="1875" y="5"/>
                      </a:lnTo>
                      <a:lnTo>
                        <a:pt x="1890" y="5"/>
                      </a:lnTo>
                      <a:lnTo>
                        <a:pt x="1905" y="5"/>
                      </a:lnTo>
                      <a:lnTo>
                        <a:pt x="1920" y="5"/>
                      </a:lnTo>
                      <a:lnTo>
                        <a:pt x="1934" y="5"/>
                      </a:lnTo>
                      <a:lnTo>
                        <a:pt x="1949" y="5"/>
                      </a:lnTo>
                      <a:lnTo>
                        <a:pt x="1965" y="5"/>
                      </a:lnTo>
                      <a:lnTo>
                        <a:pt x="1980" y="5"/>
                      </a:lnTo>
                      <a:lnTo>
                        <a:pt x="1995" y="5"/>
                      </a:lnTo>
                      <a:lnTo>
                        <a:pt x="2010" y="5"/>
                      </a:lnTo>
                      <a:lnTo>
                        <a:pt x="2024" y="5"/>
                      </a:lnTo>
                      <a:lnTo>
                        <a:pt x="2039" y="5"/>
                      </a:lnTo>
                      <a:lnTo>
                        <a:pt x="2054" y="5"/>
                      </a:lnTo>
                      <a:lnTo>
                        <a:pt x="2070" y="5"/>
                      </a:lnTo>
                      <a:lnTo>
                        <a:pt x="2085" y="5"/>
                      </a:lnTo>
                      <a:lnTo>
                        <a:pt x="2100" y="5"/>
                      </a:lnTo>
                      <a:lnTo>
                        <a:pt x="2115" y="5"/>
                      </a:lnTo>
                      <a:lnTo>
                        <a:pt x="2129" y="5"/>
                      </a:lnTo>
                      <a:lnTo>
                        <a:pt x="2144" y="5"/>
                      </a:lnTo>
                      <a:lnTo>
                        <a:pt x="2160" y="5"/>
                      </a:lnTo>
                      <a:lnTo>
                        <a:pt x="2175" y="5"/>
                      </a:lnTo>
                      <a:lnTo>
                        <a:pt x="2190" y="3"/>
                      </a:lnTo>
                      <a:lnTo>
                        <a:pt x="2205" y="3"/>
                      </a:lnTo>
                      <a:lnTo>
                        <a:pt x="2219" y="3"/>
                      </a:lnTo>
                      <a:lnTo>
                        <a:pt x="2234" y="3"/>
                      </a:lnTo>
                      <a:lnTo>
                        <a:pt x="2250" y="3"/>
                      </a:lnTo>
                      <a:lnTo>
                        <a:pt x="2265" y="3"/>
                      </a:lnTo>
                      <a:lnTo>
                        <a:pt x="2280" y="3"/>
                      </a:lnTo>
                      <a:lnTo>
                        <a:pt x="2295" y="3"/>
                      </a:lnTo>
                      <a:lnTo>
                        <a:pt x="2309" y="3"/>
                      </a:lnTo>
                      <a:lnTo>
                        <a:pt x="2324" y="3"/>
                      </a:lnTo>
                      <a:lnTo>
                        <a:pt x="2339" y="3"/>
                      </a:lnTo>
                      <a:lnTo>
                        <a:pt x="2355" y="3"/>
                      </a:lnTo>
                      <a:lnTo>
                        <a:pt x="2370" y="3"/>
                      </a:lnTo>
                      <a:lnTo>
                        <a:pt x="2385" y="3"/>
                      </a:lnTo>
                      <a:lnTo>
                        <a:pt x="2400" y="3"/>
                      </a:lnTo>
                      <a:lnTo>
                        <a:pt x="2414" y="3"/>
                      </a:lnTo>
                      <a:lnTo>
                        <a:pt x="2429" y="3"/>
                      </a:lnTo>
                      <a:lnTo>
                        <a:pt x="2445" y="3"/>
                      </a:lnTo>
                      <a:lnTo>
                        <a:pt x="2460" y="3"/>
                      </a:lnTo>
                      <a:lnTo>
                        <a:pt x="2475" y="3"/>
                      </a:lnTo>
                      <a:lnTo>
                        <a:pt x="2490" y="2"/>
                      </a:lnTo>
                      <a:lnTo>
                        <a:pt x="2504" y="2"/>
                      </a:lnTo>
                      <a:lnTo>
                        <a:pt x="2519" y="2"/>
                      </a:lnTo>
                      <a:lnTo>
                        <a:pt x="2535" y="2"/>
                      </a:lnTo>
                      <a:lnTo>
                        <a:pt x="2550" y="2"/>
                      </a:lnTo>
                      <a:lnTo>
                        <a:pt x="2565" y="2"/>
                      </a:lnTo>
                      <a:lnTo>
                        <a:pt x="2580" y="2"/>
                      </a:lnTo>
                      <a:lnTo>
                        <a:pt x="2594" y="2"/>
                      </a:lnTo>
                      <a:lnTo>
                        <a:pt x="2609" y="2"/>
                      </a:lnTo>
                      <a:lnTo>
                        <a:pt x="2624" y="2"/>
                      </a:lnTo>
                      <a:lnTo>
                        <a:pt x="2640" y="2"/>
                      </a:lnTo>
                      <a:lnTo>
                        <a:pt x="2655" y="2"/>
                      </a:lnTo>
                      <a:lnTo>
                        <a:pt x="2670" y="2"/>
                      </a:lnTo>
                      <a:lnTo>
                        <a:pt x="2685" y="2"/>
                      </a:lnTo>
                      <a:lnTo>
                        <a:pt x="2699" y="2"/>
                      </a:lnTo>
                      <a:lnTo>
                        <a:pt x="2714" y="2"/>
                      </a:lnTo>
                      <a:lnTo>
                        <a:pt x="2730" y="2"/>
                      </a:lnTo>
                      <a:lnTo>
                        <a:pt x="2745" y="1"/>
                      </a:lnTo>
                      <a:lnTo>
                        <a:pt x="2760" y="1"/>
                      </a:lnTo>
                      <a:lnTo>
                        <a:pt x="2775" y="1"/>
                      </a:lnTo>
                      <a:lnTo>
                        <a:pt x="2789" y="1"/>
                      </a:lnTo>
                      <a:lnTo>
                        <a:pt x="2804" y="1"/>
                      </a:lnTo>
                      <a:lnTo>
                        <a:pt x="2820" y="1"/>
                      </a:lnTo>
                      <a:lnTo>
                        <a:pt x="2835" y="1"/>
                      </a:lnTo>
                      <a:lnTo>
                        <a:pt x="2850" y="1"/>
                      </a:lnTo>
                      <a:lnTo>
                        <a:pt x="2865" y="1"/>
                      </a:lnTo>
                      <a:lnTo>
                        <a:pt x="2879" y="1"/>
                      </a:lnTo>
                      <a:lnTo>
                        <a:pt x="2894" y="1"/>
                      </a:lnTo>
                      <a:lnTo>
                        <a:pt x="2909" y="1"/>
                      </a:lnTo>
                      <a:lnTo>
                        <a:pt x="2925" y="1"/>
                      </a:lnTo>
                      <a:lnTo>
                        <a:pt x="2940" y="0"/>
                      </a:lnTo>
                      <a:lnTo>
                        <a:pt x="2955" y="0"/>
                      </a:lnTo>
                      <a:lnTo>
                        <a:pt x="2970" y="0"/>
                      </a:lnTo>
                      <a:lnTo>
                        <a:pt x="2984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Freeform 44"/>
                <p:cNvSpPr>
                  <a:spLocks/>
                </p:cNvSpPr>
                <p:nvPr/>
              </p:nvSpPr>
              <p:spPr bwMode="auto">
                <a:xfrm>
                  <a:off x="3457" y="3389"/>
                  <a:ext cx="498" cy="20"/>
                </a:xfrm>
                <a:custGeom>
                  <a:avLst/>
                  <a:gdLst>
                    <a:gd name="T0" fmla="*/ 0 w 2986"/>
                    <a:gd name="T1" fmla="*/ 0 h 141"/>
                    <a:gd name="T2" fmla="*/ 0 w 2986"/>
                    <a:gd name="T3" fmla="*/ 0 h 141"/>
                    <a:gd name="T4" fmla="*/ 0 w 2986"/>
                    <a:gd name="T5" fmla="*/ 0 h 141"/>
                    <a:gd name="T6" fmla="*/ 0 w 2986"/>
                    <a:gd name="T7" fmla="*/ 0 h 141"/>
                    <a:gd name="T8" fmla="*/ 0 w 2986"/>
                    <a:gd name="T9" fmla="*/ 0 h 141"/>
                    <a:gd name="T10" fmla="*/ 0 w 2986"/>
                    <a:gd name="T11" fmla="*/ 0 h 141"/>
                    <a:gd name="T12" fmla="*/ 0 w 2986"/>
                    <a:gd name="T13" fmla="*/ 0 h 141"/>
                    <a:gd name="T14" fmla="*/ 0 w 2986"/>
                    <a:gd name="T15" fmla="*/ 0 h 141"/>
                    <a:gd name="T16" fmla="*/ 0 w 2986"/>
                    <a:gd name="T17" fmla="*/ 0 h 141"/>
                    <a:gd name="T18" fmla="*/ 0 w 2986"/>
                    <a:gd name="T19" fmla="*/ 0 h 141"/>
                    <a:gd name="T20" fmla="*/ 0 w 2986"/>
                    <a:gd name="T21" fmla="*/ 0 h 141"/>
                    <a:gd name="T22" fmla="*/ 0 w 2986"/>
                    <a:gd name="T23" fmla="*/ 0 h 141"/>
                    <a:gd name="T24" fmla="*/ 0 w 2986"/>
                    <a:gd name="T25" fmla="*/ 0 h 141"/>
                    <a:gd name="T26" fmla="*/ 0 w 2986"/>
                    <a:gd name="T27" fmla="*/ 0 h 141"/>
                    <a:gd name="T28" fmla="*/ 0 w 2986"/>
                    <a:gd name="T29" fmla="*/ 0 h 141"/>
                    <a:gd name="T30" fmla="*/ 0 w 2986"/>
                    <a:gd name="T31" fmla="*/ 0 h 141"/>
                    <a:gd name="T32" fmla="*/ 0 w 2986"/>
                    <a:gd name="T33" fmla="*/ 0 h 141"/>
                    <a:gd name="T34" fmla="*/ 0 w 2986"/>
                    <a:gd name="T35" fmla="*/ 0 h 141"/>
                    <a:gd name="T36" fmla="*/ 0 w 2986"/>
                    <a:gd name="T37" fmla="*/ 0 h 141"/>
                    <a:gd name="T38" fmla="*/ 0 w 2986"/>
                    <a:gd name="T39" fmla="*/ 0 h 141"/>
                    <a:gd name="T40" fmla="*/ 0 w 2986"/>
                    <a:gd name="T41" fmla="*/ 0 h 141"/>
                    <a:gd name="T42" fmla="*/ 0 w 2986"/>
                    <a:gd name="T43" fmla="*/ 0 h 141"/>
                    <a:gd name="T44" fmla="*/ 0 w 2986"/>
                    <a:gd name="T45" fmla="*/ 0 h 141"/>
                    <a:gd name="T46" fmla="*/ 0 w 2986"/>
                    <a:gd name="T47" fmla="*/ 0 h 141"/>
                    <a:gd name="T48" fmla="*/ 0 w 2986"/>
                    <a:gd name="T49" fmla="*/ 0 h 141"/>
                    <a:gd name="T50" fmla="*/ 0 w 2986"/>
                    <a:gd name="T51" fmla="*/ 0 h 141"/>
                    <a:gd name="T52" fmla="*/ 0 w 2986"/>
                    <a:gd name="T53" fmla="*/ 0 h 141"/>
                    <a:gd name="T54" fmla="*/ 0 w 2986"/>
                    <a:gd name="T55" fmla="*/ 0 h 141"/>
                    <a:gd name="T56" fmla="*/ 0 w 2986"/>
                    <a:gd name="T57" fmla="*/ 0 h 141"/>
                    <a:gd name="T58" fmla="*/ 0 w 2986"/>
                    <a:gd name="T59" fmla="*/ 0 h 141"/>
                    <a:gd name="T60" fmla="*/ 0 w 2986"/>
                    <a:gd name="T61" fmla="*/ 0 h 141"/>
                    <a:gd name="T62" fmla="*/ 0 w 2986"/>
                    <a:gd name="T63" fmla="*/ 0 h 141"/>
                    <a:gd name="T64" fmla="*/ 0 w 2986"/>
                    <a:gd name="T65" fmla="*/ 0 h 141"/>
                    <a:gd name="T66" fmla="*/ 0 w 2986"/>
                    <a:gd name="T67" fmla="*/ 0 h 141"/>
                    <a:gd name="T68" fmla="*/ 0 w 2986"/>
                    <a:gd name="T69" fmla="*/ 0 h 141"/>
                    <a:gd name="T70" fmla="*/ 0 w 2986"/>
                    <a:gd name="T71" fmla="*/ 0 h 141"/>
                    <a:gd name="T72" fmla="*/ 0 w 2986"/>
                    <a:gd name="T73" fmla="*/ 0 h 141"/>
                    <a:gd name="T74" fmla="*/ 0 w 2986"/>
                    <a:gd name="T75" fmla="*/ 0 h 141"/>
                    <a:gd name="T76" fmla="*/ 0 w 2986"/>
                    <a:gd name="T77" fmla="*/ 0 h 141"/>
                    <a:gd name="T78" fmla="*/ 0 w 2986"/>
                    <a:gd name="T79" fmla="*/ 0 h 141"/>
                    <a:gd name="T80" fmla="*/ 0 w 2986"/>
                    <a:gd name="T81" fmla="*/ 0 h 141"/>
                    <a:gd name="T82" fmla="*/ 0 w 2986"/>
                    <a:gd name="T83" fmla="*/ 0 h 141"/>
                    <a:gd name="T84" fmla="*/ 0 w 2986"/>
                    <a:gd name="T85" fmla="*/ 0 h 141"/>
                    <a:gd name="T86" fmla="*/ 0 w 2986"/>
                    <a:gd name="T87" fmla="*/ 0 h 141"/>
                    <a:gd name="T88" fmla="*/ 0 w 2986"/>
                    <a:gd name="T89" fmla="*/ 0 h 141"/>
                    <a:gd name="T90" fmla="*/ 0 w 2986"/>
                    <a:gd name="T91" fmla="*/ 0 h 141"/>
                    <a:gd name="T92" fmla="*/ 0 w 2986"/>
                    <a:gd name="T93" fmla="*/ 0 h 141"/>
                    <a:gd name="T94" fmla="*/ 0 w 2986"/>
                    <a:gd name="T95" fmla="*/ 0 h 141"/>
                    <a:gd name="T96" fmla="*/ 0 w 2986"/>
                    <a:gd name="T97" fmla="*/ 0 h 141"/>
                    <a:gd name="T98" fmla="*/ 0 w 2986"/>
                    <a:gd name="T99" fmla="*/ 0 h 14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6"/>
                    <a:gd name="T151" fmla="*/ 0 h 141"/>
                    <a:gd name="T152" fmla="*/ 2986 w 2986"/>
                    <a:gd name="T153" fmla="*/ 141 h 14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6" h="141">
                      <a:moveTo>
                        <a:pt x="0" y="141"/>
                      </a:moveTo>
                      <a:lnTo>
                        <a:pt x="15" y="141"/>
                      </a:lnTo>
                      <a:lnTo>
                        <a:pt x="31" y="141"/>
                      </a:lnTo>
                      <a:lnTo>
                        <a:pt x="46" y="141"/>
                      </a:lnTo>
                      <a:lnTo>
                        <a:pt x="61" y="141"/>
                      </a:lnTo>
                      <a:lnTo>
                        <a:pt x="76" y="141"/>
                      </a:lnTo>
                      <a:lnTo>
                        <a:pt x="90" y="141"/>
                      </a:lnTo>
                      <a:lnTo>
                        <a:pt x="105" y="141"/>
                      </a:lnTo>
                      <a:lnTo>
                        <a:pt x="121" y="141"/>
                      </a:lnTo>
                      <a:lnTo>
                        <a:pt x="136" y="140"/>
                      </a:lnTo>
                      <a:lnTo>
                        <a:pt x="151" y="140"/>
                      </a:lnTo>
                      <a:lnTo>
                        <a:pt x="166" y="140"/>
                      </a:lnTo>
                      <a:lnTo>
                        <a:pt x="180" y="140"/>
                      </a:lnTo>
                      <a:lnTo>
                        <a:pt x="195" y="140"/>
                      </a:lnTo>
                      <a:lnTo>
                        <a:pt x="210" y="140"/>
                      </a:lnTo>
                      <a:lnTo>
                        <a:pt x="226" y="140"/>
                      </a:lnTo>
                      <a:lnTo>
                        <a:pt x="241" y="140"/>
                      </a:lnTo>
                      <a:lnTo>
                        <a:pt x="256" y="140"/>
                      </a:lnTo>
                      <a:lnTo>
                        <a:pt x="271" y="140"/>
                      </a:lnTo>
                      <a:lnTo>
                        <a:pt x="285" y="140"/>
                      </a:lnTo>
                      <a:lnTo>
                        <a:pt x="300" y="139"/>
                      </a:lnTo>
                      <a:lnTo>
                        <a:pt x="316" y="139"/>
                      </a:lnTo>
                      <a:lnTo>
                        <a:pt x="331" y="139"/>
                      </a:lnTo>
                      <a:lnTo>
                        <a:pt x="346" y="139"/>
                      </a:lnTo>
                      <a:lnTo>
                        <a:pt x="361" y="139"/>
                      </a:lnTo>
                      <a:lnTo>
                        <a:pt x="375" y="139"/>
                      </a:lnTo>
                      <a:lnTo>
                        <a:pt x="390" y="139"/>
                      </a:lnTo>
                      <a:lnTo>
                        <a:pt x="406" y="139"/>
                      </a:lnTo>
                      <a:lnTo>
                        <a:pt x="421" y="139"/>
                      </a:lnTo>
                      <a:lnTo>
                        <a:pt x="436" y="137"/>
                      </a:lnTo>
                      <a:lnTo>
                        <a:pt x="451" y="137"/>
                      </a:lnTo>
                      <a:lnTo>
                        <a:pt x="465" y="137"/>
                      </a:lnTo>
                      <a:lnTo>
                        <a:pt x="480" y="137"/>
                      </a:lnTo>
                      <a:lnTo>
                        <a:pt x="495" y="137"/>
                      </a:lnTo>
                      <a:lnTo>
                        <a:pt x="511" y="137"/>
                      </a:lnTo>
                      <a:lnTo>
                        <a:pt x="526" y="137"/>
                      </a:lnTo>
                      <a:lnTo>
                        <a:pt x="541" y="137"/>
                      </a:lnTo>
                      <a:lnTo>
                        <a:pt x="556" y="136"/>
                      </a:lnTo>
                      <a:lnTo>
                        <a:pt x="570" y="136"/>
                      </a:lnTo>
                      <a:lnTo>
                        <a:pt x="585" y="136"/>
                      </a:lnTo>
                      <a:lnTo>
                        <a:pt x="601" y="136"/>
                      </a:lnTo>
                      <a:lnTo>
                        <a:pt x="616" y="136"/>
                      </a:lnTo>
                      <a:lnTo>
                        <a:pt x="631" y="136"/>
                      </a:lnTo>
                      <a:lnTo>
                        <a:pt x="646" y="136"/>
                      </a:lnTo>
                      <a:lnTo>
                        <a:pt x="660" y="136"/>
                      </a:lnTo>
                      <a:lnTo>
                        <a:pt x="675" y="135"/>
                      </a:lnTo>
                      <a:lnTo>
                        <a:pt x="691" y="135"/>
                      </a:lnTo>
                      <a:lnTo>
                        <a:pt x="706" y="135"/>
                      </a:lnTo>
                      <a:lnTo>
                        <a:pt x="721" y="135"/>
                      </a:lnTo>
                      <a:lnTo>
                        <a:pt x="736" y="135"/>
                      </a:lnTo>
                      <a:lnTo>
                        <a:pt x="750" y="135"/>
                      </a:lnTo>
                      <a:lnTo>
                        <a:pt x="765" y="135"/>
                      </a:lnTo>
                      <a:lnTo>
                        <a:pt x="781" y="134"/>
                      </a:lnTo>
                      <a:lnTo>
                        <a:pt x="796" y="134"/>
                      </a:lnTo>
                      <a:lnTo>
                        <a:pt x="811" y="134"/>
                      </a:lnTo>
                      <a:lnTo>
                        <a:pt x="826" y="134"/>
                      </a:lnTo>
                      <a:lnTo>
                        <a:pt x="841" y="134"/>
                      </a:lnTo>
                      <a:lnTo>
                        <a:pt x="855" y="134"/>
                      </a:lnTo>
                      <a:lnTo>
                        <a:pt x="870" y="133"/>
                      </a:lnTo>
                      <a:lnTo>
                        <a:pt x="886" y="133"/>
                      </a:lnTo>
                      <a:lnTo>
                        <a:pt x="901" y="133"/>
                      </a:lnTo>
                      <a:lnTo>
                        <a:pt x="916" y="133"/>
                      </a:lnTo>
                      <a:lnTo>
                        <a:pt x="931" y="133"/>
                      </a:lnTo>
                      <a:lnTo>
                        <a:pt x="945" y="133"/>
                      </a:lnTo>
                      <a:lnTo>
                        <a:pt x="960" y="132"/>
                      </a:lnTo>
                      <a:lnTo>
                        <a:pt x="976" y="132"/>
                      </a:lnTo>
                      <a:lnTo>
                        <a:pt x="991" y="132"/>
                      </a:lnTo>
                      <a:lnTo>
                        <a:pt x="1006" y="132"/>
                      </a:lnTo>
                      <a:lnTo>
                        <a:pt x="1021" y="132"/>
                      </a:lnTo>
                      <a:lnTo>
                        <a:pt x="1035" y="131"/>
                      </a:lnTo>
                      <a:lnTo>
                        <a:pt x="1050" y="131"/>
                      </a:lnTo>
                      <a:lnTo>
                        <a:pt x="1066" y="131"/>
                      </a:lnTo>
                      <a:lnTo>
                        <a:pt x="1081" y="131"/>
                      </a:lnTo>
                      <a:lnTo>
                        <a:pt x="1096" y="131"/>
                      </a:lnTo>
                      <a:lnTo>
                        <a:pt x="1111" y="129"/>
                      </a:lnTo>
                      <a:lnTo>
                        <a:pt x="1126" y="129"/>
                      </a:lnTo>
                      <a:lnTo>
                        <a:pt x="1140" y="129"/>
                      </a:lnTo>
                      <a:lnTo>
                        <a:pt x="1155" y="129"/>
                      </a:lnTo>
                      <a:lnTo>
                        <a:pt x="1171" y="129"/>
                      </a:lnTo>
                      <a:lnTo>
                        <a:pt x="1186" y="128"/>
                      </a:lnTo>
                      <a:lnTo>
                        <a:pt x="1201" y="128"/>
                      </a:lnTo>
                      <a:lnTo>
                        <a:pt x="1216" y="128"/>
                      </a:lnTo>
                      <a:lnTo>
                        <a:pt x="1230" y="128"/>
                      </a:lnTo>
                      <a:lnTo>
                        <a:pt x="1245" y="127"/>
                      </a:lnTo>
                      <a:lnTo>
                        <a:pt x="1261" y="127"/>
                      </a:lnTo>
                      <a:lnTo>
                        <a:pt x="1276" y="127"/>
                      </a:lnTo>
                      <a:lnTo>
                        <a:pt x="1291" y="127"/>
                      </a:lnTo>
                      <a:lnTo>
                        <a:pt x="1306" y="126"/>
                      </a:lnTo>
                      <a:lnTo>
                        <a:pt x="1320" y="126"/>
                      </a:lnTo>
                      <a:lnTo>
                        <a:pt x="1335" y="126"/>
                      </a:lnTo>
                      <a:lnTo>
                        <a:pt x="1351" y="126"/>
                      </a:lnTo>
                      <a:lnTo>
                        <a:pt x="1366" y="125"/>
                      </a:lnTo>
                      <a:lnTo>
                        <a:pt x="1381" y="125"/>
                      </a:lnTo>
                      <a:lnTo>
                        <a:pt x="1396" y="125"/>
                      </a:lnTo>
                      <a:lnTo>
                        <a:pt x="1411" y="124"/>
                      </a:lnTo>
                      <a:lnTo>
                        <a:pt x="1425" y="124"/>
                      </a:lnTo>
                      <a:lnTo>
                        <a:pt x="1440" y="124"/>
                      </a:lnTo>
                      <a:lnTo>
                        <a:pt x="1456" y="124"/>
                      </a:lnTo>
                      <a:lnTo>
                        <a:pt x="1471" y="122"/>
                      </a:lnTo>
                      <a:lnTo>
                        <a:pt x="1486" y="122"/>
                      </a:lnTo>
                      <a:lnTo>
                        <a:pt x="1501" y="122"/>
                      </a:lnTo>
                      <a:lnTo>
                        <a:pt x="1515" y="121"/>
                      </a:lnTo>
                      <a:lnTo>
                        <a:pt x="1530" y="121"/>
                      </a:lnTo>
                      <a:lnTo>
                        <a:pt x="1546" y="121"/>
                      </a:lnTo>
                      <a:lnTo>
                        <a:pt x="1561" y="120"/>
                      </a:lnTo>
                      <a:lnTo>
                        <a:pt x="1576" y="120"/>
                      </a:lnTo>
                      <a:lnTo>
                        <a:pt x="1591" y="120"/>
                      </a:lnTo>
                      <a:lnTo>
                        <a:pt x="1605" y="119"/>
                      </a:lnTo>
                      <a:lnTo>
                        <a:pt x="1620" y="119"/>
                      </a:lnTo>
                      <a:lnTo>
                        <a:pt x="1636" y="119"/>
                      </a:lnTo>
                      <a:lnTo>
                        <a:pt x="1651" y="118"/>
                      </a:lnTo>
                      <a:lnTo>
                        <a:pt x="1666" y="118"/>
                      </a:lnTo>
                      <a:lnTo>
                        <a:pt x="1681" y="118"/>
                      </a:lnTo>
                      <a:lnTo>
                        <a:pt x="1696" y="117"/>
                      </a:lnTo>
                      <a:lnTo>
                        <a:pt x="1710" y="117"/>
                      </a:lnTo>
                      <a:lnTo>
                        <a:pt x="1725" y="115"/>
                      </a:lnTo>
                      <a:lnTo>
                        <a:pt x="1741" y="115"/>
                      </a:lnTo>
                      <a:lnTo>
                        <a:pt x="1756" y="114"/>
                      </a:lnTo>
                      <a:lnTo>
                        <a:pt x="1771" y="114"/>
                      </a:lnTo>
                      <a:lnTo>
                        <a:pt x="1786" y="114"/>
                      </a:lnTo>
                      <a:lnTo>
                        <a:pt x="1800" y="113"/>
                      </a:lnTo>
                      <a:lnTo>
                        <a:pt x="1815" y="113"/>
                      </a:lnTo>
                      <a:lnTo>
                        <a:pt x="1831" y="112"/>
                      </a:lnTo>
                      <a:lnTo>
                        <a:pt x="1846" y="112"/>
                      </a:lnTo>
                      <a:lnTo>
                        <a:pt x="1861" y="111"/>
                      </a:lnTo>
                      <a:lnTo>
                        <a:pt x="1876" y="111"/>
                      </a:lnTo>
                      <a:lnTo>
                        <a:pt x="1890" y="110"/>
                      </a:lnTo>
                      <a:lnTo>
                        <a:pt x="1905" y="110"/>
                      </a:lnTo>
                      <a:lnTo>
                        <a:pt x="1921" y="109"/>
                      </a:lnTo>
                      <a:lnTo>
                        <a:pt x="1936" y="109"/>
                      </a:lnTo>
                      <a:lnTo>
                        <a:pt x="1951" y="107"/>
                      </a:lnTo>
                      <a:lnTo>
                        <a:pt x="1966" y="107"/>
                      </a:lnTo>
                      <a:lnTo>
                        <a:pt x="1981" y="106"/>
                      </a:lnTo>
                      <a:lnTo>
                        <a:pt x="1995" y="106"/>
                      </a:lnTo>
                      <a:lnTo>
                        <a:pt x="2010" y="105"/>
                      </a:lnTo>
                      <a:lnTo>
                        <a:pt x="2026" y="104"/>
                      </a:lnTo>
                      <a:lnTo>
                        <a:pt x="2041" y="104"/>
                      </a:lnTo>
                      <a:lnTo>
                        <a:pt x="2056" y="103"/>
                      </a:lnTo>
                      <a:lnTo>
                        <a:pt x="2071" y="103"/>
                      </a:lnTo>
                      <a:lnTo>
                        <a:pt x="2085" y="102"/>
                      </a:lnTo>
                      <a:lnTo>
                        <a:pt x="2100" y="100"/>
                      </a:lnTo>
                      <a:lnTo>
                        <a:pt x="2116" y="100"/>
                      </a:lnTo>
                      <a:lnTo>
                        <a:pt x="2131" y="99"/>
                      </a:lnTo>
                      <a:lnTo>
                        <a:pt x="2146" y="98"/>
                      </a:lnTo>
                      <a:lnTo>
                        <a:pt x="2161" y="98"/>
                      </a:lnTo>
                      <a:lnTo>
                        <a:pt x="2175" y="97"/>
                      </a:lnTo>
                      <a:lnTo>
                        <a:pt x="2190" y="96"/>
                      </a:lnTo>
                      <a:lnTo>
                        <a:pt x="2206" y="95"/>
                      </a:lnTo>
                      <a:lnTo>
                        <a:pt x="2221" y="95"/>
                      </a:lnTo>
                      <a:lnTo>
                        <a:pt x="2236" y="93"/>
                      </a:lnTo>
                      <a:lnTo>
                        <a:pt x="2251" y="92"/>
                      </a:lnTo>
                      <a:lnTo>
                        <a:pt x="2266" y="91"/>
                      </a:lnTo>
                      <a:lnTo>
                        <a:pt x="2280" y="90"/>
                      </a:lnTo>
                      <a:lnTo>
                        <a:pt x="2295" y="89"/>
                      </a:lnTo>
                      <a:lnTo>
                        <a:pt x="2311" y="89"/>
                      </a:lnTo>
                      <a:lnTo>
                        <a:pt x="2326" y="88"/>
                      </a:lnTo>
                      <a:lnTo>
                        <a:pt x="2341" y="87"/>
                      </a:lnTo>
                      <a:lnTo>
                        <a:pt x="2356" y="85"/>
                      </a:lnTo>
                      <a:lnTo>
                        <a:pt x="2370" y="84"/>
                      </a:lnTo>
                      <a:lnTo>
                        <a:pt x="2385" y="83"/>
                      </a:lnTo>
                      <a:lnTo>
                        <a:pt x="2401" y="82"/>
                      </a:lnTo>
                      <a:lnTo>
                        <a:pt x="2416" y="81"/>
                      </a:lnTo>
                      <a:lnTo>
                        <a:pt x="2431" y="80"/>
                      </a:lnTo>
                      <a:lnTo>
                        <a:pt x="2446" y="78"/>
                      </a:lnTo>
                      <a:lnTo>
                        <a:pt x="2460" y="77"/>
                      </a:lnTo>
                      <a:lnTo>
                        <a:pt x="2475" y="75"/>
                      </a:lnTo>
                      <a:lnTo>
                        <a:pt x="2491" y="74"/>
                      </a:lnTo>
                      <a:lnTo>
                        <a:pt x="2506" y="73"/>
                      </a:lnTo>
                      <a:lnTo>
                        <a:pt x="2521" y="71"/>
                      </a:lnTo>
                      <a:lnTo>
                        <a:pt x="2536" y="70"/>
                      </a:lnTo>
                      <a:lnTo>
                        <a:pt x="2551" y="68"/>
                      </a:lnTo>
                      <a:lnTo>
                        <a:pt x="2565" y="67"/>
                      </a:lnTo>
                      <a:lnTo>
                        <a:pt x="2580" y="66"/>
                      </a:lnTo>
                      <a:lnTo>
                        <a:pt x="2596" y="63"/>
                      </a:lnTo>
                      <a:lnTo>
                        <a:pt x="2611" y="62"/>
                      </a:lnTo>
                      <a:lnTo>
                        <a:pt x="2626" y="60"/>
                      </a:lnTo>
                      <a:lnTo>
                        <a:pt x="2641" y="59"/>
                      </a:lnTo>
                      <a:lnTo>
                        <a:pt x="2655" y="56"/>
                      </a:lnTo>
                      <a:lnTo>
                        <a:pt x="2670" y="55"/>
                      </a:lnTo>
                      <a:lnTo>
                        <a:pt x="2686" y="53"/>
                      </a:lnTo>
                      <a:lnTo>
                        <a:pt x="2701" y="51"/>
                      </a:lnTo>
                      <a:lnTo>
                        <a:pt x="2716" y="48"/>
                      </a:lnTo>
                      <a:lnTo>
                        <a:pt x="2731" y="47"/>
                      </a:lnTo>
                      <a:lnTo>
                        <a:pt x="2745" y="45"/>
                      </a:lnTo>
                      <a:lnTo>
                        <a:pt x="2760" y="43"/>
                      </a:lnTo>
                      <a:lnTo>
                        <a:pt x="2776" y="40"/>
                      </a:lnTo>
                      <a:lnTo>
                        <a:pt x="2791" y="38"/>
                      </a:lnTo>
                      <a:lnTo>
                        <a:pt x="2806" y="36"/>
                      </a:lnTo>
                      <a:lnTo>
                        <a:pt x="2821" y="33"/>
                      </a:lnTo>
                      <a:lnTo>
                        <a:pt x="2836" y="30"/>
                      </a:lnTo>
                      <a:lnTo>
                        <a:pt x="2850" y="28"/>
                      </a:lnTo>
                      <a:lnTo>
                        <a:pt x="2865" y="25"/>
                      </a:lnTo>
                      <a:lnTo>
                        <a:pt x="2881" y="22"/>
                      </a:lnTo>
                      <a:lnTo>
                        <a:pt x="2896" y="19"/>
                      </a:lnTo>
                      <a:lnTo>
                        <a:pt x="2911" y="16"/>
                      </a:lnTo>
                      <a:lnTo>
                        <a:pt x="2926" y="14"/>
                      </a:lnTo>
                      <a:lnTo>
                        <a:pt x="2940" y="10"/>
                      </a:lnTo>
                      <a:lnTo>
                        <a:pt x="2955" y="7"/>
                      </a:lnTo>
                      <a:lnTo>
                        <a:pt x="2971" y="3"/>
                      </a:lnTo>
                      <a:lnTo>
                        <a:pt x="2986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Freeform 45"/>
                <p:cNvSpPr>
                  <a:spLocks/>
                </p:cNvSpPr>
                <p:nvPr/>
              </p:nvSpPr>
              <p:spPr bwMode="auto">
                <a:xfrm>
                  <a:off x="3955" y="781"/>
                  <a:ext cx="497" cy="2618"/>
                </a:xfrm>
                <a:custGeom>
                  <a:avLst/>
                  <a:gdLst>
                    <a:gd name="T0" fmla="*/ 0 w 2985"/>
                    <a:gd name="T1" fmla="*/ 0 h 18321"/>
                    <a:gd name="T2" fmla="*/ 0 w 2985"/>
                    <a:gd name="T3" fmla="*/ 0 h 18321"/>
                    <a:gd name="T4" fmla="*/ 0 w 2985"/>
                    <a:gd name="T5" fmla="*/ 0 h 18321"/>
                    <a:gd name="T6" fmla="*/ 0 w 2985"/>
                    <a:gd name="T7" fmla="*/ 0 h 18321"/>
                    <a:gd name="T8" fmla="*/ 0 w 2985"/>
                    <a:gd name="T9" fmla="*/ 0 h 18321"/>
                    <a:gd name="T10" fmla="*/ 0 w 2985"/>
                    <a:gd name="T11" fmla="*/ 0 h 18321"/>
                    <a:gd name="T12" fmla="*/ 0 w 2985"/>
                    <a:gd name="T13" fmla="*/ 0 h 18321"/>
                    <a:gd name="T14" fmla="*/ 0 w 2985"/>
                    <a:gd name="T15" fmla="*/ 0 h 18321"/>
                    <a:gd name="T16" fmla="*/ 0 w 2985"/>
                    <a:gd name="T17" fmla="*/ 0 h 18321"/>
                    <a:gd name="T18" fmla="*/ 0 w 2985"/>
                    <a:gd name="T19" fmla="*/ 0 h 18321"/>
                    <a:gd name="T20" fmla="*/ 0 w 2985"/>
                    <a:gd name="T21" fmla="*/ 0 h 18321"/>
                    <a:gd name="T22" fmla="*/ 0 w 2985"/>
                    <a:gd name="T23" fmla="*/ 0 h 18321"/>
                    <a:gd name="T24" fmla="*/ 0 w 2985"/>
                    <a:gd name="T25" fmla="*/ 0 h 18321"/>
                    <a:gd name="T26" fmla="*/ 0 w 2985"/>
                    <a:gd name="T27" fmla="*/ 0 h 18321"/>
                    <a:gd name="T28" fmla="*/ 0 w 2985"/>
                    <a:gd name="T29" fmla="*/ 0 h 18321"/>
                    <a:gd name="T30" fmla="*/ 0 w 2985"/>
                    <a:gd name="T31" fmla="*/ 0 h 18321"/>
                    <a:gd name="T32" fmla="*/ 0 w 2985"/>
                    <a:gd name="T33" fmla="*/ 0 h 18321"/>
                    <a:gd name="T34" fmla="*/ 0 w 2985"/>
                    <a:gd name="T35" fmla="*/ 0 h 18321"/>
                    <a:gd name="T36" fmla="*/ 0 w 2985"/>
                    <a:gd name="T37" fmla="*/ 0 h 18321"/>
                    <a:gd name="T38" fmla="*/ 0 w 2985"/>
                    <a:gd name="T39" fmla="*/ 0 h 18321"/>
                    <a:gd name="T40" fmla="*/ 0 w 2985"/>
                    <a:gd name="T41" fmla="*/ 0 h 18321"/>
                    <a:gd name="T42" fmla="*/ 0 w 2985"/>
                    <a:gd name="T43" fmla="*/ 0 h 18321"/>
                    <a:gd name="T44" fmla="*/ 0 w 2985"/>
                    <a:gd name="T45" fmla="*/ 0 h 18321"/>
                    <a:gd name="T46" fmla="*/ 0 w 2985"/>
                    <a:gd name="T47" fmla="*/ 0 h 18321"/>
                    <a:gd name="T48" fmla="*/ 0 w 2985"/>
                    <a:gd name="T49" fmla="*/ 0 h 18321"/>
                    <a:gd name="T50" fmla="*/ 0 w 2985"/>
                    <a:gd name="T51" fmla="*/ 0 h 18321"/>
                    <a:gd name="T52" fmla="*/ 0 w 2985"/>
                    <a:gd name="T53" fmla="*/ 0 h 18321"/>
                    <a:gd name="T54" fmla="*/ 0 w 2985"/>
                    <a:gd name="T55" fmla="*/ 0 h 18321"/>
                    <a:gd name="T56" fmla="*/ 0 w 2985"/>
                    <a:gd name="T57" fmla="*/ 0 h 18321"/>
                    <a:gd name="T58" fmla="*/ 0 w 2985"/>
                    <a:gd name="T59" fmla="*/ 0 h 18321"/>
                    <a:gd name="T60" fmla="*/ 0 w 2985"/>
                    <a:gd name="T61" fmla="*/ 0 h 18321"/>
                    <a:gd name="T62" fmla="*/ 0 w 2985"/>
                    <a:gd name="T63" fmla="*/ 0 h 18321"/>
                    <a:gd name="T64" fmla="*/ 0 w 2985"/>
                    <a:gd name="T65" fmla="*/ 0 h 18321"/>
                    <a:gd name="T66" fmla="*/ 0 w 2985"/>
                    <a:gd name="T67" fmla="*/ 0 h 18321"/>
                    <a:gd name="T68" fmla="*/ 0 w 2985"/>
                    <a:gd name="T69" fmla="*/ 0 h 18321"/>
                    <a:gd name="T70" fmla="*/ 0 w 2985"/>
                    <a:gd name="T71" fmla="*/ 0 h 18321"/>
                    <a:gd name="T72" fmla="*/ 0 w 2985"/>
                    <a:gd name="T73" fmla="*/ 0 h 18321"/>
                    <a:gd name="T74" fmla="*/ 0 w 2985"/>
                    <a:gd name="T75" fmla="*/ 0 h 18321"/>
                    <a:gd name="T76" fmla="*/ 0 w 2985"/>
                    <a:gd name="T77" fmla="*/ 0 h 18321"/>
                    <a:gd name="T78" fmla="*/ 0 w 2985"/>
                    <a:gd name="T79" fmla="*/ 0 h 18321"/>
                    <a:gd name="T80" fmla="*/ 0 w 2985"/>
                    <a:gd name="T81" fmla="*/ 0 h 18321"/>
                    <a:gd name="T82" fmla="*/ 0 w 2985"/>
                    <a:gd name="T83" fmla="*/ 0 h 18321"/>
                    <a:gd name="T84" fmla="*/ 0 w 2985"/>
                    <a:gd name="T85" fmla="*/ 0 h 18321"/>
                    <a:gd name="T86" fmla="*/ 0 w 2985"/>
                    <a:gd name="T87" fmla="*/ 0 h 18321"/>
                    <a:gd name="T88" fmla="*/ 0 w 2985"/>
                    <a:gd name="T89" fmla="*/ 0 h 18321"/>
                    <a:gd name="T90" fmla="*/ 0 w 2985"/>
                    <a:gd name="T91" fmla="*/ 0 h 18321"/>
                    <a:gd name="T92" fmla="*/ 0 w 2985"/>
                    <a:gd name="T93" fmla="*/ 0 h 18321"/>
                    <a:gd name="T94" fmla="*/ 0 w 2985"/>
                    <a:gd name="T95" fmla="*/ 0 h 18321"/>
                    <a:gd name="T96" fmla="*/ 0 w 2985"/>
                    <a:gd name="T97" fmla="*/ 0 h 18321"/>
                    <a:gd name="T98" fmla="*/ 0 w 2985"/>
                    <a:gd name="T99" fmla="*/ 0 h 1832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18321"/>
                    <a:gd name="T152" fmla="*/ 2985 w 2985"/>
                    <a:gd name="T153" fmla="*/ 18321 h 1832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18321">
                      <a:moveTo>
                        <a:pt x="0" y="18255"/>
                      </a:moveTo>
                      <a:lnTo>
                        <a:pt x="15" y="18251"/>
                      </a:lnTo>
                      <a:lnTo>
                        <a:pt x="30" y="18247"/>
                      </a:lnTo>
                      <a:lnTo>
                        <a:pt x="44" y="18243"/>
                      </a:lnTo>
                      <a:lnTo>
                        <a:pt x="59" y="18239"/>
                      </a:lnTo>
                      <a:lnTo>
                        <a:pt x="75" y="18235"/>
                      </a:lnTo>
                      <a:lnTo>
                        <a:pt x="90" y="18230"/>
                      </a:lnTo>
                      <a:lnTo>
                        <a:pt x="105" y="18226"/>
                      </a:lnTo>
                      <a:lnTo>
                        <a:pt x="120" y="18221"/>
                      </a:lnTo>
                      <a:lnTo>
                        <a:pt x="135" y="18217"/>
                      </a:lnTo>
                      <a:lnTo>
                        <a:pt x="149" y="18211"/>
                      </a:lnTo>
                      <a:lnTo>
                        <a:pt x="165" y="18206"/>
                      </a:lnTo>
                      <a:lnTo>
                        <a:pt x="180" y="18200"/>
                      </a:lnTo>
                      <a:lnTo>
                        <a:pt x="195" y="18195"/>
                      </a:lnTo>
                      <a:lnTo>
                        <a:pt x="210" y="18189"/>
                      </a:lnTo>
                      <a:lnTo>
                        <a:pt x="225" y="18182"/>
                      </a:lnTo>
                      <a:lnTo>
                        <a:pt x="239" y="18176"/>
                      </a:lnTo>
                      <a:lnTo>
                        <a:pt x="254" y="18169"/>
                      </a:lnTo>
                      <a:lnTo>
                        <a:pt x="270" y="18162"/>
                      </a:lnTo>
                      <a:lnTo>
                        <a:pt x="285" y="18155"/>
                      </a:lnTo>
                      <a:lnTo>
                        <a:pt x="300" y="18147"/>
                      </a:lnTo>
                      <a:lnTo>
                        <a:pt x="315" y="18139"/>
                      </a:lnTo>
                      <a:lnTo>
                        <a:pt x="329" y="18131"/>
                      </a:lnTo>
                      <a:lnTo>
                        <a:pt x="344" y="18122"/>
                      </a:lnTo>
                      <a:lnTo>
                        <a:pt x="360" y="18112"/>
                      </a:lnTo>
                      <a:lnTo>
                        <a:pt x="375" y="18103"/>
                      </a:lnTo>
                      <a:lnTo>
                        <a:pt x="390" y="18093"/>
                      </a:lnTo>
                      <a:lnTo>
                        <a:pt x="405" y="18082"/>
                      </a:lnTo>
                      <a:lnTo>
                        <a:pt x="420" y="18071"/>
                      </a:lnTo>
                      <a:lnTo>
                        <a:pt x="434" y="18059"/>
                      </a:lnTo>
                      <a:lnTo>
                        <a:pt x="450" y="18046"/>
                      </a:lnTo>
                      <a:lnTo>
                        <a:pt x="465" y="18034"/>
                      </a:lnTo>
                      <a:lnTo>
                        <a:pt x="480" y="18020"/>
                      </a:lnTo>
                      <a:lnTo>
                        <a:pt x="495" y="18005"/>
                      </a:lnTo>
                      <a:lnTo>
                        <a:pt x="510" y="17990"/>
                      </a:lnTo>
                      <a:lnTo>
                        <a:pt x="524" y="17973"/>
                      </a:lnTo>
                      <a:lnTo>
                        <a:pt x="539" y="17956"/>
                      </a:lnTo>
                      <a:lnTo>
                        <a:pt x="555" y="17938"/>
                      </a:lnTo>
                      <a:lnTo>
                        <a:pt x="570" y="17918"/>
                      </a:lnTo>
                      <a:lnTo>
                        <a:pt x="585" y="17898"/>
                      </a:lnTo>
                      <a:lnTo>
                        <a:pt x="600" y="17876"/>
                      </a:lnTo>
                      <a:lnTo>
                        <a:pt x="614" y="17853"/>
                      </a:lnTo>
                      <a:lnTo>
                        <a:pt x="629" y="17828"/>
                      </a:lnTo>
                      <a:lnTo>
                        <a:pt x="645" y="17802"/>
                      </a:lnTo>
                      <a:lnTo>
                        <a:pt x="660" y="17773"/>
                      </a:lnTo>
                      <a:lnTo>
                        <a:pt x="675" y="17743"/>
                      </a:lnTo>
                      <a:lnTo>
                        <a:pt x="690" y="17711"/>
                      </a:lnTo>
                      <a:lnTo>
                        <a:pt x="705" y="17676"/>
                      </a:lnTo>
                      <a:lnTo>
                        <a:pt x="719" y="17639"/>
                      </a:lnTo>
                      <a:lnTo>
                        <a:pt x="735" y="17599"/>
                      </a:lnTo>
                      <a:lnTo>
                        <a:pt x="750" y="17555"/>
                      </a:lnTo>
                      <a:lnTo>
                        <a:pt x="765" y="17508"/>
                      </a:lnTo>
                      <a:lnTo>
                        <a:pt x="780" y="17457"/>
                      </a:lnTo>
                      <a:lnTo>
                        <a:pt x="795" y="17402"/>
                      </a:lnTo>
                      <a:lnTo>
                        <a:pt x="809" y="17342"/>
                      </a:lnTo>
                      <a:lnTo>
                        <a:pt x="824" y="17277"/>
                      </a:lnTo>
                      <a:lnTo>
                        <a:pt x="840" y="17205"/>
                      </a:lnTo>
                      <a:lnTo>
                        <a:pt x="855" y="17127"/>
                      </a:lnTo>
                      <a:lnTo>
                        <a:pt x="870" y="17041"/>
                      </a:lnTo>
                      <a:lnTo>
                        <a:pt x="885" y="16947"/>
                      </a:lnTo>
                      <a:lnTo>
                        <a:pt x="899" y="16843"/>
                      </a:lnTo>
                      <a:lnTo>
                        <a:pt x="914" y="16727"/>
                      </a:lnTo>
                      <a:lnTo>
                        <a:pt x="930" y="16599"/>
                      </a:lnTo>
                      <a:lnTo>
                        <a:pt x="945" y="16456"/>
                      </a:lnTo>
                      <a:lnTo>
                        <a:pt x="960" y="16297"/>
                      </a:lnTo>
                      <a:lnTo>
                        <a:pt x="975" y="16118"/>
                      </a:lnTo>
                      <a:lnTo>
                        <a:pt x="990" y="15917"/>
                      </a:lnTo>
                      <a:lnTo>
                        <a:pt x="1004" y="15689"/>
                      </a:lnTo>
                      <a:lnTo>
                        <a:pt x="1020" y="15432"/>
                      </a:lnTo>
                      <a:lnTo>
                        <a:pt x="1035" y="15138"/>
                      </a:lnTo>
                      <a:lnTo>
                        <a:pt x="1050" y="14804"/>
                      </a:lnTo>
                      <a:lnTo>
                        <a:pt x="1065" y="14419"/>
                      </a:lnTo>
                      <a:lnTo>
                        <a:pt x="1080" y="13977"/>
                      </a:lnTo>
                      <a:lnTo>
                        <a:pt x="1094" y="13467"/>
                      </a:lnTo>
                      <a:lnTo>
                        <a:pt x="1109" y="12877"/>
                      </a:lnTo>
                      <a:lnTo>
                        <a:pt x="1125" y="12193"/>
                      </a:lnTo>
                      <a:lnTo>
                        <a:pt x="1140" y="11400"/>
                      </a:lnTo>
                      <a:lnTo>
                        <a:pt x="1155" y="10484"/>
                      </a:lnTo>
                      <a:lnTo>
                        <a:pt x="1170" y="9434"/>
                      </a:lnTo>
                      <a:lnTo>
                        <a:pt x="1184" y="8239"/>
                      </a:lnTo>
                      <a:lnTo>
                        <a:pt x="1199" y="6907"/>
                      </a:lnTo>
                      <a:lnTo>
                        <a:pt x="1215" y="5465"/>
                      </a:lnTo>
                      <a:lnTo>
                        <a:pt x="1230" y="3973"/>
                      </a:lnTo>
                      <a:lnTo>
                        <a:pt x="1245" y="2532"/>
                      </a:lnTo>
                      <a:lnTo>
                        <a:pt x="1260" y="1285"/>
                      </a:lnTo>
                      <a:lnTo>
                        <a:pt x="1275" y="395"/>
                      </a:lnTo>
                      <a:lnTo>
                        <a:pt x="1289" y="0"/>
                      </a:lnTo>
                      <a:lnTo>
                        <a:pt x="1305" y="171"/>
                      </a:lnTo>
                      <a:lnTo>
                        <a:pt x="1320" y="877"/>
                      </a:lnTo>
                      <a:lnTo>
                        <a:pt x="1335" y="2001"/>
                      </a:lnTo>
                      <a:lnTo>
                        <a:pt x="1350" y="3384"/>
                      </a:lnTo>
                      <a:lnTo>
                        <a:pt x="1365" y="4870"/>
                      </a:lnTo>
                      <a:lnTo>
                        <a:pt x="1379" y="6341"/>
                      </a:lnTo>
                      <a:lnTo>
                        <a:pt x="1394" y="7722"/>
                      </a:lnTo>
                      <a:lnTo>
                        <a:pt x="1410" y="8973"/>
                      </a:lnTo>
                      <a:lnTo>
                        <a:pt x="1425" y="10080"/>
                      </a:lnTo>
                      <a:lnTo>
                        <a:pt x="1440" y="11049"/>
                      </a:lnTo>
                      <a:lnTo>
                        <a:pt x="1455" y="11889"/>
                      </a:lnTo>
                      <a:lnTo>
                        <a:pt x="1469" y="12615"/>
                      </a:lnTo>
                      <a:lnTo>
                        <a:pt x="1484" y="13241"/>
                      </a:lnTo>
                      <a:lnTo>
                        <a:pt x="1500" y="13782"/>
                      </a:lnTo>
                      <a:lnTo>
                        <a:pt x="1515" y="14250"/>
                      </a:lnTo>
                      <a:lnTo>
                        <a:pt x="1530" y="14657"/>
                      </a:lnTo>
                      <a:lnTo>
                        <a:pt x="1545" y="15010"/>
                      </a:lnTo>
                      <a:lnTo>
                        <a:pt x="1560" y="15319"/>
                      </a:lnTo>
                      <a:lnTo>
                        <a:pt x="1574" y="15591"/>
                      </a:lnTo>
                      <a:lnTo>
                        <a:pt x="1590" y="15829"/>
                      </a:lnTo>
                      <a:lnTo>
                        <a:pt x="1605" y="16041"/>
                      </a:lnTo>
                      <a:lnTo>
                        <a:pt x="1620" y="16228"/>
                      </a:lnTo>
                      <a:lnTo>
                        <a:pt x="1635" y="16395"/>
                      </a:lnTo>
                      <a:lnTo>
                        <a:pt x="1650" y="16544"/>
                      </a:lnTo>
                      <a:lnTo>
                        <a:pt x="1664" y="16677"/>
                      </a:lnTo>
                      <a:lnTo>
                        <a:pt x="1679" y="16798"/>
                      </a:lnTo>
                      <a:lnTo>
                        <a:pt x="1695" y="16906"/>
                      </a:lnTo>
                      <a:lnTo>
                        <a:pt x="1710" y="17005"/>
                      </a:lnTo>
                      <a:lnTo>
                        <a:pt x="1725" y="17094"/>
                      </a:lnTo>
                      <a:lnTo>
                        <a:pt x="1740" y="17175"/>
                      </a:lnTo>
                      <a:lnTo>
                        <a:pt x="1754" y="17249"/>
                      </a:lnTo>
                      <a:lnTo>
                        <a:pt x="1769" y="17316"/>
                      </a:lnTo>
                      <a:lnTo>
                        <a:pt x="1785" y="17379"/>
                      </a:lnTo>
                      <a:lnTo>
                        <a:pt x="1800" y="17435"/>
                      </a:lnTo>
                      <a:lnTo>
                        <a:pt x="1815" y="17489"/>
                      </a:lnTo>
                      <a:lnTo>
                        <a:pt x="1830" y="17537"/>
                      </a:lnTo>
                      <a:lnTo>
                        <a:pt x="1845" y="17581"/>
                      </a:lnTo>
                      <a:lnTo>
                        <a:pt x="1859" y="17623"/>
                      </a:lnTo>
                      <a:lnTo>
                        <a:pt x="1875" y="17662"/>
                      </a:lnTo>
                      <a:lnTo>
                        <a:pt x="1890" y="17697"/>
                      </a:lnTo>
                      <a:lnTo>
                        <a:pt x="1905" y="17730"/>
                      </a:lnTo>
                      <a:lnTo>
                        <a:pt x="1920" y="17762"/>
                      </a:lnTo>
                      <a:lnTo>
                        <a:pt x="1935" y="17791"/>
                      </a:lnTo>
                      <a:lnTo>
                        <a:pt x="1949" y="17818"/>
                      </a:lnTo>
                      <a:lnTo>
                        <a:pt x="1964" y="17844"/>
                      </a:lnTo>
                      <a:lnTo>
                        <a:pt x="1980" y="17867"/>
                      </a:lnTo>
                      <a:lnTo>
                        <a:pt x="1995" y="17890"/>
                      </a:lnTo>
                      <a:lnTo>
                        <a:pt x="2010" y="17911"/>
                      </a:lnTo>
                      <a:lnTo>
                        <a:pt x="2025" y="17931"/>
                      </a:lnTo>
                      <a:lnTo>
                        <a:pt x="2039" y="17949"/>
                      </a:lnTo>
                      <a:lnTo>
                        <a:pt x="2054" y="17967"/>
                      </a:lnTo>
                      <a:lnTo>
                        <a:pt x="2070" y="17984"/>
                      </a:lnTo>
                      <a:lnTo>
                        <a:pt x="2085" y="17999"/>
                      </a:lnTo>
                      <a:lnTo>
                        <a:pt x="2100" y="18014"/>
                      </a:lnTo>
                      <a:lnTo>
                        <a:pt x="2115" y="18028"/>
                      </a:lnTo>
                      <a:lnTo>
                        <a:pt x="2130" y="18042"/>
                      </a:lnTo>
                      <a:lnTo>
                        <a:pt x="2144" y="18055"/>
                      </a:lnTo>
                      <a:lnTo>
                        <a:pt x="2160" y="18066"/>
                      </a:lnTo>
                      <a:lnTo>
                        <a:pt x="2175" y="18078"/>
                      </a:lnTo>
                      <a:lnTo>
                        <a:pt x="2190" y="18088"/>
                      </a:lnTo>
                      <a:lnTo>
                        <a:pt x="2205" y="18098"/>
                      </a:lnTo>
                      <a:lnTo>
                        <a:pt x="2220" y="18109"/>
                      </a:lnTo>
                      <a:lnTo>
                        <a:pt x="2234" y="18118"/>
                      </a:lnTo>
                      <a:lnTo>
                        <a:pt x="2249" y="18127"/>
                      </a:lnTo>
                      <a:lnTo>
                        <a:pt x="2265" y="18136"/>
                      </a:lnTo>
                      <a:lnTo>
                        <a:pt x="2280" y="18144"/>
                      </a:lnTo>
                      <a:lnTo>
                        <a:pt x="2295" y="18152"/>
                      </a:lnTo>
                      <a:lnTo>
                        <a:pt x="2310" y="18160"/>
                      </a:lnTo>
                      <a:lnTo>
                        <a:pt x="2324" y="18167"/>
                      </a:lnTo>
                      <a:lnTo>
                        <a:pt x="2339" y="18174"/>
                      </a:lnTo>
                      <a:lnTo>
                        <a:pt x="2355" y="18181"/>
                      </a:lnTo>
                      <a:lnTo>
                        <a:pt x="2370" y="18186"/>
                      </a:lnTo>
                      <a:lnTo>
                        <a:pt x="2385" y="18192"/>
                      </a:lnTo>
                      <a:lnTo>
                        <a:pt x="2400" y="18198"/>
                      </a:lnTo>
                      <a:lnTo>
                        <a:pt x="2415" y="18204"/>
                      </a:lnTo>
                      <a:lnTo>
                        <a:pt x="2429" y="18210"/>
                      </a:lnTo>
                      <a:lnTo>
                        <a:pt x="2445" y="18214"/>
                      </a:lnTo>
                      <a:lnTo>
                        <a:pt x="2460" y="18220"/>
                      </a:lnTo>
                      <a:lnTo>
                        <a:pt x="2475" y="18225"/>
                      </a:lnTo>
                      <a:lnTo>
                        <a:pt x="2490" y="18229"/>
                      </a:lnTo>
                      <a:lnTo>
                        <a:pt x="2505" y="18234"/>
                      </a:lnTo>
                      <a:lnTo>
                        <a:pt x="2519" y="18237"/>
                      </a:lnTo>
                      <a:lnTo>
                        <a:pt x="2535" y="18242"/>
                      </a:lnTo>
                      <a:lnTo>
                        <a:pt x="2550" y="18245"/>
                      </a:lnTo>
                      <a:lnTo>
                        <a:pt x="2565" y="18250"/>
                      </a:lnTo>
                      <a:lnTo>
                        <a:pt x="2580" y="18254"/>
                      </a:lnTo>
                      <a:lnTo>
                        <a:pt x="2595" y="18257"/>
                      </a:lnTo>
                      <a:lnTo>
                        <a:pt x="2609" y="18261"/>
                      </a:lnTo>
                      <a:lnTo>
                        <a:pt x="2624" y="18264"/>
                      </a:lnTo>
                      <a:lnTo>
                        <a:pt x="2640" y="18267"/>
                      </a:lnTo>
                      <a:lnTo>
                        <a:pt x="2655" y="18271"/>
                      </a:lnTo>
                      <a:lnTo>
                        <a:pt x="2670" y="18273"/>
                      </a:lnTo>
                      <a:lnTo>
                        <a:pt x="2685" y="18277"/>
                      </a:lnTo>
                      <a:lnTo>
                        <a:pt x="2700" y="18279"/>
                      </a:lnTo>
                      <a:lnTo>
                        <a:pt x="2714" y="18283"/>
                      </a:lnTo>
                      <a:lnTo>
                        <a:pt x="2730" y="18285"/>
                      </a:lnTo>
                      <a:lnTo>
                        <a:pt x="2745" y="18287"/>
                      </a:lnTo>
                      <a:lnTo>
                        <a:pt x="2760" y="18289"/>
                      </a:lnTo>
                      <a:lnTo>
                        <a:pt x="2775" y="18293"/>
                      </a:lnTo>
                      <a:lnTo>
                        <a:pt x="2790" y="18295"/>
                      </a:lnTo>
                      <a:lnTo>
                        <a:pt x="2804" y="18298"/>
                      </a:lnTo>
                      <a:lnTo>
                        <a:pt x="2820" y="18300"/>
                      </a:lnTo>
                      <a:lnTo>
                        <a:pt x="2835" y="18301"/>
                      </a:lnTo>
                      <a:lnTo>
                        <a:pt x="2850" y="18303"/>
                      </a:lnTo>
                      <a:lnTo>
                        <a:pt x="2865" y="18306"/>
                      </a:lnTo>
                      <a:lnTo>
                        <a:pt x="2880" y="18308"/>
                      </a:lnTo>
                      <a:lnTo>
                        <a:pt x="2894" y="18309"/>
                      </a:lnTo>
                      <a:lnTo>
                        <a:pt x="2909" y="18311"/>
                      </a:lnTo>
                      <a:lnTo>
                        <a:pt x="2925" y="18314"/>
                      </a:lnTo>
                      <a:lnTo>
                        <a:pt x="2940" y="18315"/>
                      </a:lnTo>
                      <a:lnTo>
                        <a:pt x="2955" y="18317"/>
                      </a:lnTo>
                      <a:lnTo>
                        <a:pt x="2970" y="18318"/>
                      </a:lnTo>
                      <a:lnTo>
                        <a:pt x="2985" y="18321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Freeform 46"/>
                <p:cNvSpPr>
                  <a:spLocks/>
                </p:cNvSpPr>
                <p:nvPr/>
              </p:nvSpPr>
              <p:spPr bwMode="auto">
                <a:xfrm>
                  <a:off x="4452" y="3399"/>
                  <a:ext cx="498" cy="11"/>
                </a:xfrm>
                <a:custGeom>
                  <a:avLst/>
                  <a:gdLst>
                    <a:gd name="T0" fmla="*/ 0 w 2985"/>
                    <a:gd name="T1" fmla="*/ 0 h 80"/>
                    <a:gd name="T2" fmla="*/ 0 w 2985"/>
                    <a:gd name="T3" fmla="*/ 0 h 80"/>
                    <a:gd name="T4" fmla="*/ 0 w 2985"/>
                    <a:gd name="T5" fmla="*/ 0 h 80"/>
                    <a:gd name="T6" fmla="*/ 0 w 2985"/>
                    <a:gd name="T7" fmla="*/ 0 h 80"/>
                    <a:gd name="T8" fmla="*/ 0 w 2985"/>
                    <a:gd name="T9" fmla="*/ 0 h 80"/>
                    <a:gd name="T10" fmla="*/ 0 w 2985"/>
                    <a:gd name="T11" fmla="*/ 0 h 80"/>
                    <a:gd name="T12" fmla="*/ 0 w 2985"/>
                    <a:gd name="T13" fmla="*/ 0 h 80"/>
                    <a:gd name="T14" fmla="*/ 0 w 2985"/>
                    <a:gd name="T15" fmla="*/ 0 h 80"/>
                    <a:gd name="T16" fmla="*/ 0 w 2985"/>
                    <a:gd name="T17" fmla="*/ 0 h 80"/>
                    <a:gd name="T18" fmla="*/ 0 w 2985"/>
                    <a:gd name="T19" fmla="*/ 0 h 80"/>
                    <a:gd name="T20" fmla="*/ 0 w 2985"/>
                    <a:gd name="T21" fmla="*/ 0 h 80"/>
                    <a:gd name="T22" fmla="*/ 0 w 2985"/>
                    <a:gd name="T23" fmla="*/ 0 h 80"/>
                    <a:gd name="T24" fmla="*/ 0 w 2985"/>
                    <a:gd name="T25" fmla="*/ 0 h 80"/>
                    <a:gd name="T26" fmla="*/ 0 w 2985"/>
                    <a:gd name="T27" fmla="*/ 0 h 80"/>
                    <a:gd name="T28" fmla="*/ 0 w 2985"/>
                    <a:gd name="T29" fmla="*/ 0 h 80"/>
                    <a:gd name="T30" fmla="*/ 0 w 2985"/>
                    <a:gd name="T31" fmla="*/ 0 h 80"/>
                    <a:gd name="T32" fmla="*/ 0 w 2985"/>
                    <a:gd name="T33" fmla="*/ 0 h 80"/>
                    <a:gd name="T34" fmla="*/ 0 w 2985"/>
                    <a:gd name="T35" fmla="*/ 0 h 80"/>
                    <a:gd name="T36" fmla="*/ 0 w 2985"/>
                    <a:gd name="T37" fmla="*/ 0 h 80"/>
                    <a:gd name="T38" fmla="*/ 0 w 2985"/>
                    <a:gd name="T39" fmla="*/ 0 h 80"/>
                    <a:gd name="T40" fmla="*/ 0 w 2985"/>
                    <a:gd name="T41" fmla="*/ 0 h 80"/>
                    <a:gd name="T42" fmla="*/ 0 w 2985"/>
                    <a:gd name="T43" fmla="*/ 0 h 80"/>
                    <a:gd name="T44" fmla="*/ 0 w 2985"/>
                    <a:gd name="T45" fmla="*/ 0 h 80"/>
                    <a:gd name="T46" fmla="*/ 0 w 2985"/>
                    <a:gd name="T47" fmla="*/ 0 h 80"/>
                    <a:gd name="T48" fmla="*/ 0 w 2985"/>
                    <a:gd name="T49" fmla="*/ 0 h 80"/>
                    <a:gd name="T50" fmla="*/ 0 w 2985"/>
                    <a:gd name="T51" fmla="*/ 0 h 80"/>
                    <a:gd name="T52" fmla="*/ 0 w 2985"/>
                    <a:gd name="T53" fmla="*/ 0 h 80"/>
                    <a:gd name="T54" fmla="*/ 0 w 2985"/>
                    <a:gd name="T55" fmla="*/ 0 h 80"/>
                    <a:gd name="T56" fmla="*/ 0 w 2985"/>
                    <a:gd name="T57" fmla="*/ 0 h 80"/>
                    <a:gd name="T58" fmla="*/ 0 w 2985"/>
                    <a:gd name="T59" fmla="*/ 0 h 80"/>
                    <a:gd name="T60" fmla="*/ 0 w 2985"/>
                    <a:gd name="T61" fmla="*/ 0 h 80"/>
                    <a:gd name="T62" fmla="*/ 0 w 2985"/>
                    <a:gd name="T63" fmla="*/ 0 h 80"/>
                    <a:gd name="T64" fmla="*/ 0 w 2985"/>
                    <a:gd name="T65" fmla="*/ 0 h 80"/>
                    <a:gd name="T66" fmla="*/ 0 w 2985"/>
                    <a:gd name="T67" fmla="*/ 0 h 80"/>
                    <a:gd name="T68" fmla="*/ 0 w 2985"/>
                    <a:gd name="T69" fmla="*/ 0 h 80"/>
                    <a:gd name="T70" fmla="*/ 0 w 2985"/>
                    <a:gd name="T71" fmla="*/ 0 h 80"/>
                    <a:gd name="T72" fmla="*/ 0 w 2985"/>
                    <a:gd name="T73" fmla="*/ 0 h 80"/>
                    <a:gd name="T74" fmla="*/ 0 w 2985"/>
                    <a:gd name="T75" fmla="*/ 0 h 80"/>
                    <a:gd name="T76" fmla="*/ 0 w 2985"/>
                    <a:gd name="T77" fmla="*/ 0 h 80"/>
                    <a:gd name="T78" fmla="*/ 0 w 2985"/>
                    <a:gd name="T79" fmla="*/ 0 h 80"/>
                    <a:gd name="T80" fmla="*/ 0 w 2985"/>
                    <a:gd name="T81" fmla="*/ 0 h 80"/>
                    <a:gd name="T82" fmla="*/ 0 w 2985"/>
                    <a:gd name="T83" fmla="*/ 0 h 80"/>
                    <a:gd name="T84" fmla="*/ 0 w 2985"/>
                    <a:gd name="T85" fmla="*/ 0 h 80"/>
                    <a:gd name="T86" fmla="*/ 0 w 2985"/>
                    <a:gd name="T87" fmla="*/ 0 h 80"/>
                    <a:gd name="T88" fmla="*/ 0 w 2985"/>
                    <a:gd name="T89" fmla="*/ 0 h 80"/>
                    <a:gd name="T90" fmla="*/ 0 w 2985"/>
                    <a:gd name="T91" fmla="*/ 0 h 80"/>
                    <a:gd name="T92" fmla="*/ 0 w 2985"/>
                    <a:gd name="T93" fmla="*/ 0 h 80"/>
                    <a:gd name="T94" fmla="*/ 0 w 2985"/>
                    <a:gd name="T95" fmla="*/ 0 h 80"/>
                    <a:gd name="T96" fmla="*/ 0 w 2985"/>
                    <a:gd name="T97" fmla="*/ 0 h 80"/>
                    <a:gd name="T98" fmla="*/ 0 w 2985"/>
                    <a:gd name="T99" fmla="*/ 0 h 8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80"/>
                    <a:gd name="T152" fmla="*/ 2985 w 2985"/>
                    <a:gd name="T153" fmla="*/ 80 h 80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80">
                      <a:moveTo>
                        <a:pt x="0" y="0"/>
                      </a:moveTo>
                      <a:lnTo>
                        <a:pt x="14" y="1"/>
                      </a:lnTo>
                      <a:lnTo>
                        <a:pt x="30" y="2"/>
                      </a:lnTo>
                      <a:lnTo>
                        <a:pt x="45" y="4"/>
                      </a:lnTo>
                      <a:lnTo>
                        <a:pt x="60" y="5"/>
                      </a:lnTo>
                      <a:lnTo>
                        <a:pt x="75" y="7"/>
                      </a:lnTo>
                      <a:lnTo>
                        <a:pt x="90" y="8"/>
                      </a:lnTo>
                      <a:lnTo>
                        <a:pt x="104" y="10"/>
                      </a:lnTo>
                      <a:lnTo>
                        <a:pt x="120" y="11"/>
                      </a:lnTo>
                      <a:lnTo>
                        <a:pt x="135" y="12"/>
                      </a:lnTo>
                      <a:lnTo>
                        <a:pt x="150" y="14"/>
                      </a:lnTo>
                      <a:lnTo>
                        <a:pt x="165" y="15"/>
                      </a:lnTo>
                      <a:lnTo>
                        <a:pt x="180" y="16"/>
                      </a:lnTo>
                      <a:lnTo>
                        <a:pt x="194" y="17"/>
                      </a:lnTo>
                      <a:lnTo>
                        <a:pt x="209" y="18"/>
                      </a:lnTo>
                      <a:lnTo>
                        <a:pt x="225" y="19"/>
                      </a:lnTo>
                      <a:lnTo>
                        <a:pt x="240" y="21"/>
                      </a:lnTo>
                      <a:lnTo>
                        <a:pt x="255" y="22"/>
                      </a:lnTo>
                      <a:lnTo>
                        <a:pt x="270" y="23"/>
                      </a:lnTo>
                      <a:lnTo>
                        <a:pt x="285" y="24"/>
                      </a:lnTo>
                      <a:lnTo>
                        <a:pt x="299" y="25"/>
                      </a:lnTo>
                      <a:lnTo>
                        <a:pt x="315" y="26"/>
                      </a:lnTo>
                      <a:lnTo>
                        <a:pt x="330" y="26"/>
                      </a:lnTo>
                      <a:lnTo>
                        <a:pt x="345" y="27"/>
                      </a:lnTo>
                      <a:lnTo>
                        <a:pt x="360" y="29"/>
                      </a:lnTo>
                      <a:lnTo>
                        <a:pt x="375" y="30"/>
                      </a:lnTo>
                      <a:lnTo>
                        <a:pt x="389" y="31"/>
                      </a:lnTo>
                      <a:lnTo>
                        <a:pt x="405" y="31"/>
                      </a:lnTo>
                      <a:lnTo>
                        <a:pt x="420" y="32"/>
                      </a:lnTo>
                      <a:lnTo>
                        <a:pt x="435" y="33"/>
                      </a:lnTo>
                      <a:lnTo>
                        <a:pt x="450" y="33"/>
                      </a:lnTo>
                      <a:lnTo>
                        <a:pt x="465" y="34"/>
                      </a:lnTo>
                      <a:lnTo>
                        <a:pt x="479" y="36"/>
                      </a:lnTo>
                      <a:lnTo>
                        <a:pt x="494" y="36"/>
                      </a:lnTo>
                      <a:lnTo>
                        <a:pt x="510" y="37"/>
                      </a:lnTo>
                      <a:lnTo>
                        <a:pt x="525" y="38"/>
                      </a:lnTo>
                      <a:lnTo>
                        <a:pt x="540" y="38"/>
                      </a:lnTo>
                      <a:lnTo>
                        <a:pt x="555" y="39"/>
                      </a:lnTo>
                      <a:lnTo>
                        <a:pt x="570" y="40"/>
                      </a:lnTo>
                      <a:lnTo>
                        <a:pt x="584" y="40"/>
                      </a:lnTo>
                      <a:lnTo>
                        <a:pt x="600" y="41"/>
                      </a:lnTo>
                      <a:lnTo>
                        <a:pt x="615" y="41"/>
                      </a:lnTo>
                      <a:lnTo>
                        <a:pt x="630" y="43"/>
                      </a:lnTo>
                      <a:lnTo>
                        <a:pt x="645" y="43"/>
                      </a:lnTo>
                      <a:lnTo>
                        <a:pt x="660" y="44"/>
                      </a:lnTo>
                      <a:lnTo>
                        <a:pt x="674" y="44"/>
                      </a:lnTo>
                      <a:lnTo>
                        <a:pt x="690" y="45"/>
                      </a:lnTo>
                      <a:lnTo>
                        <a:pt x="705" y="45"/>
                      </a:lnTo>
                      <a:lnTo>
                        <a:pt x="720" y="46"/>
                      </a:lnTo>
                      <a:lnTo>
                        <a:pt x="735" y="46"/>
                      </a:lnTo>
                      <a:lnTo>
                        <a:pt x="750" y="47"/>
                      </a:lnTo>
                      <a:lnTo>
                        <a:pt x="764" y="47"/>
                      </a:lnTo>
                      <a:lnTo>
                        <a:pt x="779" y="48"/>
                      </a:lnTo>
                      <a:lnTo>
                        <a:pt x="795" y="48"/>
                      </a:lnTo>
                      <a:lnTo>
                        <a:pt x="810" y="49"/>
                      </a:lnTo>
                      <a:lnTo>
                        <a:pt x="825" y="49"/>
                      </a:lnTo>
                      <a:lnTo>
                        <a:pt x="840" y="51"/>
                      </a:lnTo>
                      <a:lnTo>
                        <a:pt x="855" y="51"/>
                      </a:lnTo>
                      <a:lnTo>
                        <a:pt x="869" y="51"/>
                      </a:lnTo>
                      <a:lnTo>
                        <a:pt x="885" y="52"/>
                      </a:lnTo>
                      <a:lnTo>
                        <a:pt x="900" y="52"/>
                      </a:lnTo>
                      <a:lnTo>
                        <a:pt x="915" y="53"/>
                      </a:lnTo>
                      <a:lnTo>
                        <a:pt x="930" y="53"/>
                      </a:lnTo>
                      <a:lnTo>
                        <a:pt x="945" y="53"/>
                      </a:lnTo>
                      <a:lnTo>
                        <a:pt x="959" y="54"/>
                      </a:lnTo>
                      <a:lnTo>
                        <a:pt x="975" y="54"/>
                      </a:lnTo>
                      <a:lnTo>
                        <a:pt x="990" y="54"/>
                      </a:lnTo>
                      <a:lnTo>
                        <a:pt x="1005" y="55"/>
                      </a:lnTo>
                      <a:lnTo>
                        <a:pt x="1020" y="55"/>
                      </a:lnTo>
                      <a:lnTo>
                        <a:pt x="1035" y="55"/>
                      </a:lnTo>
                      <a:lnTo>
                        <a:pt x="1049" y="56"/>
                      </a:lnTo>
                      <a:lnTo>
                        <a:pt x="1064" y="56"/>
                      </a:lnTo>
                      <a:lnTo>
                        <a:pt x="1080" y="56"/>
                      </a:lnTo>
                      <a:lnTo>
                        <a:pt x="1095" y="58"/>
                      </a:lnTo>
                      <a:lnTo>
                        <a:pt x="1110" y="58"/>
                      </a:lnTo>
                      <a:lnTo>
                        <a:pt x="1125" y="58"/>
                      </a:lnTo>
                      <a:lnTo>
                        <a:pt x="1140" y="59"/>
                      </a:lnTo>
                      <a:lnTo>
                        <a:pt x="1154" y="59"/>
                      </a:lnTo>
                      <a:lnTo>
                        <a:pt x="1170" y="59"/>
                      </a:lnTo>
                      <a:lnTo>
                        <a:pt x="1185" y="60"/>
                      </a:lnTo>
                      <a:lnTo>
                        <a:pt x="1200" y="60"/>
                      </a:lnTo>
                      <a:lnTo>
                        <a:pt x="1215" y="60"/>
                      </a:lnTo>
                      <a:lnTo>
                        <a:pt x="1230" y="60"/>
                      </a:lnTo>
                      <a:lnTo>
                        <a:pt x="1244" y="61"/>
                      </a:lnTo>
                      <a:lnTo>
                        <a:pt x="1260" y="61"/>
                      </a:lnTo>
                      <a:lnTo>
                        <a:pt x="1275" y="61"/>
                      </a:lnTo>
                      <a:lnTo>
                        <a:pt x="1290" y="62"/>
                      </a:lnTo>
                      <a:lnTo>
                        <a:pt x="1305" y="62"/>
                      </a:lnTo>
                      <a:lnTo>
                        <a:pt x="1320" y="62"/>
                      </a:lnTo>
                      <a:lnTo>
                        <a:pt x="1334" y="62"/>
                      </a:lnTo>
                      <a:lnTo>
                        <a:pt x="1349" y="63"/>
                      </a:lnTo>
                      <a:lnTo>
                        <a:pt x="1365" y="63"/>
                      </a:lnTo>
                      <a:lnTo>
                        <a:pt x="1380" y="63"/>
                      </a:lnTo>
                      <a:lnTo>
                        <a:pt x="1395" y="63"/>
                      </a:lnTo>
                      <a:lnTo>
                        <a:pt x="1410" y="63"/>
                      </a:lnTo>
                      <a:lnTo>
                        <a:pt x="1425" y="65"/>
                      </a:lnTo>
                      <a:lnTo>
                        <a:pt x="1439" y="65"/>
                      </a:lnTo>
                      <a:lnTo>
                        <a:pt x="1455" y="65"/>
                      </a:lnTo>
                      <a:lnTo>
                        <a:pt x="1470" y="65"/>
                      </a:lnTo>
                      <a:lnTo>
                        <a:pt x="1485" y="66"/>
                      </a:lnTo>
                      <a:lnTo>
                        <a:pt x="1500" y="66"/>
                      </a:lnTo>
                      <a:lnTo>
                        <a:pt x="1515" y="66"/>
                      </a:lnTo>
                      <a:lnTo>
                        <a:pt x="1529" y="66"/>
                      </a:lnTo>
                      <a:lnTo>
                        <a:pt x="1545" y="66"/>
                      </a:lnTo>
                      <a:lnTo>
                        <a:pt x="1560" y="67"/>
                      </a:lnTo>
                      <a:lnTo>
                        <a:pt x="1575" y="67"/>
                      </a:lnTo>
                      <a:lnTo>
                        <a:pt x="1590" y="67"/>
                      </a:lnTo>
                      <a:lnTo>
                        <a:pt x="1605" y="67"/>
                      </a:lnTo>
                      <a:lnTo>
                        <a:pt x="1619" y="67"/>
                      </a:lnTo>
                      <a:lnTo>
                        <a:pt x="1634" y="68"/>
                      </a:lnTo>
                      <a:lnTo>
                        <a:pt x="1650" y="68"/>
                      </a:lnTo>
                      <a:lnTo>
                        <a:pt x="1665" y="68"/>
                      </a:lnTo>
                      <a:lnTo>
                        <a:pt x="1680" y="68"/>
                      </a:lnTo>
                      <a:lnTo>
                        <a:pt x="1695" y="68"/>
                      </a:lnTo>
                      <a:lnTo>
                        <a:pt x="1710" y="69"/>
                      </a:lnTo>
                      <a:lnTo>
                        <a:pt x="1724" y="69"/>
                      </a:lnTo>
                      <a:lnTo>
                        <a:pt x="1740" y="69"/>
                      </a:lnTo>
                      <a:lnTo>
                        <a:pt x="1755" y="69"/>
                      </a:lnTo>
                      <a:lnTo>
                        <a:pt x="1770" y="69"/>
                      </a:lnTo>
                      <a:lnTo>
                        <a:pt x="1785" y="69"/>
                      </a:lnTo>
                      <a:lnTo>
                        <a:pt x="1800" y="70"/>
                      </a:lnTo>
                      <a:lnTo>
                        <a:pt x="1814" y="70"/>
                      </a:lnTo>
                      <a:lnTo>
                        <a:pt x="1830" y="70"/>
                      </a:lnTo>
                      <a:lnTo>
                        <a:pt x="1845" y="70"/>
                      </a:lnTo>
                      <a:lnTo>
                        <a:pt x="1860" y="70"/>
                      </a:lnTo>
                      <a:lnTo>
                        <a:pt x="1875" y="70"/>
                      </a:lnTo>
                      <a:lnTo>
                        <a:pt x="1890" y="70"/>
                      </a:lnTo>
                      <a:lnTo>
                        <a:pt x="1904" y="71"/>
                      </a:lnTo>
                      <a:lnTo>
                        <a:pt x="1920" y="71"/>
                      </a:lnTo>
                      <a:lnTo>
                        <a:pt x="1935" y="71"/>
                      </a:lnTo>
                      <a:lnTo>
                        <a:pt x="1950" y="71"/>
                      </a:lnTo>
                      <a:lnTo>
                        <a:pt x="1965" y="71"/>
                      </a:lnTo>
                      <a:lnTo>
                        <a:pt x="1980" y="71"/>
                      </a:lnTo>
                      <a:lnTo>
                        <a:pt x="1995" y="71"/>
                      </a:lnTo>
                      <a:lnTo>
                        <a:pt x="2009" y="73"/>
                      </a:lnTo>
                      <a:lnTo>
                        <a:pt x="2025" y="73"/>
                      </a:lnTo>
                      <a:lnTo>
                        <a:pt x="2040" y="73"/>
                      </a:lnTo>
                      <a:lnTo>
                        <a:pt x="2055" y="73"/>
                      </a:lnTo>
                      <a:lnTo>
                        <a:pt x="2070" y="73"/>
                      </a:lnTo>
                      <a:lnTo>
                        <a:pt x="2085" y="73"/>
                      </a:lnTo>
                      <a:lnTo>
                        <a:pt x="2099" y="73"/>
                      </a:lnTo>
                      <a:lnTo>
                        <a:pt x="2115" y="74"/>
                      </a:lnTo>
                      <a:lnTo>
                        <a:pt x="2130" y="74"/>
                      </a:lnTo>
                      <a:lnTo>
                        <a:pt x="2145" y="74"/>
                      </a:lnTo>
                      <a:lnTo>
                        <a:pt x="2160" y="74"/>
                      </a:lnTo>
                      <a:lnTo>
                        <a:pt x="2175" y="74"/>
                      </a:lnTo>
                      <a:lnTo>
                        <a:pt x="2189" y="74"/>
                      </a:lnTo>
                      <a:lnTo>
                        <a:pt x="2205" y="74"/>
                      </a:lnTo>
                      <a:lnTo>
                        <a:pt x="2220" y="74"/>
                      </a:lnTo>
                      <a:lnTo>
                        <a:pt x="2235" y="74"/>
                      </a:lnTo>
                      <a:lnTo>
                        <a:pt x="2250" y="75"/>
                      </a:lnTo>
                      <a:lnTo>
                        <a:pt x="2265" y="75"/>
                      </a:lnTo>
                      <a:lnTo>
                        <a:pt x="2280" y="75"/>
                      </a:lnTo>
                      <a:lnTo>
                        <a:pt x="2294" y="75"/>
                      </a:lnTo>
                      <a:lnTo>
                        <a:pt x="2310" y="75"/>
                      </a:lnTo>
                      <a:lnTo>
                        <a:pt x="2325" y="75"/>
                      </a:lnTo>
                      <a:lnTo>
                        <a:pt x="2340" y="75"/>
                      </a:lnTo>
                      <a:lnTo>
                        <a:pt x="2355" y="75"/>
                      </a:lnTo>
                      <a:lnTo>
                        <a:pt x="2370" y="75"/>
                      </a:lnTo>
                      <a:lnTo>
                        <a:pt x="2384" y="76"/>
                      </a:lnTo>
                      <a:lnTo>
                        <a:pt x="2400" y="76"/>
                      </a:lnTo>
                      <a:lnTo>
                        <a:pt x="2415" y="76"/>
                      </a:lnTo>
                      <a:lnTo>
                        <a:pt x="2430" y="76"/>
                      </a:lnTo>
                      <a:lnTo>
                        <a:pt x="2445" y="76"/>
                      </a:lnTo>
                      <a:lnTo>
                        <a:pt x="2460" y="76"/>
                      </a:lnTo>
                      <a:lnTo>
                        <a:pt x="2474" y="76"/>
                      </a:lnTo>
                      <a:lnTo>
                        <a:pt x="2490" y="76"/>
                      </a:lnTo>
                      <a:lnTo>
                        <a:pt x="2505" y="76"/>
                      </a:lnTo>
                      <a:lnTo>
                        <a:pt x="2520" y="76"/>
                      </a:lnTo>
                      <a:lnTo>
                        <a:pt x="2535" y="77"/>
                      </a:lnTo>
                      <a:lnTo>
                        <a:pt x="2550" y="77"/>
                      </a:lnTo>
                      <a:lnTo>
                        <a:pt x="2565" y="77"/>
                      </a:lnTo>
                      <a:lnTo>
                        <a:pt x="2579" y="77"/>
                      </a:lnTo>
                      <a:lnTo>
                        <a:pt x="2595" y="77"/>
                      </a:lnTo>
                      <a:lnTo>
                        <a:pt x="2610" y="77"/>
                      </a:lnTo>
                      <a:lnTo>
                        <a:pt x="2625" y="77"/>
                      </a:lnTo>
                      <a:lnTo>
                        <a:pt x="2640" y="77"/>
                      </a:lnTo>
                      <a:lnTo>
                        <a:pt x="2655" y="77"/>
                      </a:lnTo>
                      <a:lnTo>
                        <a:pt x="2669" y="77"/>
                      </a:lnTo>
                      <a:lnTo>
                        <a:pt x="2685" y="77"/>
                      </a:lnTo>
                      <a:lnTo>
                        <a:pt x="2700" y="77"/>
                      </a:lnTo>
                      <a:lnTo>
                        <a:pt x="2715" y="78"/>
                      </a:lnTo>
                      <a:lnTo>
                        <a:pt x="2730" y="78"/>
                      </a:lnTo>
                      <a:lnTo>
                        <a:pt x="2745" y="78"/>
                      </a:lnTo>
                      <a:lnTo>
                        <a:pt x="2759" y="78"/>
                      </a:lnTo>
                      <a:lnTo>
                        <a:pt x="2775" y="78"/>
                      </a:lnTo>
                      <a:lnTo>
                        <a:pt x="2790" y="78"/>
                      </a:lnTo>
                      <a:lnTo>
                        <a:pt x="2805" y="78"/>
                      </a:lnTo>
                      <a:lnTo>
                        <a:pt x="2820" y="78"/>
                      </a:lnTo>
                      <a:lnTo>
                        <a:pt x="2835" y="78"/>
                      </a:lnTo>
                      <a:lnTo>
                        <a:pt x="2850" y="78"/>
                      </a:lnTo>
                      <a:lnTo>
                        <a:pt x="2864" y="78"/>
                      </a:lnTo>
                      <a:lnTo>
                        <a:pt x="2880" y="78"/>
                      </a:lnTo>
                      <a:lnTo>
                        <a:pt x="2895" y="78"/>
                      </a:lnTo>
                      <a:lnTo>
                        <a:pt x="2910" y="80"/>
                      </a:lnTo>
                      <a:lnTo>
                        <a:pt x="2925" y="80"/>
                      </a:lnTo>
                      <a:lnTo>
                        <a:pt x="2940" y="80"/>
                      </a:lnTo>
                      <a:lnTo>
                        <a:pt x="2954" y="80"/>
                      </a:lnTo>
                      <a:lnTo>
                        <a:pt x="2970" y="80"/>
                      </a:lnTo>
                      <a:lnTo>
                        <a:pt x="2985" y="8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6" name="Group 47"/>
              <p:cNvGrpSpPr>
                <a:grpSpLocks/>
              </p:cNvGrpSpPr>
              <p:nvPr/>
            </p:nvGrpSpPr>
            <p:grpSpPr bwMode="auto">
              <a:xfrm>
                <a:off x="192" y="1104"/>
                <a:ext cx="1990" cy="816"/>
                <a:chOff x="972" y="781"/>
                <a:chExt cx="3978" cy="2631"/>
              </a:xfrm>
            </p:grpSpPr>
            <p:sp>
              <p:nvSpPr>
                <p:cNvPr id="134" name="Freeform 48"/>
                <p:cNvSpPr>
                  <a:spLocks/>
                </p:cNvSpPr>
                <p:nvPr/>
              </p:nvSpPr>
              <p:spPr bwMode="auto">
                <a:xfrm>
                  <a:off x="972" y="3411"/>
                  <a:ext cx="495" cy="1"/>
                </a:xfrm>
                <a:custGeom>
                  <a:avLst/>
                  <a:gdLst>
                    <a:gd name="T0" fmla="*/ 0 w 2970"/>
                    <a:gd name="T1" fmla="*/ 0 h 6"/>
                    <a:gd name="T2" fmla="*/ 0 w 2970"/>
                    <a:gd name="T3" fmla="*/ 0 h 6"/>
                    <a:gd name="T4" fmla="*/ 0 w 2970"/>
                    <a:gd name="T5" fmla="*/ 0 h 6"/>
                    <a:gd name="T6" fmla="*/ 0 w 2970"/>
                    <a:gd name="T7" fmla="*/ 0 h 6"/>
                    <a:gd name="T8" fmla="*/ 0 w 2970"/>
                    <a:gd name="T9" fmla="*/ 0 h 6"/>
                    <a:gd name="T10" fmla="*/ 0 w 2970"/>
                    <a:gd name="T11" fmla="*/ 0 h 6"/>
                    <a:gd name="T12" fmla="*/ 0 w 2970"/>
                    <a:gd name="T13" fmla="*/ 0 h 6"/>
                    <a:gd name="T14" fmla="*/ 0 w 2970"/>
                    <a:gd name="T15" fmla="*/ 0 h 6"/>
                    <a:gd name="T16" fmla="*/ 0 w 2970"/>
                    <a:gd name="T17" fmla="*/ 0 h 6"/>
                    <a:gd name="T18" fmla="*/ 0 w 2970"/>
                    <a:gd name="T19" fmla="*/ 0 h 6"/>
                    <a:gd name="T20" fmla="*/ 0 w 2970"/>
                    <a:gd name="T21" fmla="*/ 0 h 6"/>
                    <a:gd name="T22" fmla="*/ 0 w 2970"/>
                    <a:gd name="T23" fmla="*/ 0 h 6"/>
                    <a:gd name="T24" fmla="*/ 0 w 2970"/>
                    <a:gd name="T25" fmla="*/ 0 h 6"/>
                    <a:gd name="T26" fmla="*/ 0 w 2970"/>
                    <a:gd name="T27" fmla="*/ 0 h 6"/>
                    <a:gd name="T28" fmla="*/ 0 w 2970"/>
                    <a:gd name="T29" fmla="*/ 0 h 6"/>
                    <a:gd name="T30" fmla="*/ 0 w 2970"/>
                    <a:gd name="T31" fmla="*/ 0 h 6"/>
                    <a:gd name="T32" fmla="*/ 0 w 2970"/>
                    <a:gd name="T33" fmla="*/ 0 h 6"/>
                    <a:gd name="T34" fmla="*/ 0 w 2970"/>
                    <a:gd name="T35" fmla="*/ 0 h 6"/>
                    <a:gd name="T36" fmla="*/ 0 w 2970"/>
                    <a:gd name="T37" fmla="*/ 0 h 6"/>
                    <a:gd name="T38" fmla="*/ 0 w 2970"/>
                    <a:gd name="T39" fmla="*/ 0 h 6"/>
                    <a:gd name="T40" fmla="*/ 0 w 2970"/>
                    <a:gd name="T41" fmla="*/ 0 h 6"/>
                    <a:gd name="T42" fmla="*/ 0 w 2970"/>
                    <a:gd name="T43" fmla="*/ 0 h 6"/>
                    <a:gd name="T44" fmla="*/ 0 w 2970"/>
                    <a:gd name="T45" fmla="*/ 0 h 6"/>
                    <a:gd name="T46" fmla="*/ 0 w 2970"/>
                    <a:gd name="T47" fmla="*/ 0 h 6"/>
                    <a:gd name="T48" fmla="*/ 0 w 2970"/>
                    <a:gd name="T49" fmla="*/ 0 h 6"/>
                    <a:gd name="T50" fmla="*/ 0 w 2970"/>
                    <a:gd name="T51" fmla="*/ 0 h 6"/>
                    <a:gd name="T52" fmla="*/ 0 w 2970"/>
                    <a:gd name="T53" fmla="*/ 0 h 6"/>
                    <a:gd name="T54" fmla="*/ 0 w 2970"/>
                    <a:gd name="T55" fmla="*/ 0 h 6"/>
                    <a:gd name="T56" fmla="*/ 0 w 2970"/>
                    <a:gd name="T57" fmla="*/ 0 h 6"/>
                    <a:gd name="T58" fmla="*/ 0 w 2970"/>
                    <a:gd name="T59" fmla="*/ 0 h 6"/>
                    <a:gd name="T60" fmla="*/ 0 w 2970"/>
                    <a:gd name="T61" fmla="*/ 0 h 6"/>
                    <a:gd name="T62" fmla="*/ 0 w 2970"/>
                    <a:gd name="T63" fmla="*/ 0 h 6"/>
                    <a:gd name="T64" fmla="*/ 0 w 2970"/>
                    <a:gd name="T65" fmla="*/ 0 h 6"/>
                    <a:gd name="T66" fmla="*/ 0 w 2970"/>
                    <a:gd name="T67" fmla="*/ 0 h 6"/>
                    <a:gd name="T68" fmla="*/ 0 w 2970"/>
                    <a:gd name="T69" fmla="*/ 0 h 6"/>
                    <a:gd name="T70" fmla="*/ 0 w 2970"/>
                    <a:gd name="T71" fmla="*/ 0 h 6"/>
                    <a:gd name="T72" fmla="*/ 0 w 2970"/>
                    <a:gd name="T73" fmla="*/ 0 h 6"/>
                    <a:gd name="T74" fmla="*/ 0 w 2970"/>
                    <a:gd name="T75" fmla="*/ 0 h 6"/>
                    <a:gd name="T76" fmla="*/ 0 w 2970"/>
                    <a:gd name="T77" fmla="*/ 0 h 6"/>
                    <a:gd name="T78" fmla="*/ 0 w 2970"/>
                    <a:gd name="T79" fmla="*/ 0 h 6"/>
                    <a:gd name="T80" fmla="*/ 0 w 2970"/>
                    <a:gd name="T81" fmla="*/ 0 h 6"/>
                    <a:gd name="T82" fmla="*/ 0 w 2970"/>
                    <a:gd name="T83" fmla="*/ 0 h 6"/>
                    <a:gd name="T84" fmla="*/ 0 w 2970"/>
                    <a:gd name="T85" fmla="*/ 0 h 6"/>
                    <a:gd name="T86" fmla="*/ 0 w 2970"/>
                    <a:gd name="T87" fmla="*/ 0 h 6"/>
                    <a:gd name="T88" fmla="*/ 0 w 2970"/>
                    <a:gd name="T89" fmla="*/ 0 h 6"/>
                    <a:gd name="T90" fmla="*/ 0 w 2970"/>
                    <a:gd name="T91" fmla="*/ 0 h 6"/>
                    <a:gd name="T92" fmla="*/ 0 w 2970"/>
                    <a:gd name="T93" fmla="*/ 0 h 6"/>
                    <a:gd name="T94" fmla="*/ 0 w 2970"/>
                    <a:gd name="T95" fmla="*/ 0 h 6"/>
                    <a:gd name="T96" fmla="*/ 0 w 2970"/>
                    <a:gd name="T97" fmla="*/ 0 h 6"/>
                    <a:gd name="T98" fmla="*/ 0 w 2970"/>
                    <a:gd name="T99" fmla="*/ 0 h 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70"/>
                    <a:gd name="T151" fmla="*/ 0 h 6"/>
                    <a:gd name="T152" fmla="*/ 2970 w 2970"/>
                    <a:gd name="T153" fmla="*/ 6 h 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70" h="6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5" y="6"/>
                      </a:lnTo>
                      <a:lnTo>
                        <a:pt x="30" y="6"/>
                      </a:lnTo>
                      <a:lnTo>
                        <a:pt x="45" y="6"/>
                      </a:lnTo>
                      <a:lnTo>
                        <a:pt x="61" y="6"/>
                      </a:lnTo>
                      <a:lnTo>
                        <a:pt x="76" y="6"/>
                      </a:lnTo>
                      <a:lnTo>
                        <a:pt x="90" y="6"/>
                      </a:lnTo>
                      <a:lnTo>
                        <a:pt x="105" y="6"/>
                      </a:lnTo>
                      <a:lnTo>
                        <a:pt x="120" y="6"/>
                      </a:lnTo>
                      <a:lnTo>
                        <a:pt x="135" y="6"/>
                      </a:lnTo>
                      <a:lnTo>
                        <a:pt x="151" y="6"/>
                      </a:lnTo>
                      <a:lnTo>
                        <a:pt x="166" y="6"/>
                      </a:lnTo>
                      <a:lnTo>
                        <a:pt x="181" y="6"/>
                      </a:lnTo>
                      <a:lnTo>
                        <a:pt x="195" y="6"/>
                      </a:lnTo>
                      <a:lnTo>
                        <a:pt x="210" y="6"/>
                      </a:lnTo>
                      <a:lnTo>
                        <a:pt x="225" y="6"/>
                      </a:lnTo>
                      <a:lnTo>
                        <a:pt x="241" y="6"/>
                      </a:lnTo>
                      <a:lnTo>
                        <a:pt x="256" y="6"/>
                      </a:lnTo>
                      <a:lnTo>
                        <a:pt x="271" y="6"/>
                      </a:lnTo>
                      <a:lnTo>
                        <a:pt x="285" y="6"/>
                      </a:lnTo>
                      <a:lnTo>
                        <a:pt x="300" y="6"/>
                      </a:lnTo>
                      <a:lnTo>
                        <a:pt x="315" y="6"/>
                      </a:lnTo>
                      <a:lnTo>
                        <a:pt x="330" y="6"/>
                      </a:lnTo>
                      <a:lnTo>
                        <a:pt x="346" y="6"/>
                      </a:lnTo>
                      <a:lnTo>
                        <a:pt x="361" y="6"/>
                      </a:lnTo>
                      <a:lnTo>
                        <a:pt x="375" y="6"/>
                      </a:lnTo>
                      <a:lnTo>
                        <a:pt x="390" y="6"/>
                      </a:lnTo>
                      <a:lnTo>
                        <a:pt x="405" y="6"/>
                      </a:lnTo>
                      <a:lnTo>
                        <a:pt x="420" y="5"/>
                      </a:lnTo>
                      <a:lnTo>
                        <a:pt x="436" y="5"/>
                      </a:lnTo>
                      <a:lnTo>
                        <a:pt x="451" y="5"/>
                      </a:lnTo>
                      <a:lnTo>
                        <a:pt x="466" y="5"/>
                      </a:lnTo>
                      <a:lnTo>
                        <a:pt x="480" y="5"/>
                      </a:lnTo>
                      <a:lnTo>
                        <a:pt x="495" y="5"/>
                      </a:lnTo>
                      <a:lnTo>
                        <a:pt x="510" y="5"/>
                      </a:lnTo>
                      <a:lnTo>
                        <a:pt x="526" y="5"/>
                      </a:lnTo>
                      <a:lnTo>
                        <a:pt x="541" y="5"/>
                      </a:lnTo>
                      <a:lnTo>
                        <a:pt x="556" y="5"/>
                      </a:lnTo>
                      <a:lnTo>
                        <a:pt x="570" y="5"/>
                      </a:lnTo>
                      <a:lnTo>
                        <a:pt x="585" y="5"/>
                      </a:lnTo>
                      <a:lnTo>
                        <a:pt x="600" y="5"/>
                      </a:lnTo>
                      <a:lnTo>
                        <a:pt x="615" y="5"/>
                      </a:lnTo>
                      <a:lnTo>
                        <a:pt x="631" y="5"/>
                      </a:lnTo>
                      <a:lnTo>
                        <a:pt x="646" y="5"/>
                      </a:lnTo>
                      <a:lnTo>
                        <a:pt x="660" y="5"/>
                      </a:lnTo>
                      <a:lnTo>
                        <a:pt x="675" y="5"/>
                      </a:lnTo>
                      <a:lnTo>
                        <a:pt x="690" y="5"/>
                      </a:lnTo>
                      <a:lnTo>
                        <a:pt x="705" y="5"/>
                      </a:lnTo>
                      <a:lnTo>
                        <a:pt x="721" y="5"/>
                      </a:lnTo>
                      <a:lnTo>
                        <a:pt x="736" y="5"/>
                      </a:lnTo>
                      <a:lnTo>
                        <a:pt x="751" y="5"/>
                      </a:lnTo>
                      <a:lnTo>
                        <a:pt x="765" y="5"/>
                      </a:lnTo>
                      <a:lnTo>
                        <a:pt x="780" y="5"/>
                      </a:lnTo>
                      <a:lnTo>
                        <a:pt x="795" y="5"/>
                      </a:lnTo>
                      <a:lnTo>
                        <a:pt x="811" y="5"/>
                      </a:lnTo>
                      <a:lnTo>
                        <a:pt x="826" y="5"/>
                      </a:lnTo>
                      <a:lnTo>
                        <a:pt x="841" y="5"/>
                      </a:lnTo>
                      <a:lnTo>
                        <a:pt x="855" y="5"/>
                      </a:lnTo>
                      <a:lnTo>
                        <a:pt x="870" y="5"/>
                      </a:lnTo>
                      <a:lnTo>
                        <a:pt x="885" y="5"/>
                      </a:lnTo>
                      <a:lnTo>
                        <a:pt x="900" y="5"/>
                      </a:lnTo>
                      <a:lnTo>
                        <a:pt x="916" y="5"/>
                      </a:lnTo>
                      <a:lnTo>
                        <a:pt x="931" y="5"/>
                      </a:lnTo>
                      <a:lnTo>
                        <a:pt x="945" y="5"/>
                      </a:lnTo>
                      <a:lnTo>
                        <a:pt x="960" y="5"/>
                      </a:lnTo>
                      <a:lnTo>
                        <a:pt x="975" y="5"/>
                      </a:lnTo>
                      <a:lnTo>
                        <a:pt x="990" y="5"/>
                      </a:lnTo>
                      <a:lnTo>
                        <a:pt x="1006" y="5"/>
                      </a:lnTo>
                      <a:lnTo>
                        <a:pt x="1021" y="5"/>
                      </a:lnTo>
                      <a:lnTo>
                        <a:pt x="1036" y="5"/>
                      </a:lnTo>
                      <a:lnTo>
                        <a:pt x="1050" y="5"/>
                      </a:lnTo>
                      <a:lnTo>
                        <a:pt x="1065" y="5"/>
                      </a:lnTo>
                      <a:lnTo>
                        <a:pt x="1080" y="5"/>
                      </a:lnTo>
                      <a:lnTo>
                        <a:pt x="1096" y="5"/>
                      </a:lnTo>
                      <a:lnTo>
                        <a:pt x="1111" y="5"/>
                      </a:lnTo>
                      <a:lnTo>
                        <a:pt x="1126" y="5"/>
                      </a:lnTo>
                      <a:lnTo>
                        <a:pt x="1140" y="5"/>
                      </a:lnTo>
                      <a:lnTo>
                        <a:pt x="1155" y="5"/>
                      </a:lnTo>
                      <a:lnTo>
                        <a:pt x="1170" y="5"/>
                      </a:lnTo>
                      <a:lnTo>
                        <a:pt x="1185" y="5"/>
                      </a:lnTo>
                      <a:lnTo>
                        <a:pt x="1201" y="5"/>
                      </a:lnTo>
                      <a:lnTo>
                        <a:pt x="1216" y="5"/>
                      </a:lnTo>
                      <a:lnTo>
                        <a:pt x="1230" y="5"/>
                      </a:lnTo>
                      <a:lnTo>
                        <a:pt x="1245" y="5"/>
                      </a:lnTo>
                      <a:lnTo>
                        <a:pt x="1260" y="5"/>
                      </a:lnTo>
                      <a:lnTo>
                        <a:pt x="1275" y="5"/>
                      </a:lnTo>
                      <a:lnTo>
                        <a:pt x="1291" y="5"/>
                      </a:lnTo>
                      <a:lnTo>
                        <a:pt x="1306" y="5"/>
                      </a:lnTo>
                      <a:lnTo>
                        <a:pt x="1321" y="5"/>
                      </a:lnTo>
                      <a:lnTo>
                        <a:pt x="1335" y="5"/>
                      </a:lnTo>
                      <a:lnTo>
                        <a:pt x="1350" y="5"/>
                      </a:lnTo>
                      <a:lnTo>
                        <a:pt x="1365" y="5"/>
                      </a:lnTo>
                      <a:lnTo>
                        <a:pt x="1381" y="5"/>
                      </a:lnTo>
                      <a:lnTo>
                        <a:pt x="1396" y="5"/>
                      </a:lnTo>
                      <a:lnTo>
                        <a:pt x="1411" y="5"/>
                      </a:lnTo>
                      <a:lnTo>
                        <a:pt x="1425" y="5"/>
                      </a:lnTo>
                      <a:lnTo>
                        <a:pt x="1440" y="5"/>
                      </a:lnTo>
                      <a:lnTo>
                        <a:pt x="1455" y="5"/>
                      </a:lnTo>
                      <a:lnTo>
                        <a:pt x="1471" y="5"/>
                      </a:lnTo>
                      <a:lnTo>
                        <a:pt x="1486" y="5"/>
                      </a:lnTo>
                      <a:lnTo>
                        <a:pt x="1501" y="5"/>
                      </a:lnTo>
                      <a:lnTo>
                        <a:pt x="1515" y="5"/>
                      </a:lnTo>
                      <a:lnTo>
                        <a:pt x="1530" y="5"/>
                      </a:lnTo>
                      <a:lnTo>
                        <a:pt x="1545" y="5"/>
                      </a:lnTo>
                      <a:lnTo>
                        <a:pt x="1560" y="5"/>
                      </a:lnTo>
                      <a:lnTo>
                        <a:pt x="1576" y="5"/>
                      </a:lnTo>
                      <a:lnTo>
                        <a:pt x="1591" y="5"/>
                      </a:lnTo>
                      <a:lnTo>
                        <a:pt x="1606" y="5"/>
                      </a:lnTo>
                      <a:lnTo>
                        <a:pt x="1620" y="5"/>
                      </a:lnTo>
                      <a:lnTo>
                        <a:pt x="1635" y="5"/>
                      </a:lnTo>
                      <a:lnTo>
                        <a:pt x="1650" y="5"/>
                      </a:lnTo>
                      <a:lnTo>
                        <a:pt x="1666" y="5"/>
                      </a:lnTo>
                      <a:lnTo>
                        <a:pt x="1681" y="5"/>
                      </a:lnTo>
                      <a:lnTo>
                        <a:pt x="1696" y="5"/>
                      </a:lnTo>
                      <a:lnTo>
                        <a:pt x="1710" y="5"/>
                      </a:lnTo>
                      <a:lnTo>
                        <a:pt x="1725" y="5"/>
                      </a:lnTo>
                      <a:lnTo>
                        <a:pt x="1740" y="5"/>
                      </a:lnTo>
                      <a:lnTo>
                        <a:pt x="1756" y="4"/>
                      </a:lnTo>
                      <a:lnTo>
                        <a:pt x="1771" y="4"/>
                      </a:lnTo>
                      <a:lnTo>
                        <a:pt x="1786" y="4"/>
                      </a:lnTo>
                      <a:lnTo>
                        <a:pt x="1800" y="4"/>
                      </a:lnTo>
                      <a:lnTo>
                        <a:pt x="1815" y="4"/>
                      </a:lnTo>
                      <a:lnTo>
                        <a:pt x="1830" y="4"/>
                      </a:lnTo>
                      <a:lnTo>
                        <a:pt x="1845" y="4"/>
                      </a:lnTo>
                      <a:lnTo>
                        <a:pt x="1861" y="4"/>
                      </a:lnTo>
                      <a:lnTo>
                        <a:pt x="1876" y="4"/>
                      </a:lnTo>
                      <a:lnTo>
                        <a:pt x="1891" y="4"/>
                      </a:lnTo>
                      <a:lnTo>
                        <a:pt x="1905" y="4"/>
                      </a:lnTo>
                      <a:lnTo>
                        <a:pt x="1920" y="4"/>
                      </a:lnTo>
                      <a:lnTo>
                        <a:pt x="1935" y="4"/>
                      </a:lnTo>
                      <a:lnTo>
                        <a:pt x="1951" y="4"/>
                      </a:lnTo>
                      <a:lnTo>
                        <a:pt x="1966" y="4"/>
                      </a:lnTo>
                      <a:lnTo>
                        <a:pt x="1981" y="4"/>
                      </a:lnTo>
                      <a:lnTo>
                        <a:pt x="1995" y="4"/>
                      </a:lnTo>
                      <a:lnTo>
                        <a:pt x="2010" y="4"/>
                      </a:lnTo>
                      <a:lnTo>
                        <a:pt x="2025" y="4"/>
                      </a:lnTo>
                      <a:lnTo>
                        <a:pt x="2041" y="4"/>
                      </a:lnTo>
                      <a:lnTo>
                        <a:pt x="2056" y="4"/>
                      </a:lnTo>
                      <a:lnTo>
                        <a:pt x="2071" y="4"/>
                      </a:lnTo>
                      <a:lnTo>
                        <a:pt x="2085" y="4"/>
                      </a:lnTo>
                      <a:lnTo>
                        <a:pt x="2100" y="4"/>
                      </a:lnTo>
                      <a:lnTo>
                        <a:pt x="2115" y="4"/>
                      </a:lnTo>
                      <a:lnTo>
                        <a:pt x="2130" y="4"/>
                      </a:lnTo>
                      <a:lnTo>
                        <a:pt x="2146" y="4"/>
                      </a:lnTo>
                      <a:lnTo>
                        <a:pt x="2161" y="4"/>
                      </a:lnTo>
                      <a:lnTo>
                        <a:pt x="2176" y="4"/>
                      </a:lnTo>
                      <a:lnTo>
                        <a:pt x="2190" y="4"/>
                      </a:lnTo>
                      <a:lnTo>
                        <a:pt x="2205" y="4"/>
                      </a:lnTo>
                      <a:lnTo>
                        <a:pt x="2220" y="4"/>
                      </a:lnTo>
                      <a:lnTo>
                        <a:pt x="2236" y="4"/>
                      </a:lnTo>
                      <a:lnTo>
                        <a:pt x="2251" y="4"/>
                      </a:lnTo>
                      <a:lnTo>
                        <a:pt x="2266" y="4"/>
                      </a:lnTo>
                      <a:lnTo>
                        <a:pt x="2280" y="4"/>
                      </a:lnTo>
                      <a:lnTo>
                        <a:pt x="2295" y="4"/>
                      </a:lnTo>
                      <a:lnTo>
                        <a:pt x="2310" y="4"/>
                      </a:lnTo>
                      <a:lnTo>
                        <a:pt x="2326" y="4"/>
                      </a:lnTo>
                      <a:lnTo>
                        <a:pt x="2341" y="3"/>
                      </a:lnTo>
                      <a:lnTo>
                        <a:pt x="2356" y="3"/>
                      </a:lnTo>
                      <a:lnTo>
                        <a:pt x="2370" y="3"/>
                      </a:lnTo>
                      <a:lnTo>
                        <a:pt x="2385" y="3"/>
                      </a:lnTo>
                      <a:lnTo>
                        <a:pt x="2400" y="3"/>
                      </a:lnTo>
                      <a:lnTo>
                        <a:pt x="2415" y="3"/>
                      </a:lnTo>
                      <a:lnTo>
                        <a:pt x="2431" y="3"/>
                      </a:lnTo>
                      <a:lnTo>
                        <a:pt x="2446" y="3"/>
                      </a:lnTo>
                      <a:lnTo>
                        <a:pt x="2461" y="3"/>
                      </a:lnTo>
                      <a:lnTo>
                        <a:pt x="2475" y="3"/>
                      </a:lnTo>
                      <a:lnTo>
                        <a:pt x="2490" y="3"/>
                      </a:lnTo>
                      <a:lnTo>
                        <a:pt x="2505" y="3"/>
                      </a:lnTo>
                      <a:lnTo>
                        <a:pt x="2521" y="3"/>
                      </a:lnTo>
                      <a:lnTo>
                        <a:pt x="2536" y="3"/>
                      </a:lnTo>
                      <a:lnTo>
                        <a:pt x="2551" y="3"/>
                      </a:lnTo>
                      <a:lnTo>
                        <a:pt x="2565" y="3"/>
                      </a:lnTo>
                      <a:lnTo>
                        <a:pt x="2580" y="3"/>
                      </a:lnTo>
                      <a:lnTo>
                        <a:pt x="2595" y="3"/>
                      </a:lnTo>
                      <a:lnTo>
                        <a:pt x="2611" y="3"/>
                      </a:lnTo>
                      <a:lnTo>
                        <a:pt x="2626" y="3"/>
                      </a:lnTo>
                      <a:lnTo>
                        <a:pt x="2641" y="3"/>
                      </a:lnTo>
                      <a:lnTo>
                        <a:pt x="2655" y="3"/>
                      </a:lnTo>
                      <a:lnTo>
                        <a:pt x="2670" y="3"/>
                      </a:lnTo>
                      <a:lnTo>
                        <a:pt x="2685" y="3"/>
                      </a:lnTo>
                      <a:lnTo>
                        <a:pt x="2700" y="1"/>
                      </a:lnTo>
                      <a:lnTo>
                        <a:pt x="2716" y="1"/>
                      </a:lnTo>
                      <a:lnTo>
                        <a:pt x="2731" y="1"/>
                      </a:lnTo>
                      <a:lnTo>
                        <a:pt x="2746" y="1"/>
                      </a:lnTo>
                      <a:lnTo>
                        <a:pt x="2760" y="1"/>
                      </a:lnTo>
                      <a:lnTo>
                        <a:pt x="2775" y="1"/>
                      </a:lnTo>
                      <a:lnTo>
                        <a:pt x="2790" y="1"/>
                      </a:lnTo>
                      <a:lnTo>
                        <a:pt x="2806" y="1"/>
                      </a:lnTo>
                      <a:lnTo>
                        <a:pt x="2821" y="1"/>
                      </a:lnTo>
                      <a:lnTo>
                        <a:pt x="2836" y="1"/>
                      </a:lnTo>
                      <a:lnTo>
                        <a:pt x="2850" y="1"/>
                      </a:lnTo>
                      <a:lnTo>
                        <a:pt x="2865" y="1"/>
                      </a:lnTo>
                      <a:lnTo>
                        <a:pt x="2880" y="1"/>
                      </a:lnTo>
                      <a:lnTo>
                        <a:pt x="2896" y="1"/>
                      </a:lnTo>
                      <a:lnTo>
                        <a:pt x="2911" y="1"/>
                      </a:lnTo>
                      <a:lnTo>
                        <a:pt x="2926" y="0"/>
                      </a:lnTo>
                      <a:lnTo>
                        <a:pt x="2940" y="0"/>
                      </a:lnTo>
                      <a:lnTo>
                        <a:pt x="2955" y="0"/>
                      </a:lnTo>
                      <a:lnTo>
                        <a:pt x="2970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49"/>
                <p:cNvSpPr>
                  <a:spLocks/>
                </p:cNvSpPr>
                <p:nvPr/>
              </p:nvSpPr>
              <p:spPr bwMode="auto">
                <a:xfrm>
                  <a:off x="1467" y="3224"/>
                  <a:ext cx="498" cy="187"/>
                </a:xfrm>
                <a:custGeom>
                  <a:avLst/>
                  <a:gdLst>
                    <a:gd name="T0" fmla="*/ 0 w 2986"/>
                    <a:gd name="T1" fmla="*/ 0 h 1310"/>
                    <a:gd name="T2" fmla="*/ 0 w 2986"/>
                    <a:gd name="T3" fmla="*/ 0 h 1310"/>
                    <a:gd name="T4" fmla="*/ 0 w 2986"/>
                    <a:gd name="T5" fmla="*/ 0 h 1310"/>
                    <a:gd name="T6" fmla="*/ 0 w 2986"/>
                    <a:gd name="T7" fmla="*/ 0 h 1310"/>
                    <a:gd name="T8" fmla="*/ 0 w 2986"/>
                    <a:gd name="T9" fmla="*/ 0 h 1310"/>
                    <a:gd name="T10" fmla="*/ 0 w 2986"/>
                    <a:gd name="T11" fmla="*/ 0 h 1310"/>
                    <a:gd name="T12" fmla="*/ 0 w 2986"/>
                    <a:gd name="T13" fmla="*/ 0 h 1310"/>
                    <a:gd name="T14" fmla="*/ 0 w 2986"/>
                    <a:gd name="T15" fmla="*/ 0 h 1310"/>
                    <a:gd name="T16" fmla="*/ 0 w 2986"/>
                    <a:gd name="T17" fmla="*/ 0 h 1310"/>
                    <a:gd name="T18" fmla="*/ 0 w 2986"/>
                    <a:gd name="T19" fmla="*/ 0 h 1310"/>
                    <a:gd name="T20" fmla="*/ 0 w 2986"/>
                    <a:gd name="T21" fmla="*/ 0 h 1310"/>
                    <a:gd name="T22" fmla="*/ 0 w 2986"/>
                    <a:gd name="T23" fmla="*/ 0 h 1310"/>
                    <a:gd name="T24" fmla="*/ 0 w 2986"/>
                    <a:gd name="T25" fmla="*/ 0 h 1310"/>
                    <a:gd name="T26" fmla="*/ 0 w 2986"/>
                    <a:gd name="T27" fmla="*/ 0 h 1310"/>
                    <a:gd name="T28" fmla="*/ 0 w 2986"/>
                    <a:gd name="T29" fmla="*/ 0 h 1310"/>
                    <a:gd name="T30" fmla="*/ 0 w 2986"/>
                    <a:gd name="T31" fmla="*/ 0 h 1310"/>
                    <a:gd name="T32" fmla="*/ 0 w 2986"/>
                    <a:gd name="T33" fmla="*/ 0 h 1310"/>
                    <a:gd name="T34" fmla="*/ 0 w 2986"/>
                    <a:gd name="T35" fmla="*/ 0 h 1310"/>
                    <a:gd name="T36" fmla="*/ 0 w 2986"/>
                    <a:gd name="T37" fmla="*/ 0 h 1310"/>
                    <a:gd name="T38" fmla="*/ 0 w 2986"/>
                    <a:gd name="T39" fmla="*/ 0 h 1310"/>
                    <a:gd name="T40" fmla="*/ 0 w 2986"/>
                    <a:gd name="T41" fmla="*/ 0 h 1310"/>
                    <a:gd name="T42" fmla="*/ 0 w 2986"/>
                    <a:gd name="T43" fmla="*/ 0 h 1310"/>
                    <a:gd name="T44" fmla="*/ 0 w 2986"/>
                    <a:gd name="T45" fmla="*/ 0 h 1310"/>
                    <a:gd name="T46" fmla="*/ 0 w 2986"/>
                    <a:gd name="T47" fmla="*/ 0 h 1310"/>
                    <a:gd name="T48" fmla="*/ 0 w 2986"/>
                    <a:gd name="T49" fmla="*/ 0 h 1310"/>
                    <a:gd name="T50" fmla="*/ 0 w 2986"/>
                    <a:gd name="T51" fmla="*/ 0 h 1310"/>
                    <a:gd name="T52" fmla="*/ 0 w 2986"/>
                    <a:gd name="T53" fmla="*/ 0 h 1310"/>
                    <a:gd name="T54" fmla="*/ 0 w 2986"/>
                    <a:gd name="T55" fmla="*/ 0 h 1310"/>
                    <a:gd name="T56" fmla="*/ 0 w 2986"/>
                    <a:gd name="T57" fmla="*/ 0 h 1310"/>
                    <a:gd name="T58" fmla="*/ 0 w 2986"/>
                    <a:gd name="T59" fmla="*/ 0 h 1310"/>
                    <a:gd name="T60" fmla="*/ 0 w 2986"/>
                    <a:gd name="T61" fmla="*/ 0 h 1310"/>
                    <a:gd name="T62" fmla="*/ 0 w 2986"/>
                    <a:gd name="T63" fmla="*/ 0 h 1310"/>
                    <a:gd name="T64" fmla="*/ 0 w 2986"/>
                    <a:gd name="T65" fmla="*/ 0 h 1310"/>
                    <a:gd name="T66" fmla="*/ 0 w 2986"/>
                    <a:gd name="T67" fmla="*/ 0 h 1310"/>
                    <a:gd name="T68" fmla="*/ 0 w 2986"/>
                    <a:gd name="T69" fmla="*/ 0 h 1310"/>
                    <a:gd name="T70" fmla="*/ 0 w 2986"/>
                    <a:gd name="T71" fmla="*/ 0 h 1310"/>
                    <a:gd name="T72" fmla="*/ 0 w 2986"/>
                    <a:gd name="T73" fmla="*/ 0 h 1310"/>
                    <a:gd name="T74" fmla="*/ 0 w 2986"/>
                    <a:gd name="T75" fmla="*/ 0 h 1310"/>
                    <a:gd name="T76" fmla="*/ 0 w 2986"/>
                    <a:gd name="T77" fmla="*/ 0 h 1310"/>
                    <a:gd name="T78" fmla="*/ 0 w 2986"/>
                    <a:gd name="T79" fmla="*/ 0 h 1310"/>
                    <a:gd name="T80" fmla="*/ 0 w 2986"/>
                    <a:gd name="T81" fmla="*/ 0 h 1310"/>
                    <a:gd name="T82" fmla="*/ 0 w 2986"/>
                    <a:gd name="T83" fmla="*/ 0 h 1310"/>
                    <a:gd name="T84" fmla="*/ 0 w 2986"/>
                    <a:gd name="T85" fmla="*/ 0 h 1310"/>
                    <a:gd name="T86" fmla="*/ 0 w 2986"/>
                    <a:gd name="T87" fmla="*/ 0 h 1310"/>
                    <a:gd name="T88" fmla="*/ 0 w 2986"/>
                    <a:gd name="T89" fmla="*/ 0 h 1310"/>
                    <a:gd name="T90" fmla="*/ 0 w 2986"/>
                    <a:gd name="T91" fmla="*/ 0 h 1310"/>
                    <a:gd name="T92" fmla="*/ 0 w 2986"/>
                    <a:gd name="T93" fmla="*/ 0 h 1310"/>
                    <a:gd name="T94" fmla="*/ 0 w 2986"/>
                    <a:gd name="T95" fmla="*/ 0 h 1310"/>
                    <a:gd name="T96" fmla="*/ 0 w 2986"/>
                    <a:gd name="T97" fmla="*/ 0 h 1310"/>
                    <a:gd name="T98" fmla="*/ 0 w 2986"/>
                    <a:gd name="T99" fmla="*/ 0 h 131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6"/>
                    <a:gd name="T151" fmla="*/ 0 h 1310"/>
                    <a:gd name="T152" fmla="*/ 2986 w 2986"/>
                    <a:gd name="T153" fmla="*/ 1310 h 1310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6" h="1310">
                      <a:moveTo>
                        <a:pt x="0" y="1310"/>
                      </a:moveTo>
                      <a:lnTo>
                        <a:pt x="15" y="1310"/>
                      </a:lnTo>
                      <a:lnTo>
                        <a:pt x="31" y="1310"/>
                      </a:lnTo>
                      <a:lnTo>
                        <a:pt x="46" y="1310"/>
                      </a:lnTo>
                      <a:lnTo>
                        <a:pt x="61" y="1310"/>
                      </a:lnTo>
                      <a:lnTo>
                        <a:pt x="75" y="1310"/>
                      </a:lnTo>
                      <a:lnTo>
                        <a:pt x="90" y="1310"/>
                      </a:lnTo>
                      <a:lnTo>
                        <a:pt x="105" y="1310"/>
                      </a:lnTo>
                      <a:lnTo>
                        <a:pt x="121" y="1310"/>
                      </a:lnTo>
                      <a:lnTo>
                        <a:pt x="136" y="1309"/>
                      </a:lnTo>
                      <a:lnTo>
                        <a:pt x="151" y="1309"/>
                      </a:lnTo>
                      <a:lnTo>
                        <a:pt x="165" y="1309"/>
                      </a:lnTo>
                      <a:lnTo>
                        <a:pt x="180" y="1309"/>
                      </a:lnTo>
                      <a:lnTo>
                        <a:pt x="195" y="1309"/>
                      </a:lnTo>
                      <a:lnTo>
                        <a:pt x="211" y="1309"/>
                      </a:lnTo>
                      <a:lnTo>
                        <a:pt x="226" y="1309"/>
                      </a:lnTo>
                      <a:lnTo>
                        <a:pt x="241" y="1309"/>
                      </a:lnTo>
                      <a:lnTo>
                        <a:pt x="255" y="1309"/>
                      </a:lnTo>
                      <a:lnTo>
                        <a:pt x="270" y="1308"/>
                      </a:lnTo>
                      <a:lnTo>
                        <a:pt x="285" y="1308"/>
                      </a:lnTo>
                      <a:lnTo>
                        <a:pt x="300" y="1308"/>
                      </a:lnTo>
                      <a:lnTo>
                        <a:pt x="316" y="1308"/>
                      </a:lnTo>
                      <a:lnTo>
                        <a:pt x="331" y="1308"/>
                      </a:lnTo>
                      <a:lnTo>
                        <a:pt x="346" y="1308"/>
                      </a:lnTo>
                      <a:lnTo>
                        <a:pt x="360" y="1308"/>
                      </a:lnTo>
                      <a:lnTo>
                        <a:pt x="375" y="1307"/>
                      </a:lnTo>
                      <a:lnTo>
                        <a:pt x="390" y="1307"/>
                      </a:lnTo>
                      <a:lnTo>
                        <a:pt x="406" y="1307"/>
                      </a:lnTo>
                      <a:lnTo>
                        <a:pt x="421" y="1307"/>
                      </a:lnTo>
                      <a:lnTo>
                        <a:pt x="436" y="1307"/>
                      </a:lnTo>
                      <a:lnTo>
                        <a:pt x="450" y="1307"/>
                      </a:lnTo>
                      <a:lnTo>
                        <a:pt x="465" y="1306"/>
                      </a:lnTo>
                      <a:lnTo>
                        <a:pt x="480" y="1306"/>
                      </a:lnTo>
                      <a:lnTo>
                        <a:pt x="496" y="1306"/>
                      </a:lnTo>
                      <a:lnTo>
                        <a:pt x="511" y="1306"/>
                      </a:lnTo>
                      <a:lnTo>
                        <a:pt x="526" y="1306"/>
                      </a:lnTo>
                      <a:lnTo>
                        <a:pt x="540" y="1305"/>
                      </a:lnTo>
                      <a:lnTo>
                        <a:pt x="555" y="1305"/>
                      </a:lnTo>
                      <a:lnTo>
                        <a:pt x="570" y="1305"/>
                      </a:lnTo>
                      <a:lnTo>
                        <a:pt x="585" y="1305"/>
                      </a:lnTo>
                      <a:lnTo>
                        <a:pt x="601" y="1303"/>
                      </a:lnTo>
                      <a:lnTo>
                        <a:pt x="616" y="1303"/>
                      </a:lnTo>
                      <a:lnTo>
                        <a:pt x="631" y="1303"/>
                      </a:lnTo>
                      <a:lnTo>
                        <a:pt x="645" y="1302"/>
                      </a:lnTo>
                      <a:lnTo>
                        <a:pt x="660" y="1302"/>
                      </a:lnTo>
                      <a:lnTo>
                        <a:pt x="675" y="1302"/>
                      </a:lnTo>
                      <a:lnTo>
                        <a:pt x="691" y="1302"/>
                      </a:lnTo>
                      <a:lnTo>
                        <a:pt x="706" y="1301"/>
                      </a:lnTo>
                      <a:lnTo>
                        <a:pt x="721" y="1301"/>
                      </a:lnTo>
                      <a:lnTo>
                        <a:pt x="735" y="1300"/>
                      </a:lnTo>
                      <a:lnTo>
                        <a:pt x="750" y="1300"/>
                      </a:lnTo>
                      <a:lnTo>
                        <a:pt x="765" y="1300"/>
                      </a:lnTo>
                      <a:lnTo>
                        <a:pt x="781" y="1299"/>
                      </a:lnTo>
                      <a:lnTo>
                        <a:pt x="796" y="1299"/>
                      </a:lnTo>
                      <a:lnTo>
                        <a:pt x="811" y="1298"/>
                      </a:lnTo>
                      <a:lnTo>
                        <a:pt x="825" y="1298"/>
                      </a:lnTo>
                      <a:lnTo>
                        <a:pt x="840" y="1296"/>
                      </a:lnTo>
                      <a:lnTo>
                        <a:pt x="855" y="1296"/>
                      </a:lnTo>
                      <a:lnTo>
                        <a:pt x="871" y="1295"/>
                      </a:lnTo>
                      <a:lnTo>
                        <a:pt x="886" y="1295"/>
                      </a:lnTo>
                      <a:lnTo>
                        <a:pt x="901" y="1294"/>
                      </a:lnTo>
                      <a:lnTo>
                        <a:pt x="916" y="1294"/>
                      </a:lnTo>
                      <a:lnTo>
                        <a:pt x="930" y="1293"/>
                      </a:lnTo>
                      <a:lnTo>
                        <a:pt x="945" y="1292"/>
                      </a:lnTo>
                      <a:lnTo>
                        <a:pt x="960" y="1292"/>
                      </a:lnTo>
                      <a:lnTo>
                        <a:pt x="976" y="1291"/>
                      </a:lnTo>
                      <a:lnTo>
                        <a:pt x="991" y="1290"/>
                      </a:lnTo>
                      <a:lnTo>
                        <a:pt x="1006" y="1288"/>
                      </a:lnTo>
                      <a:lnTo>
                        <a:pt x="1020" y="1287"/>
                      </a:lnTo>
                      <a:lnTo>
                        <a:pt x="1035" y="1287"/>
                      </a:lnTo>
                      <a:lnTo>
                        <a:pt x="1050" y="1286"/>
                      </a:lnTo>
                      <a:lnTo>
                        <a:pt x="1066" y="1285"/>
                      </a:lnTo>
                      <a:lnTo>
                        <a:pt x="1081" y="1283"/>
                      </a:lnTo>
                      <a:lnTo>
                        <a:pt x="1096" y="1281"/>
                      </a:lnTo>
                      <a:lnTo>
                        <a:pt x="1110" y="1280"/>
                      </a:lnTo>
                      <a:lnTo>
                        <a:pt x="1125" y="1279"/>
                      </a:lnTo>
                      <a:lnTo>
                        <a:pt x="1140" y="1277"/>
                      </a:lnTo>
                      <a:lnTo>
                        <a:pt x="1156" y="1276"/>
                      </a:lnTo>
                      <a:lnTo>
                        <a:pt x="1171" y="1273"/>
                      </a:lnTo>
                      <a:lnTo>
                        <a:pt x="1186" y="1272"/>
                      </a:lnTo>
                      <a:lnTo>
                        <a:pt x="1201" y="1270"/>
                      </a:lnTo>
                      <a:lnTo>
                        <a:pt x="1215" y="1268"/>
                      </a:lnTo>
                      <a:lnTo>
                        <a:pt x="1230" y="1265"/>
                      </a:lnTo>
                      <a:lnTo>
                        <a:pt x="1245" y="1263"/>
                      </a:lnTo>
                      <a:lnTo>
                        <a:pt x="1261" y="1259"/>
                      </a:lnTo>
                      <a:lnTo>
                        <a:pt x="1276" y="1257"/>
                      </a:lnTo>
                      <a:lnTo>
                        <a:pt x="1291" y="1254"/>
                      </a:lnTo>
                      <a:lnTo>
                        <a:pt x="1305" y="1250"/>
                      </a:lnTo>
                      <a:lnTo>
                        <a:pt x="1320" y="1247"/>
                      </a:lnTo>
                      <a:lnTo>
                        <a:pt x="1335" y="1242"/>
                      </a:lnTo>
                      <a:lnTo>
                        <a:pt x="1351" y="1237"/>
                      </a:lnTo>
                      <a:lnTo>
                        <a:pt x="1366" y="1233"/>
                      </a:lnTo>
                      <a:lnTo>
                        <a:pt x="1381" y="1228"/>
                      </a:lnTo>
                      <a:lnTo>
                        <a:pt x="1395" y="1222"/>
                      </a:lnTo>
                      <a:lnTo>
                        <a:pt x="1410" y="1215"/>
                      </a:lnTo>
                      <a:lnTo>
                        <a:pt x="1425" y="1208"/>
                      </a:lnTo>
                      <a:lnTo>
                        <a:pt x="1441" y="1200"/>
                      </a:lnTo>
                      <a:lnTo>
                        <a:pt x="1456" y="1192"/>
                      </a:lnTo>
                      <a:lnTo>
                        <a:pt x="1471" y="1183"/>
                      </a:lnTo>
                      <a:lnTo>
                        <a:pt x="1486" y="1171"/>
                      </a:lnTo>
                      <a:lnTo>
                        <a:pt x="1500" y="1160"/>
                      </a:lnTo>
                      <a:lnTo>
                        <a:pt x="1515" y="1147"/>
                      </a:lnTo>
                      <a:lnTo>
                        <a:pt x="1530" y="1132"/>
                      </a:lnTo>
                      <a:lnTo>
                        <a:pt x="1546" y="1115"/>
                      </a:lnTo>
                      <a:lnTo>
                        <a:pt x="1561" y="1095"/>
                      </a:lnTo>
                      <a:lnTo>
                        <a:pt x="1576" y="1073"/>
                      </a:lnTo>
                      <a:lnTo>
                        <a:pt x="1590" y="1048"/>
                      </a:lnTo>
                      <a:lnTo>
                        <a:pt x="1605" y="1019"/>
                      </a:lnTo>
                      <a:lnTo>
                        <a:pt x="1620" y="985"/>
                      </a:lnTo>
                      <a:lnTo>
                        <a:pt x="1636" y="947"/>
                      </a:lnTo>
                      <a:lnTo>
                        <a:pt x="1651" y="902"/>
                      </a:lnTo>
                      <a:lnTo>
                        <a:pt x="1666" y="850"/>
                      </a:lnTo>
                      <a:lnTo>
                        <a:pt x="1680" y="791"/>
                      </a:lnTo>
                      <a:lnTo>
                        <a:pt x="1695" y="721"/>
                      </a:lnTo>
                      <a:lnTo>
                        <a:pt x="1710" y="641"/>
                      </a:lnTo>
                      <a:lnTo>
                        <a:pt x="1726" y="552"/>
                      </a:lnTo>
                      <a:lnTo>
                        <a:pt x="1741" y="454"/>
                      </a:lnTo>
                      <a:lnTo>
                        <a:pt x="1756" y="349"/>
                      </a:lnTo>
                      <a:lnTo>
                        <a:pt x="1771" y="242"/>
                      </a:lnTo>
                      <a:lnTo>
                        <a:pt x="1785" y="144"/>
                      </a:lnTo>
                      <a:lnTo>
                        <a:pt x="1800" y="64"/>
                      </a:lnTo>
                      <a:lnTo>
                        <a:pt x="1815" y="13"/>
                      </a:lnTo>
                      <a:lnTo>
                        <a:pt x="1831" y="0"/>
                      </a:lnTo>
                      <a:lnTo>
                        <a:pt x="1846" y="29"/>
                      </a:lnTo>
                      <a:lnTo>
                        <a:pt x="1861" y="93"/>
                      </a:lnTo>
                      <a:lnTo>
                        <a:pt x="1875" y="182"/>
                      </a:lnTo>
                      <a:lnTo>
                        <a:pt x="1890" y="285"/>
                      </a:lnTo>
                      <a:lnTo>
                        <a:pt x="1905" y="391"/>
                      </a:lnTo>
                      <a:lnTo>
                        <a:pt x="1921" y="494"/>
                      </a:lnTo>
                      <a:lnTo>
                        <a:pt x="1936" y="589"/>
                      </a:lnTo>
                      <a:lnTo>
                        <a:pt x="1951" y="675"/>
                      </a:lnTo>
                      <a:lnTo>
                        <a:pt x="1965" y="750"/>
                      </a:lnTo>
                      <a:lnTo>
                        <a:pt x="1980" y="815"/>
                      </a:lnTo>
                      <a:lnTo>
                        <a:pt x="1995" y="872"/>
                      </a:lnTo>
                      <a:lnTo>
                        <a:pt x="2011" y="920"/>
                      </a:lnTo>
                      <a:lnTo>
                        <a:pt x="2026" y="963"/>
                      </a:lnTo>
                      <a:lnTo>
                        <a:pt x="2041" y="999"/>
                      </a:lnTo>
                      <a:lnTo>
                        <a:pt x="2056" y="1030"/>
                      </a:lnTo>
                      <a:lnTo>
                        <a:pt x="2070" y="1058"/>
                      </a:lnTo>
                      <a:lnTo>
                        <a:pt x="2085" y="1082"/>
                      </a:lnTo>
                      <a:lnTo>
                        <a:pt x="2100" y="1103"/>
                      </a:lnTo>
                      <a:lnTo>
                        <a:pt x="2116" y="1122"/>
                      </a:lnTo>
                      <a:lnTo>
                        <a:pt x="2131" y="1138"/>
                      </a:lnTo>
                      <a:lnTo>
                        <a:pt x="2146" y="1152"/>
                      </a:lnTo>
                      <a:lnTo>
                        <a:pt x="2160" y="1165"/>
                      </a:lnTo>
                      <a:lnTo>
                        <a:pt x="2175" y="1176"/>
                      </a:lnTo>
                      <a:lnTo>
                        <a:pt x="2190" y="1187"/>
                      </a:lnTo>
                      <a:lnTo>
                        <a:pt x="2206" y="1196"/>
                      </a:lnTo>
                      <a:lnTo>
                        <a:pt x="2221" y="1204"/>
                      </a:lnTo>
                      <a:lnTo>
                        <a:pt x="2236" y="1211"/>
                      </a:lnTo>
                      <a:lnTo>
                        <a:pt x="2250" y="1218"/>
                      </a:lnTo>
                      <a:lnTo>
                        <a:pt x="2265" y="1225"/>
                      </a:lnTo>
                      <a:lnTo>
                        <a:pt x="2280" y="1229"/>
                      </a:lnTo>
                      <a:lnTo>
                        <a:pt x="2296" y="1235"/>
                      </a:lnTo>
                      <a:lnTo>
                        <a:pt x="2311" y="1240"/>
                      </a:lnTo>
                      <a:lnTo>
                        <a:pt x="2326" y="1243"/>
                      </a:lnTo>
                      <a:lnTo>
                        <a:pt x="2341" y="1248"/>
                      </a:lnTo>
                      <a:lnTo>
                        <a:pt x="2355" y="1251"/>
                      </a:lnTo>
                      <a:lnTo>
                        <a:pt x="2370" y="1255"/>
                      </a:lnTo>
                      <a:lnTo>
                        <a:pt x="2385" y="1258"/>
                      </a:lnTo>
                      <a:lnTo>
                        <a:pt x="2401" y="1261"/>
                      </a:lnTo>
                      <a:lnTo>
                        <a:pt x="2416" y="1263"/>
                      </a:lnTo>
                      <a:lnTo>
                        <a:pt x="2431" y="1266"/>
                      </a:lnTo>
                      <a:lnTo>
                        <a:pt x="2445" y="1269"/>
                      </a:lnTo>
                      <a:lnTo>
                        <a:pt x="2460" y="1270"/>
                      </a:lnTo>
                      <a:lnTo>
                        <a:pt x="2475" y="1272"/>
                      </a:lnTo>
                      <a:lnTo>
                        <a:pt x="2491" y="1274"/>
                      </a:lnTo>
                      <a:lnTo>
                        <a:pt x="2506" y="1276"/>
                      </a:lnTo>
                      <a:lnTo>
                        <a:pt x="2521" y="1278"/>
                      </a:lnTo>
                      <a:lnTo>
                        <a:pt x="2535" y="1279"/>
                      </a:lnTo>
                      <a:lnTo>
                        <a:pt x="2550" y="1280"/>
                      </a:lnTo>
                      <a:lnTo>
                        <a:pt x="2565" y="1283"/>
                      </a:lnTo>
                      <a:lnTo>
                        <a:pt x="2581" y="1284"/>
                      </a:lnTo>
                      <a:lnTo>
                        <a:pt x="2596" y="1285"/>
                      </a:lnTo>
                      <a:lnTo>
                        <a:pt x="2611" y="1286"/>
                      </a:lnTo>
                      <a:lnTo>
                        <a:pt x="2626" y="1287"/>
                      </a:lnTo>
                      <a:lnTo>
                        <a:pt x="2640" y="1288"/>
                      </a:lnTo>
                      <a:lnTo>
                        <a:pt x="2655" y="1288"/>
                      </a:lnTo>
                      <a:lnTo>
                        <a:pt x="2670" y="1290"/>
                      </a:lnTo>
                      <a:lnTo>
                        <a:pt x="2686" y="1291"/>
                      </a:lnTo>
                      <a:lnTo>
                        <a:pt x="2701" y="1292"/>
                      </a:lnTo>
                      <a:lnTo>
                        <a:pt x="2716" y="1292"/>
                      </a:lnTo>
                      <a:lnTo>
                        <a:pt x="2730" y="1293"/>
                      </a:lnTo>
                      <a:lnTo>
                        <a:pt x="2745" y="1294"/>
                      </a:lnTo>
                      <a:lnTo>
                        <a:pt x="2760" y="1294"/>
                      </a:lnTo>
                      <a:lnTo>
                        <a:pt x="2776" y="1295"/>
                      </a:lnTo>
                      <a:lnTo>
                        <a:pt x="2791" y="1295"/>
                      </a:lnTo>
                      <a:lnTo>
                        <a:pt x="2806" y="1296"/>
                      </a:lnTo>
                      <a:lnTo>
                        <a:pt x="2820" y="1296"/>
                      </a:lnTo>
                      <a:lnTo>
                        <a:pt x="2835" y="1298"/>
                      </a:lnTo>
                      <a:lnTo>
                        <a:pt x="2850" y="1298"/>
                      </a:lnTo>
                      <a:lnTo>
                        <a:pt x="2866" y="1299"/>
                      </a:lnTo>
                      <a:lnTo>
                        <a:pt x="2881" y="1299"/>
                      </a:lnTo>
                      <a:lnTo>
                        <a:pt x="2896" y="1300"/>
                      </a:lnTo>
                      <a:lnTo>
                        <a:pt x="2911" y="1300"/>
                      </a:lnTo>
                      <a:lnTo>
                        <a:pt x="2925" y="1300"/>
                      </a:lnTo>
                      <a:lnTo>
                        <a:pt x="2940" y="1301"/>
                      </a:lnTo>
                      <a:lnTo>
                        <a:pt x="2955" y="1301"/>
                      </a:lnTo>
                      <a:lnTo>
                        <a:pt x="2971" y="1301"/>
                      </a:lnTo>
                      <a:lnTo>
                        <a:pt x="2986" y="1302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Freeform 50"/>
                <p:cNvSpPr>
                  <a:spLocks/>
                </p:cNvSpPr>
                <p:nvPr/>
              </p:nvSpPr>
              <p:spPr bwMode="auto">
                <a:xfrm>
                  <a:off x="1965" y="3410"/>
                  <a:ext cx="497" cy="1"/>
                </a:xfrm>
                <a:custGeom>
                  <a:avLst/>
                  <a:gdLst>
                    <a:gd name="T0" fmla="*/ 0 w 2984"/>
                    <a:gd name="T1" fmla="*/ 0 h 12"/>
                    <a:gd name="T2" fmla="*/ 0 w 2984"/>
                    <a:gd name="T3" fmla="*/ 0 h 12"/>
                    <a:gd name="T4" fmla="*/ 0 w 2984"/>
                    <a:gd name="T5" fmla="*/ 0 h 12"/>
                    <a:gd name="T6" fmla="*/ 0 w 2984"/>
                    <a:gd name="T7" fmla="*/ 0 h 12"/>
                    <a:gd name="T8" fmla="*/ 0 w 2984"/>
                    <a:gd name="T9" fmla="*/ 0 h 12"/>
                    <a:gd name="T10" fmla="*/ 0 w 2984"/>
                    <a:gd name="T11" fmla="*/ 0 h 12"/>
                    <a:gd name="T12" fmla="*/ 0 w 2984"/>
                    <a:gd name="T13" fmla="*/ 0 h 12"/>
                    <a:gd name="T14" fmla="*/ 0 w 2984"/>
                    <a:gd name="T15" fmla="*/ 0 h 12"/>
                    <a:gd name="T16" fmla="*/ 0 w 2984"/>
                    <a:gd name="T17" fmla="*/ 0 h 12"/>
                    <a:gd name="T18" fmla="*/ 0 w 2984"/>
                    <a:gd name="T19" fmla="*/ 0 h 12"/>
                    <a:gd name="T20" fmla="*/ 0 w 2984"/>
                    <a:gd name="T21" fmla="*/ 0 h 12"/>
                    <a:gd name="T22" fmla="*/ 0 w 2984"/>
                    <a:gd name="T23" fmla="*/ 0 h 12"/>
                    <a:gd name="T24" fmla="*/ 0 w 2984"/>
                    <a:gd name="T25" fmla="*/ 0 h 12"/>
                    <a:gd name="T26" fmla="*/ 0 w 2984"/>
                    <a:gd name="T27" fmla="*/ 0 h 12"/>
                    <a:gd name="T28" fmla="*/ 0 w 2984"/>
                    <a:gd name="T29" fmla="*/ 0 h 12"/>
                    <a:gd name="T30" fmla="*/ 0 w 2984"/>
                    <a:gd name="T31" fmla="*/ 0 h 12"/>
                    <a:gd name="T32" fmla="*/ 0 w 2984"/>
                    <a:gd name="T33" fmla="*/ 0 h 12"/>
                    <a:gd name="T34" fmla="*/ 0 w 2984"/>
                    <a:gd name="T35" fmla="*/ 0 h 12"/>
                    <a:gd name="T36" fmla="*/ 0 w 2984"/>
                    <a:gd name="T37" fmla="*/ 0 h 12"/>
                    <a:gd name="T38" fmla="*/ 0 w 2984"/>
                    <a:gd name="T39" fmla="*/ 0 h 12"/>
                    <a:gd name="T40" fmla="*/ 0 w 2984"/>
                    <a:gd name="T41" fmla="*/ 0 h 12"/>
                    <a:gd name="T42" fmla="*/ 0 w 2984"/>
                    <a:gd name="T43" fmla="*/ 0 h 12"/>
                    <a:gd name="T44" fmla="*/ 0 w 2984"/>
                    <a:gd name="T45" fmla="*/ 0 h 12"/>
                    <a:gd name="T46" fmla="*/ 0 w 2984"/>
                    <a:gd name="T47" fmla="*/ 0 h 12"/>
                    <a:gd name="T48" fmla="*/ 0 w 2984"/>
                    <a:gd name="T49" fmla="*/ 0 h 12"/>
                    <a:gd name="T50" fmla="*/ 0 w 2984"/>
                    <a:gd name="T51" fmla="*/ 0 h 12"/>
                    <a:gd name="T52" fmla="*/ 0 w 2984"/>
                    <a:gd name="T53" fmla="*/ 0 h 12"/>
                    <a:gd name="T54" fmla="*/ 0 w 2984"/>
                    <a:gd name="T55" fmla="*/ 0 h 12"/>
                    <a:gd name="T56" fmla="*/ 0 w 2984"/>
                    <a:gd name="T57" fmla="*/ 0 h 12"/>
                    <a:gd name="T58" fmla="*/ 0 w 2984"/>
                    <a:gd name="T59" fmla="*/ 0 h 12"/>
                    <a:gd name="T60" fmla="*/ 0 w 2984"/>
                    <a:gd name="T61" fmla="*/ 0 h 12"/>
                    <a:gd name="T62" fmla="*/ 0 w 2984"/>
                    <a:gd name="T63" fmla="*/ 0 h 12"/>
                    <a:gd name="T64" fmla="*/ 0 w 2984"/>
                    <a:gd name="T65" fmla="*/ 0 h 12"/>
                    <a:gd name="T66" fmla="*/ 0 w 2984"/>
                    <a:gd name="T67" fmla="*/ 0 h 12"/>
                    <a:gd name="T68" fmla="*/ 0 w 2984"/>
                    <a:gd name="T69" fmla="*/ 0 h 12"/>
                    <a:gd name="T70" fmla="*/ 0 w 2984"/>
                    <a:gd name="T71" fmla="*/ 0 h 12"/>
                    <a:gd name="T72" fmla="*/ 0 w 2984"/>
                    <a:gd name="T73" fmla="*/ 0 h 12"/>
                    <a:gd name="T74" fmla="*/ 0 w 2984"/>
                    <a:gd name="T75" fmla="*/ 0 h 12"/>
                    <a:gd name="T76" fmla="*/ 0 w 2984"/>
                    <a:gd name="T77" fmla="*/ 0 h 12"/>
                    <a:gd name="T78" fmla="*/ 0 w 2984"/>
                    <a:gd name="T79" fmla="*/ 0 h 12"/>
                    <a:gd name="T80" fmla="*/ 0 w 2984"/>
                    <a:gd name="T81" fmla="*/ 0 h 12"/>
                    <a:gd name="T82" fmla="*/ 0 w 2984"/>
                    <a:gd name="T83" fmla="*/ 0 h 12"/>
                    <a:gd name="T84" fmla="*/ 0 w 2984"/>
                    <a:gd name="T85" fmla="*/ 0 h 12"/>
                    <a:gd name="T86" fmla="*/ 0 w 2984"/>
                    <a:gd name="T87" fmla="*/ 0 h 12"/>
                    <a:gd name="T88" fmla="*/ 0 w 2984"/>
                    <a:gd name="T89" fmla="*/ 0 h 12"/>
                    <a:gd name="T90" fmla="*/ 0 w 2984"/>
                    <a:gd name="T91" fmla="*/ 0 h 12"/>
                    <a:gd name="T92" fmla="*/ 0 w 2984"/>
                    <a:gd name="T93" fmla="*/ 0 h 12"/>
                    <a:gd name="T94" fmla="*/ 0 w 2984"/>
                    <a:gd name="T95" fmla="*/ 0 h 12"/>
                    <a:gd name="T96" fmla="*/ 0 w 2984"/>
                    <a:gd name="T97" fmla="*/ 0 h 12"/>
                    <a:gd name="T98" fmla="*/ 0 w 2984"/>
                    <a:gd name="T99" fmla="*/ 0 h 12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4"/>
                    <a:gd name="T151" fmla="*/ 0 h 12"/>
                    <a:gd name="T152" fmla="*/ 2984 w 2984"/>
                    <a:gd name="T153" fmla="*/ 12 h 12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4" h="12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29" y="0"/>
                      </a:lnTo>
                      <a:lnTo>
                        <a:pt x="44" y="0"/>
                      </a:lnTo>
                      <a:lnTo>
                        <a:pt x="59" y="1"/>
                      </a:lnTo>
                      <a:lnTo>
                        <a:pt x="75" y="1"/>
                      </a:lnTo>
                      <a:lnTo>
                        <a:pt x="90" y="1"/>
                      </a:lnTo>
                      <a:lnTo>
                        <a:pt x="105" y="3"/>
                      </a:lnTo>
                      <a:lnTo>
                        <a:pt x="119" y="3"/>
                      </a:lnTo>
                      <a:lnTo>
                        <a:pt x="134" y="3"/>
                      </a:lnTo>
                      <a:lnTo>
                        <a:pt x="149" y="3"/>
                      </a:lnTo>
                      <a:lnTo>
                        <a:pt x="165" y="3"/>
                      </a:lnTo>
                      <a:lnTo>
                        <a:pt x="180" y="4"/>
                      </a:lnTo>
                      <a:lnTo>
                        <a:pt x="195" y="4"/>
                      </a:lnTo>
                      <a:lnTo>
                        <a:pt x="210" y="4"/>
                      </a:lnTo>
                      <a:lnTo>
                        <a:pt x="224" y="4"/>
                      </a:lnTo>
                      <a:lnTo>
                        <a:pt x="239" y="4"/>
                      </a:lnTo>
                      <a:lnTo>
                        <a:pt x="255" y="5"/>
                      </a:lnTo>
                      <a:lnTo>
                        <a:pt x="270" y="5"/>
                      </a:lnTo>
                      <a:lnTo>
                        <a:pt x="285" y="5"/>
                      </a:lnTo>
                      <a:lnTo>
                        <a:pt x="300" y="5"/>
                      </a:lnTo>
                      <a:lnTo>
                        <a:pt x="314" y="5"/>
                      </a:lnTo>
                      <a:lnTo>
                        <a:pt x="329" y="5"/>
                      </a:lnTo>
                      <a:lnTo>
                        <a:pt x="344" y="5"/>
                      </a:lnTo>
                      <a:lnTo>
                        <a:pt x="360" y="6"/>
                      </a:lnTo>
                      <a:lnTo>
                        <a:pt x="375" y="6"/>
                      </a:lnTo>
                      <a:lnTo>
                        <a:pt x="390" y="6"/>
                      </a:lnTo>
                      <a:lnTo>
                        <a:pt x="404" y="6"/>
                      </a:lnTo>
                      <a:lnTo>
                        <a:pt x="419" y="6"/>
                      </a:lnTo>
                      <a:lnTo>
                        <a:pt x="434" y="6"/>
                      </a:lnTo>
                      <a:lnTo>
                        <a:pt x="450" y="6"/>
                      </a:lnTo>
                      <a:lnTo>
                        <a:pt x="465" y="6"/>
                      </a:lnTo>
                      <a:lnTo>
                        <a:pt x="480" y="7"/>
                      </a:lnTo>
                      <a:lnTo>
                        <a:pt x="495" y="7"/>
                      </a:lnTo>
                      <a:lnTo>
                        <a:pt x="509" y="7"/>
                      </a:lnTo>
                      <a:lnTo>
                        <a:pt x="524" y="7"/>
                      </a:lnTo>
                      <a:lnTo>
                        <a:pt x="540" y="7"/>
                      </a:lnTo>
                      <a:lnTo>
                        <a:pt x="555" y="7"/>
                      </a:lnTo>
                      <a:lnTo>
                        <a:pt x="570" y="7"/>
                      </a:lnTo>
                      <a:lnTo>
                        <a:pt x="585" y="7"/>
                      </a:lnTo>
                      <a:lnTo>
                        <a:pt x="599" y="7"/>
                      </a:lnTo>
                      <a:lnTo>
                        <a:pt x="614" y="7"/>
                      </a:lnTo>
                      <a:lnTo>
                        <a:pt x="629" y="7"/>
                      </a:lnTo>
                      <a:lnTo>
                        <a:pt x="645" y="8"/>
                      </a:lnTo>
                      <a:lnTo>
                        <a:pt x="660" y="8"/>
                      </a:lnTo>
                      <a:lnTo>
                        <a:pt x="675" y="8"/>
                      </a:lnTo>
                      <a:lnTo>
                        <a:pt x="689" y="8"/>
                      </a:lnTo>
                      <a:lnTo>
                        <a:pt x="704" y="8"/>
                      </a:lnTo>
                      <a:lnTo>
                        <a:pt x="719" y="8"/>
                      </a:lnTo>
                      <a:lnTo>
                        <a:pt x="735" y="8"/>
                      </a:lnTo>
                      <a:lnTo>
                        <a:pt x="750" y="8"/>
                      </a:lnTo>
                      <a:lnTo>
                        <a:pt x="765" y="8"/>
                      </a:lnTo>
                      <a:lnTo>
                        <a:pt x="780" y="8"/>
                      </a:lnTo>
                      <a:lnTo>
                        <a:pt x="794" y="8"/>
                      </a:lnTo>
                      <a:lnTo>
                        <a:pt x="809" y="8"/>
                      </a:lnTo>
                      <a:lnTo>
                        <a:pt x="825" y="8"/>
                      </a:lnTo>
                      <a:lnTo>
                        <a:pt x="840" y="8"/>
                      </a:lnTo>
                      <a:lnTo>
                        <a:pt x="855" y="8"/>
                      </a:lnTo>
                      <a:lnTo>
                        <a:pt x="870" y="9"/>
                      </a:lnTo>
                      <a:lnTo>
                        <a:pt x="884" y="9"/>
                      </a:lnTo>
                      <a:lnTo>
                        <a:pt x="899" y="9"/>
                      </a:lnTo>
                      <a:lnTo>
                        <a:pt x="914" y="9"/>
                      </a:lnTo>
                      <a:lnTo>
                        <a:pt x="930" y="9"/>
                      </a:lnTo>
                      <a:lnTo>
                        <a:pt x="945" y="9"/>
                      </a:lnTo>
                      <a:lnTo>
                        <a:pt x="960" y="9"/>
                      </a:lnTo>
                      <a:lnTo>
                        <a:pt x="974" y="9"/>
                      </a:lnTo>
                      <a:lnTo>
                        <a:pt x="989" y="9"/>
                      </a:lnTo>
                      <a:lnTo>
                        <a:pt x="1004" y="9"/>
                      </a:lnTo>
                      <a:lnTo>
                        <a:pt x="1020" y="9"/>
                      </a:lnTo>
                      <a:lnTo>
                        <a:pt x="1035" y="9"/>
                      </a:lnTo>
                      <a:lnTo>
                        <a:pt x="1050" y="9"/>
                      </a:lnTo>
                      <a:lnTo>
                        <a:pt x="1065" y="9"/>
                      </a:lnTo>
                      <a:lnTo>
                        <a:pt x="1079" y="9"/>
                      </a:lnTo>
                      <a:lnTo>
                        <a:pt x="1094" y="9"/>
                      </a:lnTo>
                      <a:lnTo>
                        <a:pt x="1110" y="9"/>
                      </a:lnTo>
                      <a:lnTo>
                        <a:pt x="1125" y="9"/>
                      </a:lnTo>
                      <a:lnTo>
                        <a:pt x="1140" y="9"/>
                      </a:lnTo>
                      <a:lnTo>
                        <a:pt x="1155" y="9"/>
                      </a:lnTo>
                      <a:lnTo>
                        <a:pt x="1169" y="9"/>
                      </a:lnTo>
                      <a:lnTo>
                        <a:pt x="1184" y="9"/>
                      </a:lnTo>
                      <a:lnTo>
                        <a:pt x="1199" y="9"/>
                      </a:lnTo>
                      <a:lnTo>
                        <a:pt x="1215" y="11"/>
                      </a:lnTo>
                      <a:lnTo>
                        <a:pt x="1230" y="11"/>
                      </a:lnTo>
                      <a:lnTo>
                        <a:pt x="1245" y="11"/>
                      </a:lnTo>
                      <a:lnTo>
                        <a:pt x="1259" y="11"/>
                      </a:lnTo>
                      <a:lnTo>
                        <a:pt x="1274" y="11"/>
                      </a:lnTo>
                      <a:lnTo>
                        <a:pt x="1289" y="11"/>
                      </a:lnTo>
                      <a:lnTo>
                        <a:pt x="1305" y="11"/>
                      </a:lnTo>
                      <a:lnTo>
                        <a:pt x="1320" y="11"/>
                      </a:lnTo>
                      <a:lnTo>
                        <a:pt x="1335" y="11"/>
                      </a:lnTo>
                      <a:lnTo>
                        <a:pt x="1350" y="11"/>
                      </a:lnTo>
                      <a:lnTo>
                        <a:pt x="1364" y="11"/>
                      </a:lnTo>
                      <a:lnTo>
                        <a:pt x="1379" y="11"/>
                      </a:lnTo>
                      <a:lnTo>
                        <a:pt x="1395" y="11"/>
                      </a:lnTo>
                      <a:lnTo>
                        <a:pt x="1410" y="11"/>
                      </a:lnTo>
                      <a:lnTo>
                        <a:pt x="1425" y="11"/>
                      </a:lnTo>
                      <a:lnTo>
                        <a:pt x="1440" y="11"/>
                      </a:lnTo>
                      <a:lnTo>
                        <a:pt x="1454" y="11"/>
                      </a:lnTo>
                      <a:lnTo>
                        <a:pt x="1469" y="11"/>
                      </a:lnTo>
                      <a:lnTo>
                        <a:pt x="1484" y="11"/>
                      </a:lnTo>
                      <a:lnTo>
                        <a:pt x="1500" y="11"/>
                      </a:lnTo>
                      <a:lnTo>
                        <a:pt x="1515" y="11"/>
                      </a:lnTo>
                      <a:lnTo>
                        <a:pt x="1530" y="11"/>
                      </a:lnTo>
                      <a:lnTo>
                        <a:pt x="1544" y="11"/>
                      </a:lnTo>
                      <a:lnTo>
                        <a:pt x="1559" y="11"/>
                      </a:lnTo>
                      <a:lnTo>
                        <a:pt x="1574" y="11"/>
                      </a:lnTo>
                      <a:lnTo>
                        <a:pt x="1590" y="11"/>
                      </a:lnTo>
                      <a:lnTo>
                        <a:pt x="1605" y="11"/>
                      </a:lnTo>
                      <a:lnTo>
                        <a:pt x="1620" y="11"/>
                      </a:lnTo>
                      <a:lnTo>
                        <a:pt x="1635" y="11"/>
                      </a:lnTo>
                      <a:lnTo>
                        <a:pt x="1649" y="11"/>
                      </a:lnTo>
                      <a:lnTo>
                        <a:pt x="1664" y="11"/>
                      </a:lnTo>
                      <a:lnTo>
                        <a:pt x="1680" y="11"/>
                      </a:lnTo>
                      <a:lnTo>
                        <a:pt x="1695" y="11"/>
                      </a:lnTo>
                      <a:lnTo>
                        <a:pt x="1710" y="11"/>
                      </a:lnTo>
                      <a:lnTo>
                        <a:pt x="1725" y="11"/>
                      </a:lnTo>
                      <a:lnTo>
                        <a:pt x="1739" y="11"/>
                      </a:lnTo>
                      <a:lnTo>
                        <a:pt x="1754" y="11"/>
                      </a:lnTo>
                      <a:lnTo>
                        <a:pt x="1769" y="11"/>
                      </a:lnTo>
                      <a:lnTo>
                        <a:pt x="1785" y="11"/>
                      </a:lnTo>
                      <a:lnTo>
                        <a:pt x="1800" y="11"/>
                      </a:lnTo>
                      <a:lnTo>
                        <a:pt x="1815" y="11"/>
                      </a:lnTo>
                      <a:lnTo>
                        <a:pt x="1829" y="11"/>
                      </a:lnTo>
                      <a:lnTo>
                        <a:pt x="1844" y="11"/>
                      </a:lnTo>
                      <a:lnTo>
                        <a:pt x="1859" y="11"/>
                      </a:lnTo>
                      <a:lnTo>
                        <a:pt x="1875" y="11"/>
                      </a:lnTo>
                      <a:lnTo>
                        <a:pt x="1890" y="11"/>
                      </a:lnTo>
                      <a:lnTo>
                        <a:pt x="1905" y="11"/>
                      </a:lnTo>
                      <a:lnTo>
                        <a:pt x="1920" y="11"/>
                      </a:lnTo>
                      <a:lnTo>
                        <a:pt x="1934" y="11"/>
                      </a:lnTo>
                      <a:lnTo>
                        <a:pt x="1949" y="12"/>
                      </a:lnTo>
                      <a:lnTo>
                        <a:pt x="1965" y="12"/>
                      </a:lnTo>
                      <a:lnTo>
                        <a:pt x="1980" y="12"/>
                      </a:lnTo>
                      <a:lnTo>
                        <a:pt x="1995" y="12"/>
                      </a:lnTo>
                      <a:lnTo>
                        <a:pt x="2010" y="12"/>
                      </a:lnTo>
                      <a:lnTo>
                        <a:pt x="2024" y="12"/>
                      </a:lnTo>
                      <a:lnTo>
                        <a:pt x="2039" y="12"/>
                      </a:lnTo>
                      <a:lnTo>
                        <a:pt x="2054" y="12"/>
                      </a:lnTo>
                      <a:lnTo>
                        <a:pt x="2070" y="12"/>
                      </a:lnTo>
                      <a:lnTo>
                        <a:pt x="2085" y="12"/>
                      </a:lnTo>
                      <a:lnTo>
                        <a:pt x="2100" y="12"/>
                      </a:lnTo>
                      <a:lnTo>
                        <a:pt x="2114" y="12"/>
                      </a:lnTo>
                      <a:lnTo>
                        <a:pt x="2129" y="12"/>
                      </a:lnTo>
                      <a:lnTo>
                        <a:pt x="2144" y="12"/>
                      </a:lnTo>
                      <a:lnTo>
                        <a:pt x="2160" y="12"/>
                      </a:lnTo>
                      <a:lnTo>
                        <a:pt x="2175" y="12"/>
                      </a:lnTo>
                      <a:lnTo>
                        <a:pt x="2190" y="12"/>
                      </a:lnTo>
                      <a:lnTo>
                        <a:pt x="2205" y="12"/>
                      </a:lnTo>
                      <a:lnTo>
                        <a:pt x="2219" y="12"/>
                      </a:lnTo>
                      <a:lnTo>
                        <a:pt x="2234" y="12"/>
                      </a:lnTo>
                      <a:lnTo>
                        <a:pt x="2250" y="12"/>
                      </a:lnTo>
                      <a:lnTo>
                        <a:pt x="2265" y="12"/>
                      </a:lnTo>
                      <a:lnTo>
                        <a:pt x="2280" y="12"/>
                      </a:lnTo>
                      <a:lnTo>
                        <a:pt x="2295" y="12"/>
                      </a:lnTo>
                      <a:lnTo>
                        <a:pt x="2309" y="12"/>
                      </a:lnTo>
                      <a:lnTo>
                        <a:pt x="2324" y="12"/>
                      </a:lnTo>
                      <a:lnTo>
                        <a:pt x="2339" y="12"/>
                      </a:lnTo>
                      <a:lnTo>
                        <a:pt x="2355" y="12"/>
                      </a:lnTo>
                      <a:lnTo>
                        <a:pt x="2370" y="12"/>
                      </a:lnTo>
                      <a:lnTo>
                        <a:pt x="2385" y="12"/>
                      </a:lnTo>
                      <a:lnTo>
                        <a:pt x="2399" y="12"/>
                      </a:lnTo>
                      <a:lnTo>
                        <a:pt x="2414" y="12"/>
                      </a:lnTo>
                      <a:lnTo>
                        <a:pt x="2429" y="12"/>
                      </a:lnTo>
                      <a:lnTo>
                        <a:pt x="2445" y="12"/>
                      </a:lnTo>
                      <a:lnTo>
                        <a:pt x="2460" y="12"/>
                      </a:lnTo>
                      <a:lnTo>
                        <a:pt x="2475" y="12"/>
                      </a:lnTo>
                      <a:lnTo>
                        <a:pt x="2490" y="12"/>
                      </a:lnTo>
                      <a:lnTo>
                        <a:pt x="2504" y="12"/>
                      </a:lnTo>
                      <a:lnTo>
                        <a:pt x="2519" y="12"/>
                      </a:lnTo>
                      <a:lnTo>
                        <a:pt x="2535" y="12"/>
                      </a:lnTo>
                      <a:lnTo>
                        <a:pt x="2550" y="12"/>
                      </a:lnTo>
                      <a:lnTo>
                        <a:pt x="2565" y="12"/>
                      </a:lnTo>
                      <a:lnTo>
                        <a:pt x="2580" y="12"/>
                      </a:lnTo>
                      <a:lnTo>
                        <a:pt x="2594" y="12"/>
                      </a:lnTo>
                      <a:lnTo>
                        <a:pt x="2609" y="12"/>
                      </a:lnTo>
                      <a:lnTo>
                        <a:pt x="2625" y="12"/>
                      </a:lnTo>
                      <a:lnTo>
                        <a:pt x="2640" y="12"/>
                      </a:lnTo>
                      <a:lnTo>
                        <a:pt x="2655" y="12"/>
                      </a:lnTo>
                      <a:lnTo>
                        <a:pt x="2670" y="12"/>
                      </a:lnTo>
                      <a:lnTo>
                        <a:pt x="2684" y="12"/>
                      </a:lnTo>
                      <a:lnTo>
                        <a:pt x="2699" y="12"/>
                      </a:lnTo>
                      <a:lnTo>
                        <a:pt x="2714" y="12"/>
                      </a:lnTo>
                      <a:lnTo>
                        <a:pt x="2730" y="12"/>
                      </a:lnTo>
                      <a:lnTo>
                        <a:pt x="2745" y="12"/>
                      </a:lnTo>
                      <a:lnTo>
                        <a:pt x="2760" y="12"/>
                      </a:lnTo>
                      <a:lnTo>
                        <a:pt x="2775" y="12"/>
                      </a:lnTo>
                      <a:lnTo>
                        <a:pt x="2789" y="12"/>
                      </a:lnTo>
                      <a:lnTo>
                        <a:pt x="2804" y="12"/>
                      </a:lnTo>
                      <a:lnTo>
                        <a:pt x="2820" y="12"/>
                      </a:lnTo>
                      <a:lnTo>
                        <a:pt x="2835" y="12"/>
                      </a:lnTo>
                      <a:lnTo>
                        <a:pt x="2850" y="12"/>
                      </a:lnTo>
                      <a:lnTo>
                        <a:pt x="2865" y="12"/>
                      </a:lnTo>
                      <a:lnTo>
                        <a:pt x="2879" y="12"/>
                      </a:lnTo>
                      <a:lnTo>
                        <a:pt x="2894" y="12"/>
                      </a:lnTo>
                      <a:lnTo>
                        <a:pt x="2910" y="12"/>
                      </a:lnTo>
                      <a:lnTo>
                        <a:pt x="2925" y="12"/>
                      </a:lnTo>
                      <a:lnTo>
                        <a:pt x="2940" y="12"/>
                      </a:lnTo>
                      <a:lnTo>
                        <a:pt x="2955" y="12"/>
                      </a:lnTo>
                      <a:lnTo>
                        <a:pt x="2969" y="12"/>
                      </a:lnTo>
                      <a:lnTo>
                        <a:pt x="2984" y="12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51"/>
                <p:cNvSpPr>
                  <a:spLocks/>
                </p:cNvSpPr>
                <p:nvPr/>
              </p:nvSpPr>
              <p:spPr bwMode="auto">
                <a:xfrm>
                  <a:off x="2462" y="3411"/>
                  <a:ext cx="498" cy="1"/>
                </a:xfrm>
                <a:custGeom>
                  <a:avLst/>
                  <a:gdLst>
                    <a:gd name="T0" fmla="*/ 0 w 2985"/>
                    <a:gd name="T1" fmla="*/ 0 h 3"/>
                    <a:gd name="T2" fmla="*/ 0 w 2985"/>
                    <a:gd name="T3" fmla="*/ 0 h 3"/>
                    <a:gd name="T4" fmla="*/ 0 w 2985"/>
                    <a:gd name="T5" fmla="*/ 0 h 3"/>
                    <a:gd name="T6" fmla="*/ 0 w 2985"/>
                    <a:gd name="T7" fmla="*/ 0 h 3"/>
                    <a:gd name="T8" fmla="*/ 0 w 2985"/>
                    <a:gd name="T9" fmla="*/ 0 h 3"/>
                    <a:gd name="T10" fmla="*/ 0 w 2985"/>
                    <a:gd name="T11" fmla="*/ 0 h 3"/>
                    <a:gd name="T12" fmla="*/ 0 w 2985"/>
                    <a:gd name="T13" fmla="*/ 0 h 3"/>
                    <a:gd name="T14" fmla="*/ 0 w 2985"/>
                    <a:gd name="T15" fmla="*/ 0 h 3"/>
                    <a:gd name="T16" fmla="*/ 0 w 2985"/>
                    <a:gd name="T17" fmla="*/ 0 h 3"/>
                    <a:gd name="T18" fmla="*/ 0 w 2985"/>
                    <a:gd name="T19" fmla="*/ 0 h 3"/>
                    <a:gd name="T20" fmla="*/ 0 w 2985"/>
                    <a:gd name="T21" fmla="*/ 0 h 3"/>
                    <a:gd name="T22" fmla="*/ 0 w 2985"/>
                    <a:gd name="T23" fmla="*/ 0 h 3"/>
                    <a:gd name="T24" fmla="*/ 0 w 2985"/>
                    <a:gd name="T25" fmla="*/ 0 h 3"/>
                    <a:gd name="T26" fmla="*/ 0 w 2985"/>
                    <a:gd name="T27" fmla="*/ 0 h 3"/>
                    <a:gd name="T28" fmla="*/ 0 w 2985"/>
                    <a:gd name="T29" fmla="*/ 0 h 3"/>
                    <a:gd name="T30" fmla="*/ 0 w 2985"/>
                    <a:gd name="T31" fmla="*/ 0 h 3"/>
                    <a:gd name="T32" fmla="*/ 0 w 2985"/>
                    <a:gd name="T33" fmla="*/ 0 h 3"/>
                    <a:gd name="T34" fmla="*/ 0 w 2985"/>
                    <a:gd name="T35" fmla="*/ 0 h 3"/>
                    <a:gd name="T36" fmla="*/ 0 w 2985"/>
                    <a:gd name="T37" fmla="*/ 0 h 3"/>
                    <a:gd name="T38" fmla="*/ 0 w 2985"/>
                    <a:gd name="T39" fmla="*/ 0 h 3"/>
                    <a:gd name="T40" fmla="*/ 0 w 2985"/>
                    <a:gd name="T41" fmla="*/ 0 h 3"/>
                    <a:gd name="T42" fmla="*/ 0 w 2985"/>
                    <a:gd name="T43" fmla="*/ 0 h 3"/>
                    <a:gd name="T44" fmla="*/ 0 w 2985"/>
                    <a:gd name="T45" fmla="*/ 0 h 3"/>
                    <a:gd name="T46" fmla="*/ 0 w 2985"/>
                    <a:gd name="T47" fmla="*/ 0 h 3"/>
                    <a:gd name="T48" fmla="*/ 0 w 2985"/>
                    <a:gd name="T49" fmla="*/ 0 h 3"/>
                    <a:gd name="T50" fmla="*/ 0 w 2985"/>
                    <a:gd name="T51" fmla="*/ 0 h 3"/>
                    <a:gd name="T52" fmla="*/ 0 w 2985"/>
                    <a:gd name="T53" fmla="*/ 0 h 3"/>
                    <a:gd name="T54" fmla="*/ 0 w 2985"/>
                    <a:gd name="T55" fmla="*/ 0 h 3"/>
                    <a:gd name="T56" fmla="*/ 0 w 2985"/>
                    <a:gd name="T57" fmla="*/ 0 h 3"/>
                    <a:gd name="T58" fmla="*/ 0 w 2985"/>
                    <a:gd name="T59" fmla="*/ 0 h 3"/>
                    <a:gd name="T60" fmla="*/ 0 w 2985"/>
                    <a:gd name="T61" fmla="*/ 0 h 3"/>
                    <a:gd name="T62" fmla="*/ 0 w 2985"/>
                    <a:gd name="T63" fmla="*/ 0 h 3"/>
                    <a:gd name="T64" fmla="*/ 0 w 2985"/>
                    <a:gd name="T65" fmla="*/ 0 h 3"/>
                    <a:gd name="T66" fmla="*/ 0 w 2985"/>
                    <a:gd name="T67" fmla="*/ 0 h 3"/>
                    <a:gd name="T68" fmla="*/ 0 w 2985"/>
                    <a:gd name="T69" fmla="*/ 0 h 3"/>
                    <a:gd name="T70" fmla="*/ 0 w 2985"/>
                    <a:gd name="T71" fmla="*/ 0 h 3"/>
                    <a:gd name="T72" fmla="*/ 0 w 2985"/>
                    <a:gd name="T73" fmla="*/ 0 h 3"/>
                    <a:gd name="T74" fmla="*/ 0 w 2985"/>
                    <a:gd name="T75" fmla="*/ 0 h 3"/>
                    <a:gd name="T76" fmla="*/ 0 w 2985"/>
                    <a:gd name="T77" fmla="*/ 0 h 3"/>
                    <a:gd name="T78" fmla="*/ 0 w 2985"/>
                    <a:gd name="T79" fmla="*/ 0 h 3"/>
                    <a:gd name="T80" fmla="*/ 0 w 2985"/>
                    <a:gd name="T81" fmla="*/ 0 h 3"/>
                    <a:gd name="T82" fmla="*/ 0 w 2985"/>
                    <a:gd name="T83" fmla="*/ 0 h 3"/>
                    <a:gd name="T84" fmla="*/ 0 w 2985"/>
                    <a:gd name="T85" fmla="*/ 0 h 3"/>
                    <a:gd name="T86" fmla="*/ 0 w 2985"/>
                    <a:gd name="T87" fmla="*/ 0 h 3"/>
                    <a:gd name="T88" fmla="*/ 0 w 2985"/>
                    <a:gd name="T89" fmla="*/ 0 h 3"/>
                    <a:gd name="T90" fmla="*/ 0 w 2985"/>
                    <a:gd name="T91" fmla="*/ 0 h 3"/>
                    <a:gd name="T92" fmla="*/ 0 w 2985"/>
                    <a:gd name="T93" fmla="*/ 0 h 3"/>
                    <a:gd name="T94" fmla="*/ 0 w 2985"/>
                    <a:gd name="T95" fmla="*/ 0 h 3"/>
                    <a:gd name="T96" fmla="*/ 0 w 2985"/>
                    <a:gd name="T97" fmla="*/ 0 h 3"/>
                    <a:gd name="T98" fmla="*/ 0 w 2985"/>
                    <a:gd name="T99" fmla="*/ 0 h 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3"/>
                    <a:gd name="T152" fmla="*/ 2985 w 2985"/>
                    <a:gd name="T153" fmla="*/ 3 h 3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3">
                      <a:moveTo>
                        <a:pt x="0" y="3"/>
                      </a:moveTo>
                      <a:lnTo>
                        <a:pt x="15" y="3"/>
                      </a:lnTo>
                      <a:lnTo>
                        <a:pt x="31" y="3"/>
                      </a:lnTo>
                      <a:lnTo>
                        <a:pt x="46" y="3"/>
                      </a:lnTo>
                      <a:lnTo>
                        <a:pt x="61" y="3"/>
                      </a:lnTo>
                      <a:lnTo>
                        <a:pt x="76" y="3"/>
                      </a:lnTo>
                      <a:lnTo>
                        <a:pt x="90" y="3"/>
                      </a:lnTo>
                      <a:lnTo>
                        <a:pt x="105" y="3"/>
                      </a:lnTo>
                      <a:lnTo>
                        <a:pt x="121" y="3"/>
                      </a:lnTo>
                      <a:lnTo>
                        <a:pt x="136" y="3"/>
                      </a:lnTo>
                      <a:lnTo>
                        <a:pt x="151" y="3"/>
                      </a:lnTo>
                      <a:lnTo>
                        <a:pt x="166" y="3"/>
                      </a:lnTo>
                      <a:lnTo>
                        <a:pt x="180" y="3"/>
                      </a:lnTo>
                      <a:lnTo>
                        <a:pt x="195" y="3"/>
                      </a:lnTo>
                      <a:lnTo>
                        <a:pt x="211" y="3"/>
                      </a:lnTo>
                      <a:lnTo>
                        <a:pt x="226" y="3"/>
                      </a:lnTo>
                      <a:lnTo>
                        <a:pt x="241" y="3"/>
                      </a:lnTo>
                      <a:lnTo>
                        <a:pt x="256" y="3"/>
                      </a:lnTo>
                      <a:lnTo>
                        <a:pt x="270" y="3"/>
                      </a:lnTo>
                      <a:lnTo>
                        <a:pt x="285" y="3"/>
                      </a:lnTo>
                      <a:lnTo>
                        <a:pt x="300" y="3"/>
                      </a:lnTo>
                      <a:lnTo>
                        <a:pt x="316" y="3"/>
                      </a:lnTo>
                      <a:lnTo>
                        <a:pt x="331" y="3"/>
                      </a:lnTo>
                      <a:lnTo>
                        <a:pt x="346" y="3"/>
                      </a:lnTo>
                      <a:lnTo>
                        <a:pt x="361" y="3"/>
                      </a:lnTo>
                      <a:lnTo>
                        <a:pt x="375" y="3"/>
                      </a:lnTo>
                      <a:lnTo>
                        <a:pt x="390" y="3"/>
                      </a:lnTo>
                      <a:lnTo>
                        <a:pt x="406" y="3"/>
                      </a:lnTo>
                      <a:lnTo>
                        <a:pt x="421" y="3"/>
                      </a:lnTo>
                      <a:lnTo>
                        <a:pt x="436" y="3"/>
                      </a:lnTo>
                      <a:lnTo>
                        <a:pt x="451" y="3"/>
                      </a:lnTo>
                      <a:lnTo>
                        <a:pt x="465" y="3"/>
                      </a:lnTo>
                      <a:lnTo>
                        <a:pt x="480" y="3"/>
                      </a:lnTo>
                      <a:lnTo>
                        <a:pt x="496" y="3"/>
                      </a:lnTo>
                      <a:lnTo>
                        <a:pt x="511" y="3"/>
                      </a:lnTo>
                      <a:lnTo>
                        <a:pt x="526" y="3"/>
                      </a:lnTo>
                      <a:lnTo>
                        <a:pt x="541" y="3"/>
                      </a:lnTo>
                      <a:lnTo>
                        <a:pt x="555" y="3"/>
                      </a:lnTo>
                      <a:lnTo>
                        <a:pt x="570" y="3"/>
                      </a:lnTo>
                      <a:lnTo>
                        <a:pt x="585" y="3"/>
                      </a:lnTo>
                      <a:lnTo>
                        <a:pt x="601" y="3"/>
                      </a:lnTo>
                      <a:lnTo>
                        <a:pt x="616" y="3"/>
                      </a:lnTo>
                      <a:lnTo>
                        <a:pt x="631" y="3"/>
                      </a:lnTo>
                      <a:lnTo>
                        <a:pt x="646" y="3"/>
                      </a:lnTo>
                      <a:lnTo>
                        <a:pt x="660" y="3"/>
                      </a:lnTo>
                      <a:lnTo>
                        <a:pt x="675" y="3"/>
                      </a:lnTo>
                      <a:lnTo>
                        <a:pt x="691" y="3"/>
                      </a:lnTo>
                      <a:lnTo>
                        <a:pt x="706" y="3"/>
                      </a:lnTo>
                      <a:lnTo>
                        <a:pt x="721" y="3"/>
                      </a:lnTo>
                      <a:lnTo>
                        <a:pt x="736" y="3"/>
                      </a:lnTo>
                      <a:lnTo>
                        <a:pt x="750" y="3"/>
                      </a:lnTo>
                      <a:lnTo>
                        <a:pt x="765" y="3"/>
                      </a:lnTo>
                      <a:lnTo>
                        <a:pt x="781" y="3"/>
                      </a:lnTo>
                      <a:lnTo>
                        <a:pt x="796" y="3"/>
                      </a:lnTo>
                      <a:lnTo>
                        <a:pt x="811" y="3"/>
                      </a:lnTo>
                      <a:lnTo>
                        <a:pt x="826" y="3"/>
                      </a:lnTo>
                      <a:lnTo>
                        <a:pt x="840" y="3"/>
                      </a:lnTo>
                      <a:lnTo>
                        <a:pt x="855" y="3"/>
                      </a:lnTo>
                      <a:lnTo>
                        <a:pt x="870" y="3"/>
                      </a:lnTo>
                      <a:lnTo>
                        <a:pt x="886" y="3"/>
                      </a:lnTo>
                      <a:lnTo>
                        <a:pt x="901" y="3"/>
                      </a:lnTo>
                      <a:lnTo>
                        <a:pt x="916" y="3"/>
                      </a:lnTo>
                      <a:lnTo>
                        <a:pt x="931" y="3"/>
                      </a:lnTo>
                      <a:lnTo>
                        <a:pt x="945" y="3"/>
                      </a:lnTo>
                      <a:lnTo>
                        <a:pt x="960" y="3"/>
                      </a:lnTo>
                      <a:lnTo>
                        <a:pt x="976" y="3"/>
                      </a:lnTo>
                      <a:lnTo>
                        <a:pt x="991" y="3"/>
                      </a:lnTo>
                      <a:lnTo>
                        <a:pt x="1006" y="3"/>
                      </a:lnTo>
                      <a:lnTo>
                        <a:pt x="1021" y="3"/>
                      </a:lnTo>
                      <a:lnTo>
                        <a:pt x="1035" y="3"/>
                      </a:lnTo>
                      <a:lnTo>
                        <a:pt x="1050" y="3"/>
                      </a:lnTo>
                      <a:lnTo>
                        <a:pt x="1066" y="3"/>
                      </a:lnTo>
                      <a:lnTo>
                        <a:pt x="1081" y="3"/>
                      </a:lnTo>
                      <a:lnTo>
                        <a:pt x="1096" y="3"/>
                      </a:lnTo>
                      <a:lnTo>
                        <a:pt x="1111" y="3"/>
                      </a:lnTo>
                      <a:lnTo>
                        <a:pt x="1125" y="3"/>
                      </a:lnTo>
                      <a:lnTo>
                        <a:pt x="1140" y="3"/>
                      </a:lnTo>
                      <a:lnTo>
                        <a:pt x="1155" y="3"/>
                      </a:lnTo>
                      <a:lnTo>
                        <a:pt x="1171" y="3"/>
                      </a:lnTo>
                      <a:lnTo>
                        <a:pt x="1186" y="3"/>
                      </a:lnTo>
                      <a:lnTo>
                        <a:pt x="1201" y="3"/>
                      </a:lnTo>
                      <a:lnTo>
                        <a:pt x="1216" y="3"/>
                      </a:lnTo>
                      <a:lnTo>
                        <a:pt x="1230" y="3"/>
                      </a:lnTo>
                      <a:lnTo>
                        <a:pt x="1245" y="3"/>
                      </a:lnTo>
                      <a:lnTo>
                        <a:pt x="1261" y="3"/>
                      </a:lnTo>
                      <a:lnTo>
                        <a:pt x="1276" y="3"/>
                      </a:lnTo>
                      <a:lnTo>
                        <a:pt x="1291" y="3"/>
                      </a:lnTo>
                      <a:lnTo>
                        <a:pt x="1306" y="3"/>
                      </a:lnTo>
                      <a:lnTo>
                        <a:pt x="1320" y="3"/>
                      </a:lnTo>
                      <a:lnTo>
                        <a:pt x="1335" y="3"/>
                      </a:lnTo>
                      <a:lnTo>
                        <a:pt x="1351" y="3"/>
                      </a:lnTo>
                      <a:lnTo>
                        <a:pt x="1366" y="3"/>
                      </a:lnTo>
                      <a:lnTo>
                        <a:pt x="1381" y="3"/>
                      </a:lnTo>
                      <a:lnTo>
                        <a:pt x="1396" y="3"/>
                      </a:lnTo>
                      <a:lnTo>
                        <a:pt x="1410" y="3"/>
                      </a:lnTo>
                      <a:lnTo>
                        <a:pt x="1425" y="3"/>
                      </a:lnTo>
                      <a:lnTo>
                        <a:pt x="1440" y="3"/>
                      </a:lnTo>
                      <a:lnTo>
                        <a:pt x="1456" y="3"/>
                      </a:lnTo>
                      <a:lnTo>
                        <a:pt x="1471" y="3"/>
                      </a:lnTo>
                      <a:lnTo>
                        <a:pt x="1486" y="3"/>
                      </a:lnTo>
                      <a:lnTo>
                        <a:pt x="1501" y="2"/>
                      </a:lnTo>
                      <a:lnTo>
                        <a:pt x="1515" y="2"/>
                      </a:lnTo>
                      <a:lnTo>
                        <a:pt x="1530" y="2"/>
                      </a:lnTo>
                      <a:lnTo>
                        <a:pt x="1546" y="2"/>
                      </a:lnTo>
                      <a:lnTo>
                        <a:pt x="1561" y="2"/>
                      </a:lnTo>
                      <a:lnTo>
                        <a:pt x="1576" y="2"/>
                      </a:lnTo>
                      <a:lnTo>
                        <a:pt x="1591" y="2"/>
                      </a:lnTo>
                      <a:lnTo>
                        <a:pt x="1605" y="2"/>
                      </a:lnTo>
                      <a:lnTo>
                        <a:pt x="1620" y="2"/>
                      </a:lnTo>
                      <a:lnTo>
                        <a:pt x="1636" y="2"/>
                      </a:lnTo>
                      <a:lnTo>
                        <a:pt x="1651" y="2"/>
                      </a:lnTo>
                      <a:lnTo>
                        <a:pt x="1666" y="2"/>
                      </a:lnTo>
                      <a:lnTo>
                        <a:pt x="1681" y="2"/>
                      </a:lnTo>
                      <a:lnTo>
                        <a:pt x="1695" y="2"/>
                      </a:lnTo>
                      <a:lnTo>
                        <a:pt x="1710" y="2"/>
                      </a:lnTo>
                      <a:lnTo>
                        <a:pt x="1725" y="2"/>
                      </a:lnTo>
                      <a:lnTo>
                        <a:pt x="1741" y="2"/>
                      </a:lnTo>
                      <a:lnTo>
                        <a:pt x="1756" y="2"/>
                      </a:lnTo>
                      <a:lnTo>
                        <a:pt x="1771" y="2"/>
                      </a:lnTo>
                      <a:lnTo>
                        <a:pt x="1786" y="2"/>
                      </a:lnTo>
                      <a:lnTo>
                        <a:pt x="1800" y="2"/>
                      </a:lnTo>
                      <a:lnTo>
                        <a:pt x="1815" y="2"/>
                      </a:lnTo>
                      <a:lnTo>
                        <a:pt x="1831" y="2"/>
                      </a:lnTo>
                      <a:lnTo>
                        <a:pt x="1846" y="2"/>
                      </a:lnTo>
                      <a:lnTo>
                        <a:pt x="1861" y="2"/>
                      </a:lnTo>
                      <a:lnTo>
                        <a:pt x="1876" y="2"/>
                      </a:lnTo>
                      <a:lnTo>
                        <a:pt x="1890" y="2"/>
                      </a:lnTo>
                      <a:lnTo>
                        <a:pt x="1905" y="2"/>
                      </a:lnTo>
                      <a:lnTo>
                        <a:pt x="1921" y="2"/>
                      </a:lnTo>
                      <a:lnTo>
                        <a:pt x="1936" y="2"/>
                      </a:lnTo>
                      <a:lnTo>
                        <a:pt x="1951" y="2"/>
                      </a:lnTo>
                      <a:lnTo>
                        <a:pt x="1966" y="2"/>
                      </a:lnTo>
                      <a:lnTo>
                        <a:pt x="1980" y="2"/>
                      </a:lnTo>
                      <a:lnTo>
                        <a:pt x="1995" y="2"/>
                      </a:lnTo>
                      <a:lnTo>
                        <a:pt x="2011" y="2"/>
                      </a:lnTo>
                      <a:lnTo>
                        <a:pt x="2026" y="2"/>
                      </a:lnTo>
                      <a:lnTo>
                        <a:pt x="2041" y="2"/>
                      </a:lnTo>
                      <a:lnTo>
                        <a:pt x="2056" y="2"/>
                      </a:lnTo>
                      <a:lnTo>
                        <a:pt x="2071" y="2"/>
                      </a:lnTo>
                      <a:lnTo>
                        <a:pt x="2085" y="2"/>
                      </a:lnTo>
                      <a:lnTo>
                        <a:pt x="2100" y="2"/>
                      </a:lnTo>
                      <a:lnTo>
                        <a:pt x="2116" y="2"/>
                      </a:lnTo>
                      <a:lnTo>
                        <a:pt x="2131" y="2"/>
                      </a:lnTo>
                      <a:lnTo>
                        <a:pt x="2146" y="2"/>
                      </a:lnTo>
                      <a:lnTo>
                        <a:pt x="2161" y="2"/>
                      </a:lnTo>
                      <a:lnTo>
                        <a:pt x="2175" y="2"/>
                      </a:lnTo>
                      <a:lnTo>
                        <a:pt x="2190" y="2"/>
                      </a:lnTo>
                      <a:lnTo>
                        <a:pt x="2206" y="2"/>
                      </a:lnTo>
                      <a:lnTo>
                        <a:pt x="2221" y="2"/>
                      </a:lnTo>
                      <a:lnTo>
                        <a:pt x="2236" y="2"/>
                      </a:lnTo>
                      <a:lnTo>
                        <a:pt x="2251" y="2"/>
                      </a:lnTo>
                      <a:lnTo>
                        <a:pt x="2265" y="2"/>
                      </a:lnTo>
                      <a:lnTo>
                        <a:pt x="2280" y="2"/>
                      </a:lnTo>
                      <a:lnTo>
                        <a:pt x="2296" y="2"/>
                      </a:lnTo>
                      <a:lnTo>
                        <a:pt x="2311" y="2"/>
                      </a:lnTo>
                      <a:lnTo>
                        <a:pt x="2326" y="2"/>
                      </a:lnTo>
                      <a:lnTo>
                        <a:pt x="2341" y="2"/>
                      </a:lnTo>
                      <a:lnTo>
                        <a:pt x="2356" y="2"/>
                      </a:lnTo>
                      <a:lnTo>
                        <a:pt x="2370" y="2"/>
                      </a:lnTo>
                      <a:lnTo>
                        <a:pt x="2385" y="2"/>
                      </a:lnTo>
                      <a:lnTo>
                        <a:pt x="2401" y="2"/>
                      </a:lnTo>
                      <a:lnTo>
                        <a:pt x="2416" y="2"/>
                      </a:lnTo>
                      <a:lnTo>
                        <a:pt x="2431" y="2"/>
                      </a:lnTo>
                      <a:lnTo>
                        <a:pt x="2446" y="2"/>
                      </a:lnTo>
                      <a:lnTo>
                        <a:pt x="2460" y="2"/>
                      </a:lnTo>
                      <a:lnTo>
                        <a:pt x="2475" y="2"/>
                      </a:lnTo>
                      <a:lnTo>
                        <a:pt x="2491" y="2"/>
                      </a:lnTo>
                      <a:lnTo>
                        <a:pt x="2506" y="2"/>
                      </a:lnTo>
                      <a:lnTo>
                        <a:pt x="2520" y="2"/>
                      </a:lnTo>
                      <a:lnTo>
                        <a:pt x="2535" y="2"/>
                      </a:lnTo>
                      <a:lnTo>
                        <a:pt x="2549" y="2"/>
                      </a:lnTo>
                      <a:lnTo>
                        <a:pt x="2564" y="2"/>
                      </a:lnTo>
                      <a:lnTo>
                        <a:pt x="2580" y="2"/>
                      </a:lnTo>
                      <a:lnTo>
                        <a:pt x="2595" y="2"/>
                      </a:lnTo>
                      <a:lnTo>
                        <a:pt x="2610" y="2"/>
                      </a:lnTo>
                      <a:lnTo>
                        <a:pt x="2625" y="2"/>
                      </a:lnTo>
                      <a:lnTo>
                        <a:pt x="2639" y="2"/>
                      </a:lnTo>
                      <a:lnTo>
                        <a:pt x="2654" y="2"/>
                      </a:lnTo>
                      <a:lnTo>
                        <a:pt x="2669" y="2"/>
                      </a:lnTo>
                      <a:lnTo>
                        <a:pt x="2685" y="2"/>
                      </a:lnTo>
                      <a:lnTo>
                        <a:pt x="2700" y="2"/>
                      </a:lnTo>
                      <a:lnTo>
                        <a:pt x="2715" y="2"/>
                      </a:lnTo>
                      <a:lnTo>
                        <a:pt x="2729" y="2"/>
                      </a:lnTo>
                      <a:lnTo>
                        <a:pt x="2744" y="2"/>
                      </a:lnTo>
                      <a:lnTo>
                        <a:pt x="2759" y="2"/>
                      </a:lnTo>
                      <a:lnTo>
                        <a:pt x="2775" y="2"/>
                      </a:lnTo>
                      <a:lnTo>
                        <a:pt x="2790" y="2"/>
                      </a:lnTo>
                      <a:lnTo>
                        <a:pt x="2805" y="2"/>
                      </a:lnTo>
                      <a:lnTo>
                        <a:pt x="2820" y="2"/>
                      </a:lnTo>
                      <a:lnTo>
                        <a:pt x="2834" y="0"/>
                      </a:lnTo>
                      <a:lnTo>
                        <a:pt x="2849" y="0"/>
                      </a:lnTo>
                      <a:lnTo>
                        <a:pt x="2865" y="0"/>
                      </a:lnTo>
                      <a:lnTo>
                        <a:pt x="2880" y="0"/>
                      </a:lnTo>
                      <a:lnTo>
                        <a:pt x="2895" y="0"/>
                      </a:lnTo>
                      <a:lnTo>
                        <a:pt x="2910" y="0"/>
                      </a:lnTo>
                      <a:lnTo>
                        <a:pt x="2924" y="0"/>
                      </a:lnTo>
                      <a:lnTo>
                        <a:pt x="2939" y="0"/>
                      </a:lnTo>
                      <a:lnTo>
                        <a:pt x="2954" y="0"/>
                      </a:lnTo>
                      <a:lnTo>
                        <a:pt x="2970" y="0"/>
                      </a:lnTo>
                      <a:lnTo>
                        <a:pt x="2985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Freeform 52"/>
                <p:cNvSpPr>
                  <a:spLocks/>
                </p:cNvSpPr>
                <p:nvPr/>
              </p:nvSpPr>
              <p:spPr bwMode="auto">
                <a:xfrm>
                  <a:off x="2960" y="3410"/>
                  <a:ext cx="497" cy="1"/>
                </a:xfrm>
                <a:custGeom>
                  <a:avLst/>
                  <a:gdLst>
                    <a:gd name="T0" fmla="*/ 0 w 2984"/>
                    <a:gd name="T1" fmla="*/ 0 h 9"/>
                    <a:gd name="T2" fmla="*/ 0 w 2984"/>
                    <a:gd name="T3" fmla="*/ 0 h 9"/>
                    <a:gd name="T4" fmla="*/ 0 w 2984"/>
                    <a:gd name="T5" fmla="*/ 0 h 9"/>
                    <a:gd name="T6" fmla="*/ 0 w 2984"/>
                    <a:gd name="T7" fmla="*/ 0 h 9"/>
                    <a:gd name="T8" fmla="*/ 0 w 2984"/>
                    <a:gd name="T9" fmla="*/ 0 h 9"/>
                    <a:gd name="T10" fmla="*/ 0 w 2984"/>
                    <a:gd name="T11" fmla="*/ 0 h 9"/>
                    <a:gd name="T12" fmla="*/ 0 w 2984"/>
                    <a:gd name="T13" fmla="*/ 0 h 9"/>
                    <a:gd name="T14" fmla="*/ 0 w 2984"/>
                    <a:gd name="T15" fmla="*/ 0 h 9"/>
                    <a:gd name="T16" fmla="*/ 0 w 2984"/>
                    <a:gd name="T17" fmla="*/ 0 h 9"/>
                    <a:gd name="T18" fmla="*/ 0 w 2984"/>
                    <a:gd name="T19" fmla="*/ 0 h 9"/>
                    <a:gd name="T20" fmla="*/ 0 w 2984"/>
                    <a:gd name="T21" fmla="*/ 0 h 9"/>
                    <a:gd name="T22" fmla="*/ 0 w 2984"/>
                    <a:gd name="T23" fmla="*/ 0 h 9"/>
                    <a:gd name="T24" fmla="*/ 0 w 2984"/>
                    <a:gd name="T25" fmla="*/ 0 h 9"/>
                    <a:gd name="T26" fmla="*/ 0 w 2984"/>
                    <a:gd name="T27" fmla="*/ 0 h 9"/>
                    <a:gd name="T28" fmla="*/ 0 w 2984"/>
                    <a:gd name="T29" fmla="*/ 0 h 9"/>
                    <a:gd name="T30" fmla="*/ 0 w 2984"/>
                    <a:gd name="T31" fmla="*/ 0 h 9"/>
                    <a:gd name="T32" fmla="*/ 0 w 2984"/>
                    <a:gd name="T33" fmla="*/ 0 h 9"/>
                    <a:gd name="T34" fmla="*/ 0 w 2984"/>
                    <a:gd name="T35" fmla="*/ 0 h 9"/>
                    <a:gd name="T36" fmla="*/ 0 w 2984"/>
                    <a:gd name="T37" fmla="*/ 0 h 9"/>
                    <a:gd name="T38" fmla="*/ 0 w 2984"/>
                    <a:gd name="T39" fmla="*/ 0 h 9"/>
                    <a:gd name="T40" fmla="*/ 0 w 2984"/>
                    <a:gd name="T41" fmla="*/ 0 h 9"/>
                    <a:gd name="T42" fmla="*/ 0 w 2984"/>
                    <a:gd name="T43" fmla="*/ 0 h 9"/>
                    <a:gd name="T44" fmla="*/ 0 w 2984"/>
                    <a:gd name="T45" fmla="*/ 0 h 9"/>
                    <a:gd name="T46" fmla="*/ 0 w 2984"/>
                    <a:gd name="T47" fmla="*/ 0 h 9"/>
                    <a:gd name="T48" fmla="*/ 0 w 2984"/>
                    <a:gd name="T49" fmla="*/ 0 h 9"/>
                    <a:gd name="T50" fmla="*/ 0 w 2984"/>
                    <a:gd name="T51" fmla="*/ 0 h 9"/>
                    <a:gd name="T52" fmla="*/ 0 w 2984"/>
                    <a:gd name="T53" fmla="*/ 0 h 9"/>
                    <a:gd name="T54" fmla="*/ 0 w 2984"/>
                    <a:gd name="T55" fmla="*/ 0 h 9"/>
                    <a:gd name="T56" fmla="*/ 0 w 2984"/>
                    <a:gd name="T57" fmla="*/ 0 h 9"/>
                    <a:gd name="T58" fmla="*/ 0 w 2984"/>
                    <a:gd name="T59" fmla="*/ 0 h 9"/>
                    <a:gd name="T60" fmla="*/ 0 w 2984"/>
                    <a:gd name="T61" fmla="*/ 0 h 9"/>
                    <a:gd name="T62" fmla="*/ 0 w 2984"/>
                    <a:gd name="T63" fmla="*/ 0 h 9"/>
                    <a:gd name="T64" fmla="*/ 0 w 2984"/>
                    <a:gd name="T65" fmla="*/ 0 h 9"/>
                    <a:gd name="T66" fmla="*/ 0 w 2984"/>
                    <a:gd name="T67" fmla="*/ 0 h 9"/>
                    <a:gd name="T68" fmla="*/ 0 w 2984"/>
                    <a:gd name="T69" fmla="*/ 0 h 9"/>
                    <a:gd name="T70" fmla="*/ 0 w 2984"/>
                    <a:gd name="T71" fmla="*/ 0 h 9"/>
                    <a:gd name="T72" fmla="*/ 0 w 2984"/>
                    <a:gd name="T73" fmla="*/ 0 h 9"/>
                    <a:gd name="T74" fmla="*/ 0 w 2984"/>
                    <a:gd name="T75" fmla="*/ 0 h 9"/>
                    <a:gd name="T76" fmla="*/ 0 w 2984"/>
                    <a:gd name="T77" fmla="*/ 0 h 9"/>
                    <a:gd name="T78" fmla="*/ 0 w 2984"/>
                    <a:gd name="T79" fmla="*/ 0 h 9"/>
                    <a:gd name="T80" fmla="*/ 0 w 2984"/>
                    <a:gd name="T81" fmla="*/ 0 h 9"/>
                    <a:gd name="T82" fmla="*/ 0 w 2984"/>
                    <a:gd name="T83" fmla="*/ 0 h 9"/>
                    <a:gd name="T84" fmla="*/ 0 w 2984"/>
                    <a:gd name="T85" fmla="*/ 0 h 9"/>
                    <a:gd name="T86" fmla="*/ 0 w 2984"/>
                    <a:gd name="T87" fmla="*/ 0 h 9"/>
                    <a:gd name="T88" fmla="*/ 0 w 2984"/>
                    <a:gd name="T89" fmla="*/ 0 h 9"/>
                    <a:gd name="T90" fmla="*/ 0 w 2984"/>
                    <a:gd name="T91" fmla="*/ 0 h 9"/>
                    <a:gd name="T92" fmla="*/ 0 w 2984"/>
                    <a:gd name="T93" fmla="*/ 0 h 9"/>
                    <a:gd name="T94" fmla="*/ 0 w 2984"/>
                    <a:gd name="T95" fmla="*/ 0 h 9"/>
                    <a:gd name="T96" fmla="*/ 0 w 2984"/>
                    <a:gd name="T97" fmla="*/ 0 h 9"/>
                    <a:gd name="T98" fmla="*/ 0 w 2984"/>
                    <a:gd name="T99" fmla="*/ 0 h 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4"/>
                    <a:gd name="T151" fmla="*/ 0 h 9"/>
                    <a:gd name="T152" fmla="*/ 2984 w 2984"/>
                    <a:gd name="T153" fmla="*/ 9 h 9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4" h="9">
                      <a:moveTo>
                        <a:pt x="0" y="9"/>
                      </a:moveTo>
                      <a:lnTo>
                        <a:pt x="15" y="9"/>
                      </a:lnTo>
                      <a:lnTo>
                        <a:pt x="29" y="9"/>
                      </a:lnTo>
                      <a:lnTo>
                        <a:pt x="44" y="9"/>
                      </a:lnTo>
                      <a:lnTo>
                        <a:pt x="59" y="9"/>
                      </a:lnTo>
                      <a:lnTo>
                        <a:pt x="75" y="9"/>
                      </a:lnTo>
                      <a:lnTo>
                        <a:pt x="90" y="9"/>
                      </a:lnTo>
                      <a:lnTo>
                        <a:pt x="105" y="9"/>
                      </a:lnTo>
                      <a:lnTo>
                        <a:pt x="120" y="9"/>
                      </a:lnTo>
                      <a:lnTo>
                        <a:pt x="134" y="9"/>
                      </a:lnTo>
                      <a:lnTo>
                        <a:pt x="149" y="9"/>
                      </a:lnTo>
                      <a:lnTo>
                        <a:pt x="165" y="9"/>
                      </a:lnTo>
                      <a:lnTo>
                        <a:pt x="180" y="9"/>
                      </a:lnTo>
                      <a:lnTo>
                        <a:pt x="195" y="9"/>
                      </a:lnTo>
                      <a:lnTo>
                        <a:pt x="210" y="9"/>
                      </a:lnTo>
                      <a:lnTo>
                        <a:pt x="224" y="9"/>
                      </a:lnTo>
                      <a:lnTo>
                        <a:pt x="239" y="9"/>
                      </a:lnTo>
                      <a:lnTo>
                        <a:pt x="254" y="9"/>
                      </a:lnTo>
                      <a:lnTo>
                        <a:pt x="270" y="9"/>
                      </a:lnTo>
                      <a:lnTo>
                        <a:pt x="285" y="9"/>
                      </a:lnTo>
                      <a:lnTo>
                        <a:pt x="300" y="9"/>
                      </a:lnTo>
                      <a:lnTo>
                        <a:pt x="314" y="9"/>
                      </a:lnTo>
                      <a:lnTo>
                        <a:pt x="329" y="9"/>
                      </a:lnTo>
                      <a:lnTo>
                        <a:pt x="344" y="9"/>
                      </a:lnTo>
                      <a:lnTo>
                        <a:pt x="360" y="9"/>
                      </a:lnTo>
                      <a:lnTo>
                        <a:pt x="375" y="9"/>
                      </a:lnTo>
                      <a:lnTo>
                        <a:pt x="390" y="9"/>
                      </a:lnTo>
                      <a:lnTo>
                        <a:pt x="405" y="9"/>
                      </a:lnTo>
                      <a:lnTo>
                        <a:pt x="419" y="9"/>
                      </a:lnTo>
                      <a:lnTo>
                        <a:pt x="434" y="9"/>
                      </a:lnTo>
                      <a:lnTo>
                        <a:pt x="450" y="9"/>
                      </a:lnTo>
                      <a:lnTo>
                        <a:pt x="465" y="9"/>
                      </a:lnTo>
                      <a:lnTo>
                        <a:pt x="480" y="9"/>
                      </a:lnTo>
                      <a:lnTo>
                        <a:pt x="495" y="9"/>
                      </a:lnTo>
                      <a:lnTo>
                        <a:pt x="509" y="9"/>
                      </a:lnTo>
                      <a:lnTo>
                        <a:pt x="524" y="9"/>
                      </a:lnTo>
                      <a:lnTo>
                        <a:pt x="539" y="9"/>
                      </a:lnTo>
                      <a:lnTo>
                        <a:pt x="555" y="9"/>
                      </a:lnTo>
                      <a:lnTo>
                        <a:pt x="570" y="9"/>
                      </a:lnTo>
                      <a:lnTo>
                        <a:pt x="585" y="9"/>
                      </a:lnTo>
                      <a:lnTo>
                        <a:pt x="599" y="9"/>
                      </a:lnTo>
                      <a:lnTo>
                        <a:pt x="614" y="9"/>
                      </a:lnTo>
                      <a:lnTo>
                        <a:pt x="629" y="9"/>
                      </a:lnTo>
                      <a:lnTo>
                        <a:pt x="645" y="9"/>
                      </a:lnTo>
                      <a:lnTo>
                        <a:pt x="660" y="8"/>
                      </a:lnTo>
                      <a:lnTo>
                        <a:pt x="675" y="8"/>
                      </a:lnTo>
                      <a:lnTo>
                        <a:pt x="690" y="8"/>
                      </a:lnTo>
                      <a:lnTo>
                        <a:pt x="704" y="8"/>
                      </a:lnTo>
                      <a:lnTo>
                        <a:pt x="719" y="8"/>
                      </a:lnTo>
                      <a:lnTo>
                        <a:pt x="735" y="8"/>
                      </a:lnTo>
                      <a:lnTo>
                        <a:pt x="750" y="8"/>
                      </a:lnTo>
                      <a:lnTo>
                        <a:pt x="765" y="8"/>
                      </a:lnTo>
                      <a:lnTo>
                        <a:pt x="780" y="8"/>
                      </a:lnTo>
                      <a:lnTo>
                        <a:pt x="794" y="8"/>
                      </a:lnTo>
                      <a:lnTo>
                        <a:pt x="809" y="8"/>
                      </a:lnTo>
                      <a:lnTo>
                        <a:pt x="824" y="8"/>
                      </a:lnTo>
                      <a:lnTo>
                        <a:pt x="840" y="8"/>
                      </a:lnTo>
                      <a:lnTo>
                        <a:pt x="855" y="8"/>
                      </a:lnTo>
                      <a:lnTo>
                        <a:pt x="870" y="8"/>
                      </a:lnTo>
                      <a:lnTo>
                        <a:pt x="884" y="8"/>
                      </a:lnTo>
                      <a:lnTo>
                        <a:pt x="899" y="8"/>
                      </a:lnTo>
                      <a:lnTo>
                        <a:pt x="914" y="8"/>
                      </a:lnTo>
                      <a:lnTo>
                        <a:pt x="930" y="8"/>
                      </a:lnTo>
                      <a:lnTo>
                        <a:pt x="945" y="8"/>
                      </a:lnTo>
                      <a:lnTo>
                        <a:pt x="960" y="8"/>
                      </a:lnTo>
                      <a:lnTo>
                        <a:pt x="975" y="8"/>
                      </a:lnTo>
                      <a:lnTo>
                        <a:pt x="989" y="8"/>
                      </a:lnTo>
                      <a:lnTo>
                        <a:pt x="1004" y="8"/>
                      </a:lnTo>
                      <a:lnTo>
                        <a:pt x="1020" y="8"/>
                      </a:lnTo>
                      <a:lnTo>
                        <a:pt x="1035" y="8"/>
                      </a:lnTo>
                      <a:lnTo>
                        <a:pt x="1050" y="8"/>
                      </a:lnTo>
                      <a:lnTo>
                        <a:pt x="1065" y="8"/>
                      </a:lnTo>
                      <a:lnTo>
                        <a:pt x="1079" y="8"/>
                      </a:lnTo>
                      <a:lnTo>
                        <a:pt x="1094" y="8"/>
                      </a:lnTo>
                      <a:lnTo>
                        <a:pt x="1109" y="8"/>
                      </a:lnTo>
                      <a:lnTo>
                        <a:pt x="1125" y="8"/>
                      </a:lnTo>
                      <a:lnTo>
                        <a:pt x="1140" y="8"/>
                      </a:lnTo>
                      <a:lnTo>
                        <a:pt x="1155" y="8"/>
                      </a:lnTo>
                      <a:lnTo>
                        <a:pt x="1169" y="8"/>
                      </a:lnTo>
                      <a:lnTo>
                        <a:pt x="1184" y="8"/>
                      </a:lnTo>
                      <a:lnTo>
                        <a:pt x="1199" y="8"/>
                      </a:lnTo>
                      <a:lnTo>
                        <a:pt x="1215" y="8"/>
                      </a:lnTo>
                      <a:lnTo>
                        <a:pt x="1230" y="7"/>
                      </a:lnTo>
                      <a:lnTo>
                        <a:pt x="1245" y="7"/>
                      </a:lnTo>
                      <a:lnTo>
                        <a:pt x="1260" y="7"/>
                      </a:lnTo>
                      <a:lnTo>
                        <a:pt x="1274" y="7"/>
                      </a:lnTo>
                      <a:lnTo>
                        <a:pt x="1289" y="7"/>
                      </a:lnTo>
                      <a:lnTo>
                        <a:pt x="1305" y="7"/>
                      </a:lnTo>
                      <a:lnTo>
                        <a:pt x="1320" y="7"/>
                      </a:lnTo>
                      <a:lnTo>
                        <a:pt x="1335" y="7"/>
                      </a:lnTo>
                      <a:lnTo>
                        <a:pt x="1350" y="7"/>
                      </a:lnTo>
                      <a:lnTo>
                        <a:pt x="1364" y="7"/>
                      </a:lnTo>
                      <a:lnTo>
                        <a:pt x="1379" y="7"/>
                      </a:lnTo>
                      <a:lnTo>
                        <a:pt x="1395" y="7"/>
                      </a:lnTo>
                      <a:lnTo>
                        <a:pt x="1410" y="7"/>
                      </a:lnTo>
                      <a:lnTo>
                        <a:pt x="1425" y="7"/>
                      </a:lnTo>
                      <a:lnTo>
                        <a:pt x="1440" y="7"/>
                      </a:lnTo>
                      <a:lnTo>
                        <a:pt x="1454" y="7"/>
                      </a:lnTo>
                      <a:lnTo>
                        <a:pt x="1469" y="7"/>
                      </a:lnTo>
                      <a:lnTo>
                        <a:pt x="1484" y="7"/>
                      </a:lnTo>
                      <a:lnTo>
                        <a:pt x="1500" y="7"/>
                      </a:lnTo>
                      <a:lnTo>
                        <a:pt x="1515" y="7"/>
                      </a:lnTo>
                      <a:lnTo>
                        <a:pt x="1530" y="7"/>
                      </a:lnTo>
                      <a:lnTo>
                        <a:pt x="1545" y="7"/>
                      </a:lnTo>
                      <a:lnTo>
                        <a:pt x="1559" y="7"/>
                      </a:lnTo>
                      <a:lnTo>
                        <a:pt x="1574" y="7"/>
                      </a:lnTo>
                      <a:lnTo>
                        <a:pt x="1590" y="7"/>
                      </a:lnTo>
                      <a:lnTo>
                        <a:pt x="1605" y="7"/>
                      </a:lnTo>
                      <a:lnTo>
                        <a:pt x="1620" y="7"/>
                      </a:lnTo>
                      <a:lnTo>
                        <a:pt x="1635" y="7"/>
                      </a:lnTo>
                      <a:lnTo>
                        <a:pt x="1649" y="7"/>
                      </a:lnTo>
                      <a:lnTo>
                        <a:pt x="1664" y="6"/>
                      </a:lnTo>
                      <a:lnTo>
                        <a:pt x="1680" y="6"/>
                      </a:lnTo>
                      <a:lnTo>
                        <a:pt x="1695" y="6"/>
                      </a:lnTo>
                      <a:lnTo>
                        <a:pt x="1710" y="6"/>
                      </a:lnTo>
                      <a:lnTo>
                        <a:pt x="1725" y="6"/>
                      </a:lnTo>
                      <a:lnTo>
                        <a:pt x="1739" y="6"/>
                      </a:lnTo>
                      <a:lnTo>
                        <a:pt x="1754" y="6"/>
                      </a:lnTo>
                      <a:lnTo>
                        <a:pt x="1769" y="6"/>
                      </a:lnTo>
                      <a:lnTo>
                        <a:pt x="1785" y="6"/>
                      </a:lnTo>
                      <a:lnTo>
                        <a:pt x="1800" y="6"/>
                      </a:lnTo>
                      <a:lnTo>
                        <a:pt x="1815" y="6"/>
                      </a:lnTo>
                      <a:lnTo>
                        <a:pt x="1830" y="6"/>
                      </a:lnTo>
                      <a:lnTo>
                        <a:pt x="1844" y="6"/>
                      </a:lnTo>
                      <a:lnTo>
                        <a:pt x="1859" y="6"/>
                      </a:lnTo>
                      <a:lnTo>
                        <a:pt x="1875" y="6"/>
                      </a:lnTo>
                      <a:lnTo>
                        <a:pt x="1890" y="6"/>
                      </a:lnTo>
                      <a:lnTo>
                        <a:pt x="1905" y="6"/>
                      </a:lnTo>
                      <a:lnTo>
                        <a:pt x="1920" y="6"/>
                      </a:lnTo>
                      <a:lnTo>
                        <a:pt x="1934" y="6"/>
                      </a:lnTo>
                      <a:lnTo>
                        <a:pt x="1949" y="6"/>
                      </a:lnTo>
                      <a:lnTo>
                        <a:pt x="1965" y="6"/>
                      </a:lnTo>
                      <a:lnTo>
                        <a:pt x="1980" y="6"/>
                      </a:lnTo>
                      <a:lnTo>
                        <a:pt x="1995" y="6"/>
                      </a:lnTo>
                      <a:lnTo>
                        <a:pt x="2010" y="6"/>
                      </a:lnTo>
                      <a:lnTo>
                        <a:pt x="2024" y="5"/>
                      </a:lnTo>
                      <a:lnTo>
                        <a:pt x="2039" y="5"/>
                      </a:lnTo>
                      <a:lnTo>
                        <a:pt x="2054" y="5"/>
                      </a:lnTo>
                      <a:lnTo>
                        <a:pt x="2070" y="5"/>
                      </a:lnTo>
                      <a:lnTo>
                        <a:pt x="2085" y="5"/>
                      </a:lnTo>
                      <a:lnTo>
                        <a:pt x="2100" y="5"/>
                      </a:lnTo>
                      <a:lnTo>
                        <a:pt x="2115" y="5"/>
                      </a:lnTo>
                      <a:lnTo>
                        <a:pt x="2129" y="5"/>
                      </a:lnTo>
                      <a:lnTo>
                        <a:pt x="2144" y="5"/>
                      </a:lnTo>
                      <a:lnTo>
                        <a:pt x="2160" y="5"/>
                      </a:lnTo>
                      <a:lnTo>
                        <a:pt x="2175" y="5"/>
                      </a:lnTo>
                      <a:lnTo>
                        <a:pt x="2190" y="5"/>
                      </a:lnTo>
                      <a:lnTo>
                        <a:pt x="2205" y="5"/>
                      </a:lnTo>
                      <a:lnTo>
                        <a:pt x="2219" y="5"/>
                      </a:lnTo>
                      <a:lnTo>
                        <a:pt x="2234" y="5"/>
                      </a:lnTo>
                      <a:lnTo>
                        <a:pt x="2250" y="5"/>
                      </a:lnTo>
                      <a:lnTo>
                        <a:pt x="2265" y="5"/>
                      </a:lnTo>
                      <a:lnTo>
                        <a:pt x="2280" y="5"/>
                      </a:lnTo>
                      <a:lnTo>
                        <a:pt x="2295" y="5"/>
                      </a:lnTo>
                      <a:lnTo>
                        <a:pt x="2309" y="4"/>
                      </a:lnTo>
                      <a:lnTo>
                        <a:pt x="2324" y="4"/>
                      </a:lnTo>
                      <a:lnTo>
                        <a:pt x="2339" y="4"/>
                      </a:lnTo>
                      <a:lnTo>
                        <a:pt x="2355" y="4"/>
                      </a:lnTo>
                      <a:lnTo>
                        <a:pt x="2370" y="4"/>
                      </a:lnTo>
                      <a:lnTo>
                        <a:pt x="2385" y="4"/>
                      </a:lnTo>
                      <a:lnTo>
                        <a:pt x="2400" y="4"/>
                      </a:lnTo>
                      <a:lnTo>
                        <a:pt x="2414" y="4"/>
                      </a:lnTo>
                      <a:lnTo>
                        <a:pt x="2429" y="4"/>
                      </a:lnTo>
                      <a:lnTo>
                        <a:pt x="2445" y="4"/>
                      </a:lnTo>
                      <a:lnTo>
                        <a:pt x="2460" y="4"/>
                      </a:lnTo>
                      <a:lnTo>
                        <a:pt x="2475" y="4"/>
                      </a:lnTo>
                      <a:lnTo>
                        <a:pt x="2490" y="4"/>
                      </a:lnTo>
                      <a:lnTo>
                        <a:pt x="2504" y="4"/>
                      </a:lnTo>
                      <a:lnTo>
                        <a:pt x="2519" y="4"/>
                      </a:lnTo>
                      <a:lnTo>
                        <a:pt x="2535" y="4"/>
                      </a:lnTo>
                      <a:lnTo>
                        <a:pt x="2550" y="4"/>
                      </a:lnTo>
                      <a:lnTo>
                        <a:pt x="2565" y="3"/>
                      </a:lnTo>
                      <a:lnTo>
                        <a:pt x="2580" y="3"/>
                      </a:lnTo>
                      <a:lnTo>
                        <a:pt x="2594" y="3"/>
                      </a:lnTo>
                      <a:lnTo>
                        <a:pt x="2609" y="3"/>
                      </a:lnTo>
                      <a:lnTo>
                        <a:pt x="2624" y="3"/>
                      </a:lnTo>
                      <a:lnTo>
                        <a:pt x="2640" y="3"/>
                      </a:lnTo>
                      <a:lnTo>
                        <a:pt x="2655" y="3"/>
                      </a:lnTo>
                      <a:lnTo>
                        <a:pt x="2670" y="3"/>
                      </a:lnTo>
                      <a:lnTo>
                        <a:pt x="2685" y="3"/>
                      </a:lnTo>
                      <a:lnTo>
                        <a:pt x="2699" y="3"/>
                      </a:lnTo>
                      <a:lnTo>
                        <a:pt x="2714" y="3"/>
                      </a:lnTo>
                      <a:lnTo>
                        <a:pt x="2730" y="3"/>
                      </a:lnTo>
                      <a:lnTo>
                        <a:pt x="2745" y="3"/>
                      </a:lnTo>
                      <a:lnTo>
                        <a:pt x="2760" y="3"/>
                      </a:lnTo>
                      <a:lnTo>
                        <a:pt x="2775" y="1"/>
                      </a:lnTo>
                      <a:lnTo>
                        <a:pt x="2789" y="1"/>
                      </a:lnTo>
                      <a:lnTo>
                        <a:pt x="2804" y="1"/>
                      </a:lnTo>
                      <a:lnTo>
                        <a:pt x="2820" y="1"/>
                      </a:lnTo>
                      <a:lnTo>
                        <a:pt x="2835" y="1"/>
                      </a:lnTo>
                      <a:lnTo>
                        <a:pt x="2850" y="1"/>
                      </a:lnTo>
                      <a:lnTo>
                        <a:pt x="2865" y="1"/>
                      </a:lnTo>
                      <a:lnTo>
                        <a:pt x="2879" y="1"/>
                      </a:lnTo>
                      <a:lnTo>
                        <a:pt x="2894" y="1"/>
                      </a:lnTo>
                      <a:lnTo>
                        <a:pt x="2909" y="1"/>
                      </a:lnTo>
                      <a:lnTo>
                        <a:pt x="2925" y="1"/>
                      </a:lnTo>
                      <a:lnTo>
                        <a:pt x="2940" y="1"/>
                      </a:lnTo>
                      <a:lnTo>
                        <a:pt x="2955" y="1"/>
                      </a:lnTo>
                      <a:lnTo>
                        <a:pt x="2970" y="0"/>
                      </a:lnTo>
                      <a:lnTo>
                        <a:pt x="2984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Freeform 53"/>
                <p:cNvSpPr>
                  <a:spLocks/>
                </p:cNvSpPr>
                <p:nvPr/>
              </p:nvSpPr>
              <p:spPr bwMode="auto">
                <a:xfrm>
                  <a:off x="3457" y="3389"/>
                  <a:ext cx="498" cy="21"/>
                </a:xfrm>
                <a:custGeom>
                  <a:avLst/>
                  <a:gdLst>
                    <a:gd name="T0" fmla="*/ 0 w 2986"/>
                    <a:gd name="T1" fmla="*/ 0 h 142"/>
                    <a:gd name="T2" fmla="*/ 0 w 2986"/>
                    <a:gd name="T3" fmla="*/ 0 h 142"/>
                    <a:gd name="T4" fmla="*/ 0 w 2986"/>
                    <a:gd name="T5" fmla="*/ 0 h 142"/>
                    <a:gd name="T6" fmla="*/ 0 w 2986"/>
                    <a:gd name="T7" fmla="*/ 0 h 142"/>
                    <a:gd name="T8" fmla="*/ 0 w 2986"/>
                    <a:gd name="T9" fmla="*/ 0 h 142"/>
                    <a:gd name="T10" fmla="*/ 0 w 2986"/>
                    <a:gd name="T11" fmla="*/ 0 h 142"/>
                    <a:gd name="T12" fmla="*/ 0 w 2986"/>
                    <a:gd name="T13" fmla="*/ 0 h 142"/>
                    <a:gd name="T14" fmla="*/ 0 w 2986"/>
                    <a:gd name="T15" fmla="*/ 0 h 142"/>
                    <a:gd name="T16" fmla="*/ 0 w 2986"/>
                    <a:gd name="T17" fmla="*/ 0 h 142"/>
                    <a:gd name="T18" fmla="*/ 0 w 2986"/>
                    <a:gd name="T19" fmla="*/ 0 h 142"/>
                    <a:gd name="T20" fmla="*/ 0 w 2986"/>
                    <a:gd name="T21" fmla="*/ 0 h 142"/>
                    <a:gd name="T22" fmla="*/ 0 w 2986"/>
                    <a:gd name="T23" fmla="*/ 0 h 142"/>
                    <a:gd name="T24" fmla="*/ 0 w 2986"/>
                    <a:gd name="T25" fmla="*/ 0 h 142"/>
                    <a:gd name="T26" fmla="*/ 0 w 2986"/>
                    <a:gd name="T27" fmla="*/ 0 h 142"/>
                    <a:gd name="T28" fmla="*/ 0 w 2986"/>
                    <a:gd name="T29" fmla="*/ 0 h 142"/>
                    <a:gd name="T30" fmla="*/ 0 w 2986"/>
                    <a:gd name="T31" fmla="*/ 0 h 142"/>
                    <a:gd name="T32" fmla="*/ 0 w 2986"/>
                    <a:gd name="T33" fmla="*/ 0 h 142"/>
                    <a:gd name="T34" fmla="*/ 0 w 2986"/>
                    <a:gd name="T35" fmla="*/ 0 h 142"/>
                    <a:gd name="T36" fmla="*/ 0 w 2986"/>
                    <a:gd name="T37" fmla="*/ 0 h 142"/>
                    <a:gd name="T38" fmla="*/ 0 w 2986"/>
                    <a:gd name="T39" fmla="*/ 0 h 142"/>
                    <a:gd name="T40" fmla="*/ 0 w 2986"/>
                    <a:gd name="T41" fmla="*/ 0 h 142"/>
                    <a:gd name="T42" fmla="*/ 0 w 2986"/>
                    <a:gd name="T43" fmla="*/ 0 h 142"/>
                    <a:gd name="T44" fmla="*/ 0 w 2986"/>
                    <a:gd name="T45" fmla="*/ 0 h 142"/>
                    <a:gd name="T46" fmla="*/ 0 w 2986"/>
                    <a:gd name="T47" fmla="*/ 0 h 142"/>
                    <a:gd name="T48" fmla="*/ 0 w 2986"/>
                    <a:gd name="T49" fmla="*/ 0 h 142"/>
                    <a:gd name="T50" fmla="*/ 0 w 2986"/>
                    <a:gd name="T51" fmla="*/ 0 h 142"/>
                    <a:gd name="T52" fmla="*/ 0 w 2986"/>
                    <a:gd name="T53" fmla="*/ 0 h 142"/>
                    <a:gd name="T54" fmla="*/ 0 w 2986"/>
                    <a:gd name="T55" fmla="*/ 0 h 142"/>
                    <a:gd name="T56" fmla="*/ 0 w 2986"/>
                    <a:gd name="T57" fmla="*/ 0 h 142"/>
                    <a:gd name="T58" fmla="*/ 0 w 2986"/>
                    <a:gd name="T59" fmla="*/ 0 h 142"/>
                    <a:gd name="T60" fmla="*/ 0 w 2986"/>
                    <a:gd name="T61" fmla="*/ 0 h 142"/>
                    <a:gd name="T62" fmla="*/ 0 w 2986"/>
                    <a:gd name="T63" fmla="*/ 0 h 142"/>
                    <a:gd name="T64" fmla="*/ 0 w 2986"/>
                    <a:gd name="T65" fmla="*/ 0 h 142"/>
                    <a:gd name="T66" fmla="*/ 0 w 2986"/>
                    <a:gd name="T67" fmla="*/ 0 h 142"/>
                    <a:gd name="T68" fmla="*/ 0 w 2986"/>
                    <a:gd name="T69" fmla="*/ 0 h 142"/>
                    <a:gd name="T70" fmla="*/ 0 w 2986"/>
                    <a:gd name="T71" fmla="*/ 0 h 142"/>
                    <a:gd name="T72" fmla="*/ 0 w 2986"/>
                    <a:gd name="T73" fmla="*/ 0 h 142"/>
                    <a:gd name="T74" fmla="*/ 0 w 2986"/>
                    <a:gd name="T75" fmla="*/ 0 h 142"/>
                    <a:gd name="T76" fmla="*/ 0 w 2986"/>
                    <a:gd name="T77" fmla="*/ 0 h 142"/>
                    <a:gd name="T78" fmla="*/ 0 w 2986"/>
                    <a:gd name="T79" fmla="*/ 0 h 142"/>
                    <a:gd name="T80" fmla="*/ 0 w 2986"/>
                    <a:gd name="T81" fmla="*/ 0 h 142"/>
                    <a:gd name="T82" fmla="*/ 0 w 2986"/>
                    <a:gd name="T83" fmla="*/ 0 h 142"/>
                    <a:gd name="T84" fmla="*/ 0 w 2986"/>
                    <a:gd name="T85" fmla="*/ 0 h 142"/>
                    <a:gd name="T86" fmla="*/ 0 w 2986"/>
                    <a:gd name="T87" fmla="*/ 0 h 142"/>
                    <a:gd name="T88" fmla="*/ 0 w 2986"/>
                    <a:gd name="T89" fmla="*/ 0 h 142"/>
                    <a:gd name="T90" fmla="*/ 0 w 2986"/>
                    <a:gd name="T91" fmla="*/ 0 h 142"/>
                    <a:gd name="T92" fmla="*/ 0 w 2986"/>
                    <a:gd name="T93" fmla="*/ 0 h 142"/>
                    <a:gd name="T94" fmla="*/ 0 w 2986"/>
                    <a:gd name="T95" fmla="*/ 0 h 142"/>
                    <a:gd name="T96" fmla="*/ 0 w 2986"/>
                    <a:gd name="T97" fmla="*/ 0 h 142"/>
                    <a:gd name="T98" fmla="*/ 0 w 2986"/>
                    <a:gd name="T99" fmla="*/ 0 h 142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6"/>
                    <a:gd name="T151" fmla="*/ 0 h 142"/>
                    <a:gd name="T152" fmla="*/ 2986 w 2986"/>
                    <a:gd name="T153" fmla="*/ 142 h 142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6" h="142">
                      <a:moveTo>
                        <a:pt x="0" y="142"/>
                      </a:moveTo>
                      <a:lnTo>
                        <a:pt x="15" y="142"/>
                      </a:lnTo>
                      <a:lnTo>
                        <a:pt x="31" y="142"/>
                      </a:lnTo>
                      <a:lnTo>
                        <a:pt x="46" y="142"/>
                      </a:lnTo>
                      <a:lnTo>
                        <a:pt x="61" y="142"/>
                      </a:lnTo>
                      <a:lnTo>
                        <a:pt x="76" y="142"/>
                      </a:lnTo>
                      <a:lnTo>
                        <a:pt x="90" y="142"/>
                      </a:lnTo>
                      <a:lnTo>
                        <a:pt x="105" y="142"/>
                      </a:lnTo>
                      <a:lnTo>
                        <a:pt x="121" y="142"/>
                      </a:lnTo>
                      <a:lnTo>
                        <a:pt x="136" y="142"/>
                      </a:lnTo>
                      <a:lnTo>
                        <a:pt x="151" y="141"/>
                      </a:lnTo>
                      <a:lnTo>
                        <a:pt x="166" y="141"/>
                      </a:lnTo>
                      <a:lnTo>
                        <a:pt x="180" y="141"/>
                      </a:lnTo>
                      <a:lnTo>
                        <a:pt x="195" y="141"/>
                      </a:lnTo>
                      <a:lnTo>
                        <a:pt x="210" y="141"/>
                      </a:lnTo>
                      <a:lnTo>
                        <a:pt x="226" y="141"/>
                      </a:lnTo>
                      <a:lnTo>
                        <a:pt x="241" y="141"/>
                      </a:lnTo>
                      <a:lnTo>
                        <a:pt x="256" y="141"/>
                      </a:lnTo>
                      <a:lnTo>
                        <a:pt x="271" y="141"/>
                      </a:lnTo>
                      <a:lnTo>
                        <a:pt x="285" y="141"/>
                      </a:lnTo>
                      <a:lnTo>
                        <a:pt x="300" y="140"/>
                      </a:lnTo>
                      <a:lnTo>
                        <a:pt x="316" y="140"/>
                      </a:lnTo>
                      <a:lnTo>
                        <a:pt x="331" y="140"/>
                      </a:lnTo>
                      <a:lnTo>
                        <a:pt x="346" y="140"/>
                      </a:lnTo>
                      <a:lnTo>
                        <a:pt x="361" y="140"/>
                      </a:lnTo>
                      <a:lnTo>
                        <a:pt x="375" y="140"/>
                      </a:lnTo>
                      <a:lnTo>
                        <a:pt x="390" y="140"/>
                      </a:lnTo>
                      <a:lnTo>
                        <a:pt x="406" y="140"/>
                      </a:lnTo>
                      <a:lnTo>
                        <a:pt x="421" y="139"/>
                      </a:lnTo>
                      <a:lnTo>
                        <a:pt x="436" y="139"/>
                      </a:lnTo>
                      <a:lnTo>
                        <a:pt x="451" y="139"/>
                      </a:lnTo>
                      <a:lnTo>
                        <a:pt x="465" y="139"/>
                      </a:lnTo>
                      <a:lnTo>
                        <a:pt x="480" y="139"/>
                      </a:lnTo>
                      <a:lnTo>
                        <a:pt x="495" y="139"/>
                      </a:lnTo>
                      <a:lnTo>
                        <a:pt x="511" y="139"/>
                      </a:lnTo>
                      <a:lnTo>
                        <a:pt x="526" y="139"/>
                      </a:lnTo>
                      <a:lnTo>
                        <a:pt x="541" y="138"/>
                      </a:lnTo>
                      <a:lnTo>
                        <a:pt x="556" y="138"/>
                      </a:lnTo>
                      <a:lnTo>
                        <a:pt x="570" y="138"/>
                      </a:lnTo>
                      <a:lnTo>
                        <a:pt x="585" y="138"/>
                      </a:lnTo>
                      <a:lnTo>
                        <a:pt x="601" y="138"/>
                      </a:lnTo>
                      <a:lnTo>
                        <a:pt x="616" y="138"/>
                      </a:lnTo>
                      <a:lnTo>
                        <a:pt x="631" y="138"/>
                      </a:lnTo>
                      <a:lnTo>
                        <a:pt x="646" y="138"/>
                      </a:lnTo>
                      <a:lnTo>
                        <a:pt x="660" y="136"/>
                      </a:lnTo>
                      <a:lnTo>
                        <a:pt x="675" y="136"/>
                      </a:lnTo>
                      <a:lnTo>
                        <a:pt x="691" y="136"/>
                      </a:lnTo>
                      <a:lnTo>
                        <a:pt x="706" y="136"/>
                      </a:lnTo>
                      <a:lnTo>
                        <a:pt x="721" y="136"/>
                      </a:lnTo>
                      <a:lnTo>
                        <a:pt x="736" y="136"/>
                      </a:lnTo>
                      <a:lnTo>
                        <a:pt x="750" y="135"/>
                      </a:lnTo>
                      <a:lnTo>
                        <a:pt x="765" y="135"/>
                      </a:lnTo>
                      <a:lnTo>
                        <a:pt x="781" y="135"/>
                      </a:lnTo>
                      <a:lnTo>
                        <a:pt x="796" y="135"/>
                      </a:lnTo>
                      <a:lnTo>
                        <a:pt x="811" y="135"/>
                      </a:lnTo>
                      <a:lnTo>
                        <a:pt x="826" y="135"/>
                      </a:lnTo>
                      <a:lnTo>
                        <a:pt x="841" y="135"/>
                      </a:lnTo>
                      <a:lnTo>
                        <a:pt x="855" y="134"/>
                      </a:lnTo>
                      <a:lnTo>
                        <a:pt x="870" y="134"/>
                      </a:lnTo>
                      <a:lnTo>
                        <a:pt x="886" y="134"/>
                      </a:lnTo>
                      <a:lnTo>
                        <a:pt x="901" y="134"/>
                      </a:lnTo>
                      <a:lnTo>
                        <a:pt x="916" y="134"/>
                      </a:lnTo>
                      <a:lnTo>
                        <a:pt x="931" y="133"/>
                      </a:lnTo>
                      <a:lnTo>
                        <a:pt x="945" y="133"/>
                      </a:lnTo>
                      <a:lnTo>
                        <a:pt x="960" y="133"/>
                      </a:lnTo>
                      <a:lnTo>
                        <a:pt x="976" y="133"/>
                      </a:lnTo>
                      <a:lnTo>
                        <a:pt x="991" y="133"/>
                      </a:lnTo>
                      <a:lnTo>
                        <a:pt x="1006" y="133"/>
                      </a:lnTo>
                      <a:lnTo>
                        <a:pt x="1021" y="132"/>
                      </a:lnTo>
                      <a:lnTo>
                        <a:pt x="1035" y="132"/>
                      </a:lnTo>
                      <a:lnTo>
                        <a:pt x="1050" y="132"/>
                      </a:lnTo>
                      <a:lnTo>
                        <a:pt x="1066" y="132"/>
                      </a:lnTo>
                      <a:lnTo>
                        <a:pt x="1081" y="132"/>
                      </a:lnTo>
                      <a:lnTo>
                        <a:pt x="1096" y="131"/>
                      </a:lnTo>
                      <a:lnTo>
                        <a:pt x="1111" y="131"/>
                      </a:lnTo>
                      <a:lnTo>
                        <a:pt x="1126" y="131"/>
                      </a:lnTo>
                      <a:lnTo>
                        <a:pt x="1140" y="131"/>
                      </a:lnTo>
                      <a:lnTo>
                        <a:pt x="1155" y="130"/>
                      </a:lnTo>
                      <a:lnTo>
                        <a:pt x="1171" y="130"/>
                      </a:lnTo>
                      <a:lnTo>
                        <a:pt x="1186" y="130"/>
                      </a:lnTo>
                      <a:lnTo>
                        <a:pt x="1201" y="130"/>
                      </a:lnTo>
                      <a:lnTo>
                        <a:pt x="1216" y="130"/>
                      </a:lnTo>
                      <a:lnTo>
                        <a:pt x="1230" y="128"/>
                      </a:lnTo>
                      <a:lnTo>
                        <a:pt x="1245" y="128"/>
                      </a:lnTo>
                      <a:lnTo>
                        <a:pt x="1261" y="128"/>
                      </a:lnTo>
                      <a:lnTo>
                        <a:pt x="1276" y="128"/>
                      </a:lnTo>
                      <a:lnTo>
                        <a:pt x="1291" y="127"/>
                      </a:lnTo>
                      <a:lnTo>
                        <a:pt x="1306" y="127"/>
                      </a:lnTo>
                      <a:lnTo>
                        <a:pt x="1320" y="127"/>
                      </a:lnTo>
                      <a:lnTo>
                        <a:pt x="1335" y="126"/>
                      </a:lnTo>
                      <a:lnTo>
                        <a:pt x="1351" y="126"/>
                      </a:lnTo>
                      <a:lnTo>
                        <a:pt x="1366" y="126"/>
                      </a:lnTo>
                      <a:lnTo>
                        <a:pt x="1381" y="126"/>
                      </a:lnTo>
                      <a:lnTo>
                        <a:pt x="1396" y="125"/>
                      </a:lnTo>
                      <a:lnTo>
                        <a:pt x="1411" y="125"/>
                      </a:lnTo>
                      <a:lnTo>
                        <a:pt x="1425" y="125"/>
                      </a:lnTo>
                      <a:lnTo>
                        <a:pt x="1440" y="125"/>
                      </a:lnTo>
                      <a:lnTo>
                        <a:pt x="1456" y="124"/>
                      </a:lnTo>
                      <a:lnTo>
                        <a:pt x="1471" y="124"/>
                      </a:lnTo>
                      <a:lnTo>
                        <a:pt x="1486" y="124"/>
                      </a:lnTo>
                      <a:lnTo>
                        <a:pt x="1501" y="123"/>
                      </a:lnTo>
                      <a:lnTo>
                        <a:pt x="1515" y="123"/>
                      </a:lnTo>
                      <a:lnTo>
                        <a:pt x="1530" y="123"/>
                      </a:lnTo>
                      <a:lnTo>
                        <a:pt x="1546" y="121"/>
                      </a:lnTo>
                      <a:lnTo>
                        <a:pt x="1561" y="121"/>
                      </a:lnTo>
                      <a:lnTo>
                        <a:pt x="1576" y="121"/>
                      </a:lnTo>
                      <a:lnTo>
                        <a:pt x="1591" y="120"/>
                      </a:lnTo>
                      <a:lnTo>
                        <a:pt x="1605" y="120"/>
                      </a:lnTo>
                      <a:lnTo>
                        <a:pt x="1620" y="120"/>
                      </a:lnTo>
                      <a:lnTo>
                        <a:pt x="1636" y="119"/>
                      </a:lnTo>
                      <a:lnTo>
                        <a:pt x="1651" y="119"/>
                      </a:lnTo>
                      <a:lnTo>
                        <a:pt x="1666" y="118"/>
                      </a:lnTo>
                      <a:lnTo>
                        <a:pt x="1681" y="118"/>
                      </a:lnTo>
                      <a:lnTo>
                        <a:pt x="1696" y="118"/>
                      </a:lnTo>
                      <a:lnTo>
                        <a:pt x="1710" y="117"/>
                      </a:lnTo>
                      <a:lnTo>
                        <a:pt x="1725" y="117"/>
                      </a:lnTo>
                      <a:lnTo>
                        <a:pt x="1741" y="116"/>
                      </a:lnTo>
                      <a:lnTo>
                        <a:pt x="1756" y="116"/>
                      </a:lnTo>
                      <a:lnTo>
                        <a:pt x="1771" y="116"/>
                      </a:lnTo>
                      <a:lnTo>
                        <a:pt x="1786" y="114"/>
                      </a:lnTo>
                      <a:lnTo>
                        <a:pt x="1800" y="114"/>
                      </a:lnTo>
                      <a:lnTo>
                        <a:pt x="1815" y="113"/>
                      </a:lnTo>
                      <a:lnTo>
                        <a:pt x="1831" y="113"/>
                      </a:lnTo>
                      <a:lnTo>
                        <a:pt x="1846" y="112"/>
                      </a:lnTo>
                      <a:lnTo>
                        <a:pt x="1861" y="112"/>
                      </a:lnTo>
                      <a:lnTo>
                        <a:pt x="1876" y="111"/>
                      </a:lnTo>
                      <a:lnTo>
                        <a:pt x="1890" y="111"/>
                      </a:lnTo>
                      <a:lnTo>
                        <a:pt x="1905" y="110"/>
                      </a:lnTo>
                      <a:lnTo>
                        <a:pt x="1921" y="110"/>
                      </a:lnTo>
                      <a:lnTo>
                        <a:pt x="1936" y="109"/>
                      </a:lnTo>
                      <a:lnTo>
                        <a:pt x="1951" y="109"/>
                      </a:lnTo>
                      <a:lnTo>
                        <a:pt x="1966" y="108"/>
                      </a:lnTo>
                      <a:lnTo>
                        <a:pt x="1981" y="108"/>
                      </a:lnTo>
                      <a:lnTo>
                        <a:pt x="1995" y="106"/>
                      </a:lnTo>
                      <a:lnTo>
                        <a:pt x="2010" y="106"/>
                      </a:lnTo>
                      <a:lnTo>
                        <a:pt x="2026" y="105"/>
                      </a:lnTo>
                      <a:lnTo>
                        <a:pt x="2041" y="104"/>
                      </a:lnTo>
                      <a:lnTo>
                        <a:pt x="2056" y="104"/>
                      </a:lnTo>
                      <a:lnTo>
                        <a:pt x="2071" y="103"/>
                      </a:lnTo>
                      <a:lnTo>
                        <a:pt x="2085" y="102"/>
                      </a:lnTo>
                      <a:lnTo>
                        <a:pt x="2100" y="102"/>
                      </a:lnTo>
                      <a:lnTo>
                        <a:pt x="2116" y="101"/>
                      </a:lnTo>
                      <a:lnTo>
                        <a:pt x="2131" y="99"/>
                      </a:lnTo>
                      <a:lnTo>
                        <a:pt x="2146" y="99"/>
                      </a:lnTo>
                      <a:lnTo>
                        <a:pt x="2161" y="98"/>
                      </a:lnTo>
                      <a:lnTo>
                        <a:pt x="2175" y="97"/>
                      </a:lnTo>
                      <a:lnTo>
                        <a:pt x="2190" y="97"/>
                      </a:lnTo>
                      <a:lnTo>
                        <a:pt x="2206" y="96"/>
                      </a:lnTo>
                      <a:lnTo>
                        <a:pt x="2221" y="95"/>
                      </a:lnTo>
                      <a:lnTo>
                        <a:pt x="2236" y="94"/>
                      </a:lnTo>
                      <a:lnTo>
                        <a:pt x="2251" y="92"/>
                      </a:lnTo>
                      <a:lnTo>
                        <a:pt x="2266" y="92"/>
                      </a:lnTo>
                      <a:lnTo>
                        <a:pt x="2280" y="91"/>
                      </a:lnTo>
                      <a:lnTo>
                        <a:pt x="2295" y="90"/>
                      </a:lnTo>
                      <a:lnTo>
                        <a:pt x="2311" y="89"/>
                      </a:lnTo>
                      <a:lnTo>
                        <a:pt x="2326" y="88"/>
                      </a:lnTo>
                      <a:lnTo>
                        <a:pt x="2341" y="87"/>
                      </a:lnTo>
                      <a:lnTo>
                        <a:pt x="2356" y="86"/>
                      </a:lnTo>
                      <a:lnTo>
                        <a:pt x="2370" y="84"/>
                      </a:lnTo>
                      <a:lnTo>
                        <a:pt x="2385" y="83"/>
                      </a:lnTo>
                      <a:lnTo>
                        <a:pt x="2401" y="82"/>
                      </a:lnTo>
                      <a:lnTo>
                        <a:pt x="2416" y="81"/>
                      </a:lnTo>
                      <a:lnTo>
                        <a:pt x="2431" y="80"/>
                      </a:lnTo>
                      <a:lnTo>
                        <a:pt x="2446" y="79"/>
                      </a:lnTo>
                      <a:lnTo>
                        <a:pt x="2460" y="77"/>
                      </a:lnTo>
                      <a:lnTo>
                        <a:pt x="2475" y="76"/>
                      </a:lnTo>
                      <a:lnTo>
                        <a:pt x="2491" y="75"/>
                      </a:lnTo>
                      <a:lnTo>
                        <a:pt x="2506" y="73"/>
                      </a:lnTo>
                      <a:lnTo>
                        <a:pt x="2521" y="72"/>
                      </a:lnTo>
                      <a:lnTo>
                        <a:pt x="2536" y="70"/>
                      </a:lnTo>
                      <a:lnTo>
                        <a:pt x="2551" y="69"/>
                      </a:lnTo>
                      <a:lnTo>
                        <a:pt x="2565" y="67"/>
                      </a:lnTo>
                      <a:lnTo>
                        <a:pt x="2580" y="66"/>
                      </a:lnTo>
                      <a:lnTo>
                        <a:pt x="2596" y="64"/>
                      </a:lnTo>
                      <a:lnTo>
                        <a:pt x="2611" y="62"/>
                      </a:lnTo>
                      <a:lnTo>
                        <a:pt x="2626" y="61"/>
                      </a:lnTo>
                      <a:lnTo>
                        <a:pt x="2641" y="59"/>
                      </a:lnTo>
                      <a:lnTo>
                        <a:pt x="2655" y="57"/>
                      </a:lnTo>
                      <a:lnTo>
                        <a:pt x="2670" y="55"/>
                      </a:lnTo>
                      <a:lnTo>
                        <a:pt x="2686" y="53"/>
                      </a:lnTo>
                      <a:lnTo>
                        <a:pt x="2701" y="51"/>
                      </a:lnTo>
                      <a:lnTo>
                        <a:pt x="2716" y="50"/>
                      </a:lnTo>
                      <a:lnTo>
                        <a:pt x="2731" y="47"/>
                      </a:lnTo>
                      <a:lnTo>
                        <a:pt x="2745" y="45"/>
                      </a:lnTo>
                      <a:lnTo>
                        <a:pt x="2760" y="43"/>
                      </a:lnTo>
                      <a:lnTo>
                        <a:pt x="2776" y="40"/>
                      </a:lnTo>
                      <a:lnTo>
                        <a:pt x="2791" y="38"/>
                      </a:lnTo>
                      <a:lnTo>
                        <a:pt x="2806" y="36"/>
                      </a:lnTo>
                      <a:lnTo>
                        <a:pt x="2821" y="33"/>
                      </a:lnTo>
                      <a:lnTo>
                        <a:pt x="2836" y="31"/>
                      </a:lnTo>
                      <a:lnTo>
                        <a:pt x="2850" y="28"/>
                      </a:lnTo>
                      <a:lnTo>
                        <a:pt x="2865" y="25"/>
                      </a:lnTo>
                      <a:lnTo>
                        <a:pt x="2881" y="23"/>
                      </a:lnTo>
                      <a:lnTo>
                        <a:pt x="2896" y="20"/>
                      </a:lnTo>
                      <a:lnTo>
                        <a:pt x="2911" y="16"/>
                      </a:lnTo>
                      <a:lnTo>
                        <a:pt x="2926" y="14"/>
                      </a:lnTo>
                      <a:lnTo>
                        <a:pt x="2940" y="10"/>
                      </a:lnTo>
                      <a:lnTo>
                        <a:pt x="2955" y="7"/>
                      </a:lnTo>
                      <a:lnTo>
                        <a:pt x="2971" y="3"/>
                      </a:lnTo>
                      <a:lnTo>
                        <a:pt x="2986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Freeform 54"/>
                <p:cNvSpPr>
                  <a:spLocks/>
                </p:cNvSpPr>
                <p:nvPr/>
              </p:nvSpPr>
              <p:spPr bwMode="auto">
                <a:xfrm>
                  <a:off x="3955" y="781"/>
                  <a:ext cx="497" cy="2618"/>
                </a:xfrm>
                <a:custGeom>
                  <a:avLst/>
                  <a:gdLst>
                    <a:gd name="T0" fmla="*/ 0 w 2985"/>
                    <a:gd name="T1" fmla="*/ 0 h 18320"/>
                    <a:gd name="T2" fmla="*/ 0 w 2985"/>
                    <a:gd name="T3" fmla="*/ 0 h 18320"/>
                    <a:gd name="T4" fmla="*/ 0 w 2985"/>
                    <a:gd name="T5" fmla="*/ 0 h 18320"/>
                    <a:gd name="T6" fmla="*/ 0 w 2985"/>
                    <a:gd name="T7" fmla="*/ 0 h 18320"/>
                    <a:gd name="T8" fmla="*/ 0 w 2985"/>
                    <a:gd name="T9" fmla="*/ 0 h 18320"/>
                    <a:gd name="T10" fmla="*/ 0 w 2985"/>
                    <a:gd name="T11" fmla="*/ 0 h 18320"/>
                    <a:gd name="T12" fmla="*/ 0 w 2985"/>
                    <a:gd name="T13" fmla="*/ 0 h 18320"/>
                    <a:gd name="T14" fmla="*/ 0 w 2985"/>
                    <a:gd name="T15" fmla="*/ 0 h 18320"/>
                    <a:gd name="T16" fmla="*/ 0 w 2985"/>
                    <a:gd name="T17" fmla="*/ 0 h 18320"/>
                    <a:gd name="T18" fmla="*/ 0 w 2985"/>
                    <a:gd name="T19" fmla="*/ 0 h 18320"/>
                    <a:gd name="T20" fmla="*/ 0 w 2985"/>
                    <a:gd name="T21" fmla="*/ 0 h 18320"/>
                    <a:gd name="T22" fmla="*/ 0 w 2985"/>
                    <a:gd name="T23" fmla="*/ 0 h 18320"/>
                    <a:gd name="T24" fmla="*/ 0 w 2985"/>
                    <a:gd name="T25" fmla="*/ 0 h 18320"/>
                    <a:gd name="T26" fmla="*/ 0 w 2985"/>
                    <a:gd name="T27" fmla="*/ 0 h 18320"/>
                    <a:gd name="T28" fmla="*/ 0 w 2985"/>
                    <a:gd name="T29" fmla="*/ 0 h 18320"/>
                    <a:gd name="T30" fmla="*/ 0 w 2985"/>
                    <a:gd name="T31" fmla="*/ 0 h 18320"/>
                    <a:gd name="T32" fmla="*/ 0 w 2985"/>
                    <a:gd name="T33" fmla="*/ 0 h 18320"/>
                    <a:gd name="T34" fmla="*/ 0 w 2985"/>
                    <a:gd name="T35" fmla="*/ 0 h 18320"/>
                    <a:gd name="T36" fmla="*/ 0 w 2985"/>
                    <a:gd name="T37" fmla="*/ 0 h 18320"/>
                    <a:gd name="T38" fmla="*/ 0 w 2985"/>
                    <a:gd name="T39" fmla="*/ 0 h 18320"/>
                    <a:gd name="T40" fmla="*/ 0 w 2985"/>
                    <a:gd name="T41" fmla="*/ 0 h 18320"/>
                    <a:gd name="T42" fmla="*/ 0 w 2985"/>
                    <a:gd name="T43" fmla="*/ 0 h 18320"/>
                    <a:gd name="T44" fmla="*/ 0 w 2985"/>
                    <a:gd name="T45" fmla="*/ 0 h 18320"/>
                    <a:gd name="T46" fmla="*/ 0 w 2985"/>
                    <a:gd name="T47" fmla="*/ 0 h 18320"/>
                    <a:gd name="T48" fmla="*/ 0 w 2985"/>
                    <a:gd name="T49" fmla="*/ 0 h 18320"/>
                    <a:gd name="T50" fmla="*/ 0 w 2985"/>
                    <a:gd name="T51" fmla="*/ 0 h 18320"/>
                    <a:gd name="T52" fmla="*/ 0 w 2985"/>
                    <a:gd name="T53" fmla="*/ 0 h 18320"/>
                    <a:gd name="T54" fmla="*/ 0 w 2985"/>
                    <a:gd name="T55" fmla="*/ 0 h 18320"/>
                    <a:gd name="T56" fmla="*/ 0 w 2985"/>
                    <a:gd name="T57" fmla="*/ 0 h 18320"/>
                    <a:gd name="T58" fmla="*/ 0 w 2985"/>
                    <a:gd name="T59" fmla="*/ 0 h 18320"/>
                    <a:gd name="T60" fmla="*/ 0 w 2985"/>
                    <a:gd name="T61" fmla="*/ 0 h 18320"/>
                    <a:gd name="T62" fmla="*/ 0 w 2985"/>
                    <a:gd name="T63" fmla="*/ 0 h 18320"/>
                    <a:gd name="T64" fmla="*/ 0 w 2985"/>
                    <a:gd name="T65" fmla="*/ 0 h 18320"/>
                    <a:gd name="T66" fmla="*/ 0 w 2985"/>
                    <a:gd name="T67" fmla="*/ 0 h 18320"/>
                    <a:gd name="T68" fmla="*/ 0 w 2985"/>
                    <a:gd name="T69" fmla="*/ 0 h 18320"/>
                    <a:gd name="T70" fmla="*/ 0 w 2985"/>
                    <a:gd name="T71" fmla="*/ 0 h 18320"/>
                    <a:gd name="T72" fmla="*/ 0 w 2985"/>
                    <a:gd name="T73" fmla="*/ 0 h 18320"/>
                    <a:gd name="T74" fmla="*/ 0 w 2985"/>
                    <a:gd name="T75" fmla="*/ 0 h 18320"/>
                    <a:gd name="T76" fmla="*/ 0 w 2985"/>
                    <a:gd name="T77" fmla="*/ 0 h 18320"/>
                    <a:gd name="T78" fmla="*/ 0 w 2985"/>
                    <a:gd name="T79" fmla="*/ 0 h 18320"/>
                    <a:gd name="T80" fmla="*/ 0 w 2985"/>
                    <a:gd name="T81" fmla="*/ 0 h 18320"/>
                    <a:gd name="T82" fmla="*/ 0 w 2985"/>
                    <a:gd name="T83" fmla="*/ 0 h 18320"/>
                    <a:gd name="T84" fmla="*/ 0 w 2985"/>
                    <a:gd name="T85" fmla="*/ 0 h 18320"/>
                    <a:gd name="T86" fmla="*/ 0 w 2985"/>
                    <a:gd name="T87" fmla="*/ 0 h 18320"/>
                    <a:gd name="T88" fmla="*/ 0 w 2985"/>
                    <a:gd name="T89" fmla="*/ 0 h 18320"/>
                    <a:gd name="T90" fmla="*/ 0 w 2985"/>
                    <a:gd name="T91" fmla="*/ 0 h 18320"/>
                    <a:gd name="T92" fmla="*/ 0 w 2985"/>
                    <a:gd name="T93" fmla="*/ 0 h 18320"/>
                    <a:gd name="T94" fmla="*/ 0 w 2985"/>
                    <a:gd name="T95" fmla="*/ 0 h 18320"/>
                    <a:gd name="T96" fmla="*/ 0 w 2985"/>
                    <a:gd name="T97" fmla="*/ 0 h 18320"/>
                    <a:gd name="T98" fmla="*/ 0 w 2985"/>
                    <a:gd name="T99" fmla="*/ 0 h 1832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18320"/>
                    <a:gd name="T152" fmla="*/ 2985 w 2985"/>
                    <a:gd name="T153" fmla="*/ 18320 h 18320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18320">
                      <a:moveTo>
                        <a:pt x="0" y="18255"/>
                      </a:moveTo>
                      <a:lnTo>
                        <a:pt x="15" y="18251"/>
                      </a:lnTo>
                      <a:lnTo>
                        <a:pt x="30" y="18248"/>
                      </a:lnTo>
                      <a:lnTo>
                        <a:pt x="44" y="18243"/>
                      </a:lnTo>
                      <a:lnTo>
                        <a:pt x="59" y="18240"/>
                      </a:lnTo>
                      <a:lnTo>
                        <a:pt x="75" y="18235"/>
                      </a:lnTo>
                      <a:lnTo>
                        <a:pt x="90" y="18231"/>
                      </a:lnTo>
                      <a:lnTo>
                        <a:pt x="105" y="18226"/>
                      </a:lnTo>
                      <a:lnTo>
                        <a:pt x="120" y="18221"/>
                      </a:lnTo>
                      <a:lnTo>
                        <a:pt x="135" y="18217"/>
                      </a:lnTo>
                      <a:lnTo>
                        <a:pt x="149" y="18212"/>
                      </a:lnTo>
                      <a:lnTo>
                        <a:pt x="165" y="18206"/>
                      </a:lnTo>
                      <a:lnTo>
                        <a:pt x="180" y="18200"/>
                      </a:lnTo>
                      <a:lnTo>
                        <a:pt x="195" y="18195"/>
                      </a:lnTo>
                      <a:lnTo>
                        <a:pt x="210" y="18189"/>
                      </a:lnTo>
                      <a:lnTo>
                        <a:pt x="225" y="18183"/>
                      </a:lnTo>
                      <a:lnTo>
                        <a:pt x="239" y="18176"/>
                      </a:lnTo>
                      <a:lnTo>
                        <a:pt x="254" y="18169"/>
                      </a:lnTo>
                      <a:lnTo>
                        <a:pt x="270" y="18162"/>
                      </a:lnTo>
                      <a:lnTo>
                        <a:pt x="285" y="18155"/>
                      </a:lnTo>
                      <a:lnTo>
                        <a:pt x="300" y="18147"/>
                      </a:lnTo>
                      <a:lnTo>
                        <a:pt x="315" y="18139"/>
                      </a:lnTo>
                      <a:lnTo>
                        <a:pt x="329" y="18131"/>
                      </a:lnTo>
                      <a:lnTo>
                        <a:pt x="344" y="18122"/>
                      </a:lnTo>
                      <a:lnTo>
                        <a:pt x="360" y="18113"/>
                      </a:lnTo>
                      <a:lnTo>
                        <a:pt x="375" y="18103"/>
                      </a:lnTo>
                      <a:lnTo>
                        <a:pt x="390" y="18093"/>
                      </a:lnTo>
                      <a:lnTo>
                        <a:pt x="405" y="18082"/>
                      </a:lnTo>
                      <a:lnTo>
                        <a:pt x="420" y="18071"/>
                      </a:lnTo>
                      <a:lnTo>
                        <a:pt x="434" y="18059"/>
                      </a:lnTo>
                      <a:lnTo>
                        <a:pt x="450" y="18047"/>
                      </a:lnTo>
                      <a:lnTo>
                        <a:pt x="465" y="18034"/>
                      </a:lnTo>
                      <a:lnTo>
                        <a:pt x="480" y="18020"/>
                      </a:lnTo>
                      <a:lnTo>
                        <a:pt x="495" y="18005"/>
                      </a:lnTo>
                      <a:lnTo>
                        <a:pt x="510" y="17990"/>
                      </a:lnTo>
                      <a:lnTo>
                        <a:pt x="524" y="17974"/>
                      </a:lnTo>
                      <a:lnTo>
                        <a:pt x="539" y="17956"/>
                      </a:lnTo>
                      <a:lnTo>
                        <a:pt x="555" y="17938"/>
                      </a:lnTo>
                      <a:lnTo>
                        <a:pt x="570" y="17919"/>
                      </a:lnTo>
                      <a:lnTo>
                        <a:pt x="585" y="17898"/>
                      </a:lnTo>
                      <a:lnTo>
                        <a:pt x="600" y="17876"/>
                      </a:lnTo>
                      <a:lnTo>
                        <a:pt x="614" y="17853"/>
                      </a:lnTo>
                      <a:lnTo>
                        <a:pt x="629" y="17829"/>
                      </a:lnTo>
                      <a:lnTo>
                        <a:pt x="645" y="17802"/>
                      </a:lnTo>
                      <a:lnTo>
                        <a:pt x="660" y="17773"/>
                      </a:lnTo>
                      <a:lnTo>
                        <a:pt x="675" y="17743"/>
                      </a:lnTo>
                      <a:lnTo>
                        <a:pt x="690" y="17711"/>
                      </a:lnTo>
                      <a:lnTo>
                        <a:pt x="705" y="17676"/>
                      </a:lnTo>
                      <a:lnTo>
                        <a:pt x="719" y="17639"/>
                      </a:lnTo>
                      <a:lnTo>
                        <a:pt x="735" y="17599"/>
                      </a:lnTo>
                      <a:lnTo>
                        <a:pt x="750" y="17555"/>
                      </a:lnTo>
                      <a:lnTo>
                        <a:pt x="765" y="17508"/>
                      </a:lnTo>
                      <a:lnTo>
                        <a:pt x="780" y="17457"/>
                      </a:lnTo>
                      <a:lnTo>
                        <a:pt x="795" y="17402"/>
                      </a:lnTo>
                      <a:lnTo>
                        <a:pt x="809" y="17342"/>
                      </a:lnTo>
                      <a:lnTo>
                        <a:pt x="824" y="17277"/>
                      </a:lnTo>
                      <a:lnTo>
                        <a:pt x="840" y="17205"/>
                      </a:lnTo>
                      <a:lnTo>
                        <a:pt x="855" y="17128"/>
                      </a:lnTo>
                      <a:lnTo>
                        <a:pt x="870" y="17041"/>
                      </a:lnTo>
                      <a:lnTo>
                        <a:pt x="885" y="16947"/>
                      </a:lnTo>
                      <a:lnTo>
                        <a:pt x="899" y="16843"/>
                      </a:lnTo>
                      <a:lnTo>
                        <a:pt x="914" y="16727"/>
                      </a:lnTo>
                      <a:lnTo>
                        <a:pt x="930" y="16599"/>
                      </a:lnTo>
                      <a:lnTo>
                        <a:pt x="945" y="16456"/>
                      </a:lnTo>
                      <a:lnTo>
                        <a:pt x="960" y="16297"/>
                      </a:lnTo>
                      <a:lnTo>
                        <a:pt x="975" y="16118"/>
                      </a:lnTo>
                      <a:lnTo>
                        <a:pt x="990" y="15917"/>
                      </a:lnTo>
                      <a:lnTo>
                        <a:pt x="1004" y="15689"/>
                      </a:lnTo>
                      <a:lnTo>
                        <a:pt x="1020" y="15432"/>
                      </a:lnTo>
                      <a:lnTo>
                        <a:pt x="1035" y="15138"/>
                      </a:lnTo>
                      <a:lnTo>
                        <a:pt x="1050" y="14804"/>
                      </a:lnTo>
                      <a:lnTo>
                        <a:pt x="1065" y="14419"/>
                      </a:lnTo>
                      <a:lnTo>
                        <a:pt x="1080" y="13977"/>
                      </a:lnTo>
                      <a:lnTo>
                        <a:pt x="1094" y="13467"/>
                      </a:lnTo>
                      <a:lnTo>
                        <a:pt x="1109" y="12877"/>
                      </a:lnTo>
                      <a:lnTo>
                        <a:pt x="1125" y="12193"/>
                      </a:lnTo>
                      <a:lnTo>
                        <a:pt x="1140" y="11400"/>
                      </a:lnTo>
                      <a:lnTo>
                        <a:pt x="1155" y="10485"/>
                      </a:lnTo>
                      <a:lnTo>
                        <a:pt x="1170" y="9434"/>
                      </a:lnTo>
                      <a:lnTo>
                        <a:pt x="1184" y="8239"/>
                      </a:lnTo>
                      <a:lnTo>
                        <a:pt x="1199" y="6907"/>
                      </a:lnTo>
                      <a:lnTo>
                        <a:pt x="1215" y="5466"/>
                      </a:lnTo>
                      <a:lnTo>
                        <a:pt x="1230" y="3973"/>
                      </a:lnTo>
                      <a:lnTo>
                        <a:pt x="1245" y="2533"/>
                      </a:lnTo>
                      <a:lnTo>
                        <a:pt x="1260" y="1286"/>
                      </a:lnTo>
                      <a:lnTo>
                        <a:pt x="1275" y="395"/>
                      </a:lnTo>
                      <a:lnTo>
                        <a:pt x="1289" y="0"/>
                      </a:lnTo>
                      <a:lnTo>
                        <a:pt x="1305" y="172"/>
                      </a:lnTo>
                      <a:lnTo>
                        <a:pt x="1320" y="878"/>
                      </a:lnTo>
                      <a:lnTo>
                        <a:pt x="1335" y="2001"/>
                      </a:lnTo>
                      <a:lnTo>
                        <a:pt x="1350" y="3384"/>
                      </a:lnTo>
                      <a:lnTo>
                        <a:pt x="1365" y="4870"/>
                      </a:lnTo>
                      <a:lnTo>
                        <a:pt x="1379" y="6341"/>
                      </a:lnTo>
                      <a:lnTo>
                        <a:pt x="1394" y="7722"/>
                      </a:lnTo>
                      <a:lnTo>
                        <a:pt x="1410" y="8973"/>
                      </a:lnTo>
                      <a:lnTo>
                        <a:pt x="1425" y="10081"/>
                      </a:lnTo>
                      <a:lnTo>
                        <a:pt x="1440" y="11049"/>
                      </a:lnTo>
                      <a:lnTo>
                        <a:pt x="1455" y="11890"/>
                      </a:lnTo>
                      <a:lnTo>
                        <a:pt x="1469" y="12615"/>
                      </a:lnTo>
                      <a:lnTo>
                        <a:pt x="1484" y="13241"/>
                      </a:lnTo>
                      <a:lnTo>
                        <a:pt x="1500" y="13782"/>
                      </a:lnTo>
                      <a:lnTo>
                        <a:pt x="1515" y="14251"/>
                      </a:lnTo>
                      <a:lnTo>
                        <a:pt x="1530" y="14657"/>
                      </a:lnTo>
                      <a:lnTo>
                        <a:pt x="1545" y="15010"/>
                      </a:lnTo>
                      <a:lnTo>
                        <a:pt x="1560" y="15319"/>
                      </a:lnTo>
                      <a:lnTo>
                        <a:pt x="1574" y="15591"/>
                      </a:lnTo>
                      <a:lnTo>
                        <a:pt x="1590" y="15829"/>
                      </a:lnTo>
                      <a:lnTo>
                        <a:pt x="1605" y="16041"/>
                      </a:lnTo>
                      <a:lnTo>
                        <a:pt x="1620" y="16228"/>
                      </a:lnTo>
                      <a:lnTo>
                        <a:pt x="1635" y="16395"/>
                      </a:lnTo>
                      <a:lnTo>
                        <a:pt x="1650" y="16544"/>
                      </a:lnTo>
                      <a:lnTo>
                        <a:pt x="1664" y="16677"/>
                      </a:lnTo>
                      <a:lnTo>
                        <a:pt x="1679" y="16798"/>
                      </a:lnTo>
                      <a:lnTo>
                        <a:pt x="1695" y="16907"/>
                      </a:lnTo>
                      <a:lnTo>
                        <a:pt x="1710" y="17005"/>
                      </a:lnTo>
                      <a:lnTo>
                        <a:pt x="1725" y="17094"/>
                      </a:lnTo>
                      <a:lnTo>
                        <a:pt x="1740" y="17175"/>
                      </a:lnTo>
                      <a:lnTo>
                        <a:pt x="1754" y="17249"/>
                      </a:lnTo>
                      <a:lnTo>
                        <a:pt x="1769" y="17316"/>
                      </a:lnTo>
                      <a:lnTo>
                        <a:pt x="1785" y="17379"/>
                      </a:lnTo>
                      <a:lnTo>
                        <a:pt x="1800" y="17435"/>
                      </a:lnTo>
                      <a:lnTo>
                        <a:pt x="1815" y="17489"/>
                      </a:lnTo>
                      <a:lnTo>
                        <a:pt x="1830" y="17537"/>
                      </a:lnTo>
                      <a:lnTo>
                        <a:pt x="1845" y="17581"/>
                      </a:lnTo>
                      <a:lnTo>
                        <a:pt x="1859" y="17623"/>
                      </a:lnTo>
                      <a:lnTo>
                        <a:pt x="1875" y="17662"/>
                      </a:lnTo>
                      <a:lnTo>
                        <a:pt x="1890" y="17697"/>
                      </a:lnTo>
                      <a:lnTo>
                        <a:pt x="1905" y="17731"/>
                      </a:lnTo>
                      <a:lnTo>
                        <a:pt x="1920" y="17762"/>
                      </a:lnTo>
                      <a:lnTo>
                        <a:pt x="1935" y="17791"/>
                      </a:lnTo>
                      <a:lnTo>
                        <a:pt x="1949" y="17819"/>
                      </a:lnTo>
                      <a:lnTo>
                        <a:pt x="1964" y="17844"/>
                      </a:lnTo>
                      <a:lnTo>
                        <a:pt x="1980" y="17867"/>
                      </a:lnTo>
                      <a:lnTo>
                        <a:pt x="1995" y="17889"/>
                      </a:lnTo>
                      <a:lnTo>
                        <a:pt x="2010" y="17911"/>
                      </a:lnTo>
                      <a:lnTo>
                        <a:pt x="2025" y="17931"/>
                      </a:lnTo>
                      <a:lnTo>
                        <a:pt x="2039" y="17949"/>
                      </a:lnTo>
                      <a:lnTo>
                        <a:pt x="2054" y="17967"/>
                      </a:lnTo>
                      <a:lnTo>
                        <a:pt x="2070" y="17984"/>
                      </a:lnTo>
                      <a:lnTo>
                        <a:pt x="2085" y="17999"/>
                      </a:lnTo>
                      <a:lnTo>
                        <a:pt x="2100" y="18014"/>
                      </a:lnTo>
                      <a:lnTo>
                        <a:pt x="2115" y="18028"/>
                      </a:lnTo>
                      <a:lnTo>
                        <a:pt x="2130" y="18042"/>
                      </a:lnTo>
                      <a:lnTo>
                        <a:pt x="2144" y="18055"/>
                      </a:lnTo>
                      <a:lnTo>
                        <a:pt x="2160" y="18066"/>
                      </a:lnTo>
                      <a:lnTo>
                        <a:pt x="2175" y="18078"/>
                      </a:lnTo>
                      <a:lnTo>
                        <a:pt x="2190" y="18088"/>
                      </a:lnTo>
                      <a:lnTo>
                        <a:pt x="2205" y="18099"/>
                      </a:lnTo>
                      <a:lnTo>
                        <a:pt x="2220" y="18109"/>
                      </a:lnTo>
                      <a:lnTo>
                        <a:pt x="2234" y="18118"/>
                      </a:lnTo>
                      <a:lnTo>
                        <a:pt x="2249" y="18128"/>
                      </a:lnTo>
                      <a:lnTo>
                        <a:pt x="2265" y="18136"/>
                      </a:lnTo>
                      <a:lnTo>
                        <a:pt x="2280" y="18144"/>
                      </a:lnTo>
                      <a:lnTo>
                        <a:pt x="2295" y="18152"/>
                      </a:lnTo>
                      <a:lnTo>
                        <a:pt x="2310" y="18160"/>
                      </a:lnTo>
                      <a:lnTo>
                        <a:pt x="2324" y="18167"/>
                      </a:lnTo>
                      <a:lnTo>
                        <a:pt x="2339" y="18174"/>
                      </a:lnTo>
                      <a:lnTo>
                        <a:pt x="2355" y="18180"/>
                      </a:lnTo>
                      <a:lnTo>
                        <a:pt x="2370" y="18187"/>
                      </a:lnTo>
                      <a:lnTo>
                        <a:pt x="2385" y="18192"/>
                      </a:lnTo>
                      <a:lnTo>
                        <a:pt x="2400" y="18198"/>
                      </a:lnTo>
                      <a:lnTo>
                        <a:pt x="2415" y="18204"/>
                      </a:lnTo>
                      <a:lnTo>
                        <a:pt x="2429" y="18210"/>
                      </a:lnTo>
                      <a:lnTo>
                        <a:pt x="2445" y="18214"/>
                      </a:lnTo>
                      <a:lnTo>
                        <a:pt x="2460" y="18220"/>
                      </a:lnTo>
                      <a:lnTo>
                        <a:pt x="2475" y="18225"/>
                      </a:lnTo>
                      <a:lnTo>
                        <a:pt x="2490" y="18229"/>
                      </a:lnTo>
                      <a:lnTo>
                        <a:pt x="2505" y="18234"/>
                      </a:lnTo>
                      <a:lnTo>
                        <a:pt x="2519" y="18238"/>
                      </a:lnTo>
                      <a:lnTo>
                        <a:pt x="2535" y="18242"/>
                      </a:lnTo>
                      <a:lnTo>
                        <a:pt x="2550" y="18246"/>
                      </a:lnTo>
                      <a:lnTo>
                        <a:pt x="2565" y="18250"/>
                      </a:lnTo>
                      <a:lnTo>
                        <a:pt x="2580" y="18254"/>
                      </a:lnTo>
                      <a:lnTo>
                        <a:pt x="2595" y="18257"/>
                      </a:lnTo>
                      <a:lnTo>
                        <a:pt x="2609" y="18261"/>
                      </a:lnTo>
                      <a:lnTo>
                        <a:pt x="2624" y="18264"/>
                      </a:lnTo>
                      <a:lnTo>
                        <a:pt x="2640" y="18268"/>
                      </a:lnTo>
                      <a:lnTo>
                        <a:pt x="2655" y="18270"/>
                      </a:lnTo>
                      <a:lnTo>
                        <a:pt x="2670" y="18273"/>
                      </a:lnTo>
                      <a:lnTo>
                        <a:pt x="2685" y="18277"/>
                      </a:lnTo>
                      <a:lnTo>
                        <a:pt x="2700" y="18279"/>
                      </a:lnTo>
                      <a:lnTo>
                        <a:pt x="2714" y="18283"/>
                      </a:lnTo>
                      <a:lnTo>
                        <a:pt x="2730" y="18285"/>
                      </a:lnTo>
                      <a:lnTo>
                        <a:pt x="2745" y="18287"/>
                      </a:lnTo>
                      <a:lnTo>
                        <a:pt x="2760" y="18290"/>
                      </a:lnTo>
                      <a:lnTo>
                        <a:pt x="2775" y="18292"/>
                      </a:lnTo>
                      <a:lnTo>
                        <a:pt x="2790" y="18294"/>
                      </a:lnTo>
                      <a:lnTo>
                        <a:pt x="2804" y="18297"/>
                      </a:lnTo>
                      <a:lnTo>
                        <a:pt x="2820" y="18299"/>
                      </a:lnTo>
                      <a:lnTo>
                        <a:pt x="2835" y="18301"/>
                      </a:lnTo>
                      <a:lnTo>
                        <a:pt x="2850" y="18303"/>
                      </a:lnTo>
                      <a:lnTo>
                        <a:pt x="2865" y="18306"/>
                      </a:lnTo>
                      <a:lnTo>
                        <a:pt x="2880" y="18308"/>
                      </a:lnTo>
                      <a:lnTo>
                        <a:pt x="2894" y="18309"/>
                      </a:lnTo>
                      <a:lnTo>
                        <a:pt x="2909" y="18312"/>
                      </a:lnTo>
                      <a:lnTo>
                        <a:pt x="2925" y="18313"/>
                      </a:lnTo>
                      <a:lnTo>
                        <a:pt x="2940" y="18315"/>
                      </a:lnTo>
                      <a:lnTo>
                        <a:pt x="2955" y="18316"/>
                      </a:lnTo>
                      <a:lnTo>
                        <a:pt x="2970" y="18319"/>
                      </a:lnTo>
                      <a:lnTo>
                        <a:pt x="2985" y="1832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Freeform 55"/>
                <p:cNvSpPr>
                  <a:spLocks/>
                </p:cNvSpPr>
                <p:nvPr/>
              </p:nvSpPr>
              <p:spPr bwMode="auto">
                <a:xfrm>
                  <a:off x="4452" y="3399"/>
                  <a:ext cx="498" cy="11"/>
                </a:xfrm>
                <a:custGeom>
                  <a:avLst/>
                  <a:gdLst>
                    <a:gd name="T0" fmla="*/ 0 w 2985"/>
                    <a:gd name="T1" fmla="*/ 0 h 80"/>
                    <a:gd name="T2" fmla="*/ 0 w 2985"/>
                    <a:gd name="T3" fmla="*/ 0 h 80"/>
                    <a:gd name="T4" fmla="*/ 0 w 2985"/>
                    <a:gd name="T5" fmla="*/ 0 h 80"/>
                    <a:gd name="T6" fmla="*/ 0 w 2985"/>
                    <a:gd name="T7" fmla="*/ 0 h 80"/>
                    <a:gd name="T8" fmla="*/ 0 w 2985"/>
                    <a:gd name="T9" fmla="*/ 0 h 80"/>
                    <a:gd name="T10" fmla="*/ 0 w 2985"/>
                    <a:gd name="T11" fmla="*/ 0 h 80"/>
                    <a:gd name="T12" fmla="*/ 0 w 2985"/>
                    <a:gd name="T13" fmla="*/ 0 h 80"/>
                    <a:gd name="T14" fmla="*/ 0 w 2985"/>
                    <a:gd name="T15" fmla="*/ 0 h 80"/>
                    <a:gd name="T16" fmla="*/ 0 w 2985"/>
                    <a:gd name="T17" fmla="*/ 0 h 80"/>
                    <a:gd name="T18" fmla="*/ 0 w 2985"/>
                    <a:gd name="T19" fmla="*/ 0 h 80"/>
                    <a:gd name="T20" fmla="*/ 0 w 2985"/>
                    <a:gd name="T21" fmla="*/ 0 h 80"/>
                    <a:gd name="T22" fmla="*/ 0 w 2985"/>
                    <a:gd name="T23" fmla="*/ 0 h 80"/>
                    <a:gd name="T24" fmla="*/ 0 w 2985"/>
                    <a:gd name="T25" fmla="*/ 0 h 80"/>
                    <a:gd name="T26" fmla="*/ 0 w 2985"/>
                    <a:gd name="T27" fmla="*/ 0 h 80"/>
                    <a:gd name="T28" fmla="*/ 0 w 2985"/>
                    <a:gd name="T29" fmla="*/ 0 h 80"/>
                    <a:gd name="T30" fmla="*/ 0 w 2985"/>
                    <a:gd name="T31" fmla="*/ 0 h 80"/>
                    <a:gd name="T32" fmla="*/ 0 w 2985"/>
                    <a:gd name="T33" fmla="*/ 0 h 80"/>
                    <a:gd name="T34" fmla="*/ 0 w 2985"/>
                    <a:gd name="T35" fmla="*/ 0 h 80"/>
                    <a:gd name="T36" fmla="*/ 0 w 2985"/>
                    <a:gd name="T37" fmla="*/ 0 h 80"/>
                    <a:gd name="T38" fmla="*/ 0 w 2985"/>
                    <a:gd name="T39" fmla="*/ 0 h 80"/>
                    <a:gd name="T40" fmla="*/ 0 w 2985"/>
                    <a:gd name="T41" fmla="*/ 0 h 80"/>
                    <a:gd name="T42" fmla="*/ 0 w 2985"/>
                    <a:gd name="T43" fmla="*/ 0 h 80"/>
                    <a:gd name="T44" fmla="*/ 0 w 2985"/>
                    <a:gd name="T45" fmla="*/ 0 h 80"/>
                    <a:gd name="T46" fmla="*/ 0 w 2985"/>
                    <a:gd name="T47" fmla="*/ 0 h 80"/>
                    <a:gd name="T48" fmla="*/ 0 w 2985"/>
                    <a:gd name="T49" fmla="*/ 0 h 80"/>
                    <a:gd name="T50" fmla="*/ 0 w 2985"/>
                    <a:gd name="T51" fmla="*/ 0 h 80"/>
                    <a:gd name="T52" fmla="*/ 0 w 2985"/>
                    <a:gd name="T53" fmla="*/ 0 h 80"/>
                    <a:gd name="T54" fmla="*/ 0 w 2985"/>
                    <a:gd name="T55" fmla="*/ 0 h 80"/>
                    <a:gd name="T56" fmla="*/ 0 w 2985"/>
                    <a:gd name="T57" fmla="*/ 0 h 80"/>
                    <a:gd name="T58" fmla="*/ 0 w 2985"/>
                    <a:gd name="T59" fmla="*/ 0 h 80"/>
                    <a:gd name="T60" fmla="*/ 0 w 2985"/>
                    <a:gd name="T61" fmla="*/ 0 h 80"/>
                    <a:gd name="T62" fmla="*/ 0 w 2985"/>
                    <a:gd name="T63" fmla="*/ 0 h 80"/>
                    <a:gd name="T64" fmla="*/ 0 w 2985"/>
                    <a:gd name="T65" fmla="*/ 0 h 80"/>
                    <a:gd name="T66" fmla="*/ 0 w 2985"/>
                    <a:gd name="T67" fmla="*/ 0 h 80"/>
                    <a:gd name="T68" fmla="*/ 0 w 2985"/>
                    <a:gd name="T69" fmla="*/ 0 h 80"/>
                    <a:gd name="T70" fmla="*/ 0 w 2985"/>
                    <a:gd name="T71" fmla="*/ 0 h 80"/>
                    <a:gd name="T72" fmla="*/ 0 w 2985"/>
                    <a:gd name="T73" fmla="*/ 0 h 80"/>
                    <a:gd name="T74" fmla="*/ 0 w 2985"/>
                    <a:gd name="T75" fmla="*/ 0 h 80"/>
                    <a:gd name="T76" fmla="*/ 0 w 2985"/>
                    <a:gd name="T77" fmla="*/ 0 h 80"/>
                    <a:gd name="T78" fmla="*/ 0 w 2985"/>
                    <a:gd name="T79" fmla="*/ 0 h 80"/>
                    <a:gd name="T80" fmla="*/ 0 w 2985"/>
                    <a:gd name="T81" fmla="*/ 0 h 80"/>
                    <a:gd name="T82" fmla="*/ 0 w 2985"/>
                    <a:gd name="T83" fmla="*/ 0 h 80"/>
                    <a:gd name="T84" fmla="*/ 0 w 2985"/>
                    <a:gd name="T85" fmla="*/ 0 h 80"/>
                    <a:gd name="T86" fmla="*/ 0 w 2985"/>
                    <a:gd name="T87" fmla="*/ 0 h 80"/>
                    <a:gd name="T88" fmla="*/ 0 w 2985"/>
                    <a:gd name="T89" fmla="*/ 0 h 80"/>
                    <a:gd name="T90" fmla="*/ 0 w 2985"/>
                    <a:gd name="T91" fmla="*/ 0 h 80"/>
                    <a:gd name="T92" fmla="*/ 0 w 2985"/>
                    <a:gd name="T93" fmla="*/ 0 h 80"/>
                    <a:gd name="T94" fmla="*/ 0 w 2985"/>
                    <a:gd name="T95" fmla="*/ 0 h 80"/>
                    <a:gd name="T96" fmla="*/ 0 w 2985"/>
                    <a:gd name="T97" fmla="*/ 0 h 80"/>
                    <a:gd name="T98" fmla="*/ 0 w 2985"/>
                    <a:gd name="T99" fmla="*/ 0 h 8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985"/>
                    <a:gd name="T151" fmla="*/ 0 h 80"/>
                    <a:gd name="T152" fmla="*/ 2985 w 2985"/>
                    <a:gd name="T153" fmla="*/ 80 h 80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985" h="80">
                      <a:moveTo>
                        <a:pt x="0" y="0"/>
                      </a:moveTo>
                      <a:lnTo>
                        <a:pt x="14" y="2"/>
                      </a:lnTo>
                      <a:lnTo>
                        <a:pt x="30" y="3"/>
                      </a:lnTo>
                      <a:lnTo>
                        <a:pt x="45" y="4"/>
                      </a:lnTo>
                      <a:lnTo>
                        <a:pt x="60" y="7"/>
                      </a:lnTo>
                      <a:lnTo>
                        <a:pt x="75" y="8"/>
                      </a:lnTo>
                      <a:lnTo>
                        <a:pt x="90" y="9"/>
                      </a:lnTo>
                      <a:lnTo>
                        <a:pt x="104" y="10"/>
                      </a:lnTo>
                      <a:lnTo>
                        <a:pt x="120" y="12"/>
                      </a:lnTo>
                      <a:lnTo>
                        <a:pt x="135" y="14"/>
                      </a:lnTo>
                      <a:lnTo>
                        <a:pt x="150" y="15"/>
                      </a:lnTo>
                      <a:lnTo>
                        <a:pt x="165" y="16"/>
                      </a:lnTo>
                      <a:lnTo>
                        <a:pt x="180" y="17"/>
                      </a:lnTo>
                      <a:lnTo>
                        <a:pt x="194" y="18"/>
                      </a:lnTo>
                      <a:lnTo>
                        <a:pt x="209" y="19"/>
                      </a:lnTo>
                      <a:lnTo>
                        <a:pt x="225" y="21"/>
                      </a:lnTo>
                      <a:lnTo>
                        <a:pt x="240" y="22"/>
                      </a:lnTo>
                      <a:lnTo>
                        <a:pt x="255" y="23"/>
                      </a:lnTo>
                      <a:lnTo>
                        <a:pt x="270" y="24"/>
                      </a:lnTo>
                      <a:lnTo>
                        <a:pt x="285" y="25"/>
                      </a:lnTo>
                      <a:lnTo>
                        <a:pt x="299" y="25"/>
                      </a:lnTo>
                      <a:lnTo>
                        <a:pt x="315" y="26"/>
                      </a:lnTo>
                      <a:lnTo>
                        <a:pt x="330" y="27"/>
                      </a:lnTo>
                      <a:lnTo>
                        <a:pt x="345" y="29"/>
                      </a:lnTo>
                      <a:lnTo>
                        <a:pt x="360" y="30"/>
                      </a:lnTo>
                      <a:lnTo>
                        <a:pt x="375" y="31"/>
                      </a:lnTo>
                      <a:lnTo>
                        <a:pt x="389" y="31"/>
                      </a:lnTo>
                      <a:lnTo>
                        <a:pt x="405" y="32"/>
                      </a:lnTo>
                      <a:lnTo>
                        <a:pt x="420" y="33"/>
                      </a:lnTo>
                      <a:lnTo>
                        <a:pt x="435" y="33"/>
                      </a:lnTo>
                      <a:lnTo>
                        <a:pt x="450" y="34"/>
                      </a:lnTo>
                      <a:lnTo>
                        <a:pt x="465" y="36"/>
                      </a:lnTo>
                      <a:lnTo>
                        <a:pt x="479" y="37"/>
                      </a:lnTo>
                      <a:lnTo>
                        <a:pt x="494" y="37"/>
                      </a:lnTo>
                      <a:lnTo>
                        <a:pt x="510" y="38"/>
                      </a:lnTo>
                      <a:lnTo>
                        <a:pt x="525" y="38"/>
                      </a:lnTo>
                      <a:lnTo>
                        <a:pt x="540" y="39"/>
                      </a:lnTo>
                      <a:lnTo>
                        <a:pt x="555" y="40"/>
                      </a:lnTo>
                      <a:lnTo>
                        <a:pt x="570" y="40"/>
                      </a:lnTo>
                      <a:lnTo>
                        <a:pt x="584" y="41"/>
                      </a:lnTo>
                      <a:lnTo>
                        <a:pt x="600" y="41"/>
                      </a:lnTo>
                      <a:lnTo>
                        <a:pt x="615" y="43"/>
                      </a:lnTo>
                      <a:lnTo>
                        <a:pt x="630" y="44"/>
                      </a:lnTo>
                      <a:lnTo>
                        <a:pt x="645" y="44"/>
                      </a:lnTo>
                      <a:lnTo>
                        <a:pt x="660" y="45"/>
                      </a:lnTo>
                      <a:lnTo>
                        <a:pt x="674" y="45"/>
                      </a:lnTo>
                      <a:lnTo>
                        <a:pt x="690" y="46"/>
                      </a:lnTo>
                      <a:lnTo>
                        <a:pt x="705" y="46"/>
                      </a:lnTo>
                      <a:lnTo>
                        <a:pt x="720" y="47"/>
                      </a:lnTo>
                      <a:lnTo>
                        <a:pt x="735" y="47"/>
                      </a:lnTo>
                      <a:lnTo>
                        <a:pt x="750" y="48"/>
                      </a:lnTo>
                      <a:lnTo>
                        <a:pt x="764" y="48"/>
                      </a:lnTo>
                      <a:lnTo>
                        <a:pt x="779" y="49"/>
                      </a:lnTo>
                      <a:lnTo>
                        <a:pt x="795" y="49"/>
                      </a:lnTo>
                      <a:lnTo>
                        <a:pt x="810" y="49"/>
                      </a:lnTo>
                      <a:lnTo>
                        <a:pt x="825" y="51"/>
                      </a:lnTo>
                      <a:lnTo>
                        <a:pt x="840" y="51"/>
                      </a:lnTo>
                      <a:lnTo>
                        <a:pt x="855" y="52"/>
                      </a:lnTo>
                      <a:lnTo>
                        <a:pt x="869" y="52"/>
                      </a:lnTo>
                      <a:lnTo>
                        <a:pt x="885" y="53"/>
                      </a:lnTo>
                      <a:lnTo>
                        <a:pt x="900" y="53"/>
                      </a:lnTo>
                      <a:lnTo>
                        <a:pt x="915" y="53"/>
                      </a:lnTo>
                      <a:lnTo>
                        <a:pt x="930" y="54"/>
                      </a:lnTo>
                      <a:lnTo>
                        <a:pt x="945" y="54"/>
                      </a:lnTo>
                      <a:lnTo>
                        <a:pt x="959" y="54"/>
                      </a:lnTo>
                      <a:lnTo>
                        <a:pt x="975" y="55"/>
                      </a:lnTo>
                      <a:lnTo>
                        <a:pt x="990" y="55"/>
                      </a:lnTo>
                      <a:lnTo>
                        <a:pt x="1005" y="56"/>
                      </a:lnTo>
                      <a:lnTo>
                        <a:pt x="1020" y="56"/>
                      </a:lnTo>
                      <a:lnTo>
                        <a:pt x="1035" y="56"/>
                      </a:lnTo>
                      <a:lnTo>
                        <a:pt x="1049" y="58"/>
                      </a:lnTo>
                      <a:lnTo>
                        <a:pt x="1064" y="58"/>
                      </a:lnTo>
                      <a:lnTo>
                        <a:pt x="1080" y="58"/>
                      </a:lnTo>
                      <a:lnTo>
                        <a:pt x="1095" y="59"/>
                      </a:lnTo>
                      <a:lnTo>
                        <a:pt x="1110" y="59"/>
                      </a:lnTo>
                      <a:lnTo>
                        <a:pt x="1125" y="59"/>
                      </a:lnTo>
                      <a:lnTo>
                        <a:pt x="1140" y="59"/>
                      </a:lnTo>
                      <a:lnTo>
                        <a:pt x="1154" y="60"/>
                      </a:lnTo>
                      <a:lnTo>
                        <a:pt x="1170" y="60"/>
                      </a:lnTo>
                      <a:lnTo>
                        <a:pt x="1185" y="60"/>
                      </a:lnTo>
                      <a:lnTo>
                        <a:pt x="1200" y="61"/>
                      </a:lnTo>
                      <a:lnTo>
                        <a:pt x="1215" y="61"/>
                      </a:lnTo>
                      <a:lnTo>
                        <a:pt x="1230" y="61"/>
                      </a:lnTo>
                      <a:lnTo>
                        <a:pt x="1244" y="61"/>
                      </a:lnTo>
                      <a:lnTo>
                        <a:pt x="1260" y="62"/>
                      </a:lnTo>
                      <a:lnTo>
                        <a:pt x="1275" y="62"/>
                      </a:lnTo>
                      <a:lnTo>
                        <a:pt x="1290" y="62"/>
                      </a:lnTo>
                      <a:lnTo>
                        <a:pt x="1305" y="62"/>
                      </a:lnTo>
                      <a:lnTo>
                        <a:pt x="1320" y="63"/>
                      </a:lnTo>
                      <a:lnTo>
                        <a:pt x="1334" y="63"/>
                      </a:lnTo>
                      <a:lnTo>
                        <a:pt x="1349" y="63"/>
                      </a:lnTo>
                      <a:lnTo>
                        <a:pt x="1365" y="63"/>
                      </a:lnTo>
                      <a:lnTo>
                        <a:pt x="1380" y="65"/>
                      </a:lnTo>
                      <a:lnTo>
                        <a:pt x="1395" y="65"/>
                      </a:lnTo>
                      <a:lnTo>
                        <a:pt x="1410" y="65"/>
                      </a:lnTo>
                      <a:lnTo>
                        <a:pt x="1425" y="65"/>
                      </a:lnTo>
                      <a:lnTo>
                        <a:pt x="1439" y="66"/>
                      </a:lnTo>
                      <a:lnTo>
                        <a:pt x="1455" y="66"/>
                      </a:lnTo>
                      <a:lnTo>
                        <a:pt x="1470" y="66"/>
                      </a:lnTo>
                      <a:lnTo>
                        <a:pt x="1485" y="66"/>
                      </a:lnTo>
                      <a:lnTo>
                        <a:pt x="1500" y="67"/>
                      </a:lnTo>
                      <a:lnTo>
                        <a:pt x="1515" y="67"/>
                      </a:lnTo>
                      <a:lnTo>
                        <a:pt x="1529" y="67"/>
                      </a:lnTo>
                      <a:lnTo>
                        <a:pt x="1545" y="67"/>
                      </a:lnTo>
                      <a:lnTo>
                        <a:pt x="1560" y="67"/>
                      </a:lnTo>
                      <a:lnTo>
                        <a:pt x="1575" y="68"/>
                      </a:lnTo>
                      <a:lnTo>
                        <a:pt x="1590" y="68"/>
                      </a:lnTo>
                      <a:lnTo>
                        <a:pt x="1605" y="68"/>
                      </a:lnTo>
                      <a:lnTo>
                        <a:pt x="1619" y="68"/>
                      </a:lnTo>
                      <a:lnTo>
                        <a:pt x="1634" y="68"/>
                      </a:lnTo>
                      <a:lnTo>
                        <a:pt x="1650" y="68"/>
                      </a:lnTo>
                      <a:lnTo>
                        <a:pt x="1665" y="69"/>
                      </a:lnTo>
                      <a:lnTo>
                        <a:pt x="1680" y="69"/>
                      </a:lnTo>
                      <a:lnTo>
                        <a:pt x="1695" y="69"/>
                      </a:lnTo>
                      <a:lnTo>
                        <a:pt x="1710" y="69"/>
                      </a:lnTo>
                      <a:lnTo>
                        <a:pt x="1724" y="69"/>
                      </a:lnTo>
                      <a:lnTo>
                        <a:pt x="1740" y="70"/>
                      </a:lnTo>
                      <a:lnTo>
                        <a:pt x="1755" y="70"/>
                      </a:lnTo>
                      <a:lnTo>
                        <a:pt x="1770" y="70"/>
                      </a:lnTo>
                      <a:lnTo>
                        <a:pt x="1785" y="70"/>
                      </a:lnTo>
                      <a:lnTo>
                        <a:pt x="1800" y="70"/>
                      </a:lnTo>
                      <a:lnTo>
                        <a:pt x="1814" y="70"/>
                      </a:lnTo>
                      <a:lnTo>
                        <a:pt x="1830" y="71"/>
                      </a:lnTo>
                      <a:lnTo>
                        <a:pt x="1845" y="71"/>
                      </a:lnTo>
                      <a:lnTo>
                        <a:pt x="1860" y="71"/>
                      </a:lnTo>
                      <a:lnTo>
                        <a:pt x="1875" y="71"/>
                      </a:lnTo>
                      <a:lnTo>
                        <a:pt x="1890" y="71"/>
                      </a:lnTo>
                      <a:lnTo>
                        <a:pt x="1904" y="71"/>
                      </a:lnTo>
                      <a:lnTo>
                        <a:pt x="1920" y="71"/>
                      </a:lnTo>
                      <a:lnTo>
                        <a:pt x="1935" y="73"/>
                      </a:lnTo>
                      <a:lnTo>
                        <a:pt x="1950" y="73"/>
                      </a:lnTo>
                      <a:lnTo>
                        <a:pt x="1965" y="73"/>
                      </a:lnTo>
                      <a:lnTo>
                        <a:pt x="1980" y="73"/>
                      </a:lnTo>
                      <a:lnTo>
                        <a:pt x="1995" y="73"/>
                      </a:lnTo>
                      <a:lnTo>
                        <a:pt x="2009" y="73"/>
                      </a:lnTo>
                      <a:lnTo>
                        <a:pt x="2025" y="73"/>
                      </a:lnTo>
                      <a:lnTo>
                        <a:pt x="2040" y="74"/>
                      </a:lnTo>
                      <a:lnTo>
                        <a:pt x="2055" y="74"/>
                      </a:lnTo>
                      <a:lnTo>
                        <a:pt x="2070" y="74"/>
                      </a:lnTo>
                      <a:lnTo>
                        <a:pt x="2085" y="74"/>
                      </a:lnTo>
                      <a:lnTo>
                        <a:pt x="2099" y="74"/>
                      </a:lnTo>
                      <a:lnTo>
                        <a:pt x="2115" y="74"/>
                      </a:lnTo>
                      <a:lnTo>
                        <a:pt x="2130" y="74"/>
                      </a:lnTo>
                      <a:lnTo>
                        <a:pt x="2145" y="74"/>
                      </a:lnTo>
                      <a:lnTo>
                        <a:pt x="2160" y="75"/>
                      </a:lnTo>
                      <a:lnTo>
                        <a:pt x="2175" y="75"/>
                      </a:lnTo>
                      <a:lnTo>
                        <a:pt x="2189" y="75"/>
                      </a:lnTo>
                      <a:lnTo>
                        <a:pt x="2205" y="75"/>
                      </a:lnTo>
                      <a:lnTo>
                        <a:pt x="2220" y="75"/>
                      </a:lnTo>
                      <a:lnTo>
                        <a:pt x="2235" y="75"/>
                      </a:lnTo>
                      <a:lnTo>
                        <a:pt x="2250" y="75"/>
                      </a:lnTo>
                      <a:lnTo>
                        <a:pt x="2265" y="75"/>
                      </a:lnTo>
                      <a:lnTo>
                        <a:pt x="2280" y="75"/>
                      </a:lnTo>
                      <a:lnTo>
                        <a:pt x="2294" y="76"/>
                      </a:lnTo>
                      <a:lnTo>
                        <a:pt x="2310" y="76"/>
                      </a:lnTo>
                      <a:lnTo>
                        <a:pt x="2325" y="76"/>
                      </a:lnTo>
                      <a:lnTo>
                        <a:pt x="2340" y="76"/>
                      </a:lnTo>
                      <a:lnTo>
                        <a:pt x="2355" y="76"/>
                      </a:lnTo>
                      <a:lnTo>
                        <a:pt x="2370" y="76"/>
                      </a:lnTo>
                      <a:lnTo>
                        <a:pt x="2384" y="76"/>
                      </a:lnTo>
                      <a:lnTo>
                        <a:pt x="2400" y="76"/>
                      </a:lnTo>
                      <a:lnTo>
                        <a:pt x="2415" y="76"/>
                      </a:lnTo>
                      <a:lnTo>
                        <a:pt x="2430" y="76"/>
                      </a:lnTo>
                      <a:lnTo>
                        <a:pt x="2445" y="77"/>
                      </a:lnTo>
                      <a:lnTo>
                        <a:pt x="2460" y="77"/>
                      </a:lnTo>
                      <a:lnTo>
                        <a:pt x="2474" y="77"/>
                      </a:lnTo>
                      <a:lnTo>
                        <a:pt x="2490" y="77"/>
                      </a:lnTo>
                      <a:lnTo>
                        <a:pt x="2505" y="77"/>
                      </a:lnTo>
                      <a:lnTo>
                        <a:pt x="2520" y="77"/>
                      </a:lnTo>
                      <a:lnTo>
                        <a:pt x="2535" y="77"/>
                      </a:lnTo>
                      <a:lnTo>
                        <a:pt x="2550" y="77"/>
                      </a:lnTo>
                      <a:lnTo>
                        <a:pt x="2565" y="77"/>
                      </a:lnTo>
                      <a:lnTo>
                        <a:pt x="2579" y="77"/>
                      </a:lnTo>
                      <a:lnTo>
                        <a:pt x="2595" y="78"/>
                      </a:lnTo>
                      <a:lnTo>
                        <a:pt x="2610" y="78"/>
                      </a:lnTo>
                      <a:lnTo>
                        <a:pt x="2625" y="78"/>
                      </a:lnTo>
                      <a:lnTo>
                        <a:pt x="2640" y="78"/>
                      </a:lnTo>
                      <a:lnTo>
                        <a:pt x="2655" y="78"/>
                      </a:lnTo>
                      <a:lnTo>
                        <a:pt x="2669" y="78"/>
                      </a:lnTo>
                      <a:lnTo>
                        <a:pt x="2685" y="78"/>
                      </a:lnTo>
                      <a:lnTo>
                        <a:pt x="2700" y="78"/>
                      </a:lnTo>
                      <a:lnTo>
                        <a:pt x="2715" y="78"/>
                      </a:lnTo>
                      <a:lnTo>
                        <a:pt x="2730" y="78"/>
                      </a:lnTo>
                      <a:lnTo>
                        <a:pt x="2745" y="78"/>
                      </a:lnTo>
                      <a:lnTo>
                        <a:pt x="2759" y="78"/>
                      </a:lnTo>
                      <a:lnTo>
                        <a:pt x="2775" y="78"/>
                      </a:lnTo>
                      <a:lnTo>
                        <a:pt x="2790" y="80"/>
                      </a:lnTo>
                      <a:lnTo>
                        <a:pt x="2805" y="80"/>
                      </a:lnTo>
                      <a:lnTo>
                        <a:pt x="2820" y="80"/>
                      </a:lnTo>
                      <a:lnTo>
                        <a:pt x="2835" y="80"/>
                      </a:lnTo>
                      <a:lnTo>
                        <a:pt x="2850" y="80"/>
                      </a:lnTo>
                      <a:lnTo>
                        <a:pt x="2864" y="80"/>
                      </a:lnTo>
                      <a:lnTo>
                        <a:pt x="2880" y="80"/>
                      </a:lnTo>
                      <a:lnTo>
                        <a:pt x="2895" y="80"/>
                      </a:lnTo>
                      <a:lnTo>
                        <a:pt x="2910" y="80"/>
                      </a:lnTo>
                      <a:lnTo>
                        <a:pt x="2925" y="80"/>
                      </a:lnTo>
                      <a:lnTo>
                        <a:pt x="2940" y="80"/>
                      </a:lnTo>
                      <a:lnTo>
                        <a:pt x="2954" y="80"/>
                      </a:lnTo>
                      <a:lnTo>
                        <a:pt x="2970" y="80"/>
                      </a:lnTo>
                      <a:lnTo>
                        <a:pt x="2985" y="8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7" name="Group 56"/>
              <p:cNvGrpSpPr>
                <a:grpSpLocks/>
              </p:cNvGrpSpPr>
              <p:nvPr/>
            </p:nvGrpSpPr>
            <p:grpSpPr bwMode="auto">
              <a:xfrm>
                <a:off x="170" y="2088"/>
                <a:ext cx="2020" cy="408"/>
                <a:chOff x="1763" y="2451"/>
                <a:chExt cx="2020" cy="790"/>
              </a:xfrm>
            </p:grpSpPr>
            <p:sp>
              <p:nvSpPr>
                <p:cNvPr id="126" name="Freeform 57"/>
                <p:cNvSpPr>
                  <a:spLocks/>
                </p:cNvSpPr>
                <p:nvPr/>
              </p:nvSpPr>
              <p:spPr bwMode="auto">
                <a:xfrm>
                  <a:off x="2772" y="3240"/>
                  <a:ext cx="253" cy="1"/>
                </a:xfrm>
                <a:custGeom>
                  <a:avLst/>
                  <a:gdLst>
                    <a:gd name="T0" fmla="*/ 0 w 2779"/>
                    <a:gd name="T1" fmla="*/ 0 h 9"/>
                    <a:gd name="T2" fmla="*/ 0 w 2779"/>
                    <a:gd name="T3" fmla="*/ 0 h 9"/>
                    <a:gd name="T4" fmla="*/ 0 w 2779"/>
                    <a:gd name="T5" fmla="*/ 0 h 9"/>
                    <a:gd name="T6" fmla="*/ 0 w 2779"/>
                    <a:gd name="T7" fmla="*/ 0 h 9"/>
                    <a:gd name="T8" fmla="*/ 0 w 2779"/>
                    <a:gd name="T9" fmla="*/ 0 h 9"/>
                    <a:gd name="T10" fmla="*/ 0 w 2779"/>
                    <a:gd name="T11" fmla="*/ 0 h 9"/>
                    <a:gd name="T12" fmla="*/ 0 w 2779"/>
                    <a:gd name="T13" fmla="*/ 0 h 9"/>
                    <a:gd name="T14" fmla="*/ 0 w 2779"/>
                    <a:gd name="T15" fmla="*/ 0 h 9"/>
                    <a:gd name="T16" fmla="*/ 0 w 2779"/>
                    <a:gd name="T17" fmla="*/ 0 h 9"/>
                    <a:gd name="T18" fmla="*/ 0 w 2779"/>
                    <a:gd name="T19" fmla="*/ 0 h 9"/>
                    <a:gd name="T20" fmla="*/ 0 w 2779"/>
                    <a:gd name="T21" fmla="*/ 0 h 9"/>
                    <a:gd name="T22" fmla="*/ 0 w 2779"/>
                    <a:gd name="T23" fmla="*/ 0 h 9"/>
                    <a:gd name="T24" fmla="*/ 0 w 2779"/>
                    <a:gd name="T25" fmla="*/ 0 h 9"/>
                    <a:gd name="T26" fmla="*/ 0 w 2779"/>
                    <a:gd name="T27" fmla="*/ 0 h 9"/>
                    <a:gd name="T28" fmla="*/ 0 w 2779"/>
                    <a:gd name="T29" fmla="*/ 0 h 9"/>
                    <a:gd name="T30" fmla="*/ 0 w 2779"/>
                    <a:gd name="T31" fmla="*/ 0 h 9"/>
                    <a:gd name="T32" fmla="*/ 0 w 2779"/>
                    <a:gd name="T33" fmla="*/ 0 h 9"/>
                    <a:gd name="T34" fmla="*/ 0 w 2779"/>
                    <a:gd name="T35" fmla="*/ 0 h 9"/>
                    <a:gd name="T36" fmla="*/ 0 w 2779"/>
                    <a:gd name="T37" fmla="*/ 0 h 9"/>
                    <a:gd name="T38" fmla="*/ 0 w 2779"/>
                    <a:gd name="T39" fmla="*/ 0 h 9"/>
                    <a:gd name="T40" fmla="*/ 0 w 2779"/>
                    <a:gd name="T41" fmla="*/ 0 h 9"/>
                    <a:gd name="T42" fmla="*/ 0 w 2779"/>
                    <a:gd name="T43" fmla="*/ 0 h 9"/>
                    <a:gd name="T44" fmla="*/ 0 w 2779"/>
                    <a:gd name="T45" fmla="*/ 0 h 9"/>
                    <a:gd name="T46" fmla="*/ 0 w 2779"/>
                    <a:gd name="T47" fmla="*/ 0 h 9"/>
                    <a:gd name="T48" fmla="*/ 0 w 2779"/>
                    <a:gd name="T49" fmla="*/ 0 h 9"/>
                    <a:gd name="T50" fmla="*/ 0 w 2779"/>
                    <a:gd name="T51" fmla="*/ 0 h 9"/>
                    <a:gd name="T52" fmla="*/ 0 w 2779"/>
                    <a:gd name="T53" fmla="*/ 0 h 9"/>
                    <a:gd name="T54" fmla="*/ 0 w 2779"/>
                    <a:gd name="T55" fmla="*/ 0 h 9"/>
                    <a:gd name="T56" fmla="*/ 0 w 2779"/>
                    <a:gd name="T57" fmla="*/ 0 h 9"/>
                    <a:gd name="T58" fmla="*/ 0 w 2779"/>
                    <a:gd name="T59" fmla="*/ 0 h 9"/>
                    <a:gd name="T60" fmla="*/ 0 w 2779"/>
                    <a:gd name="T61" fmla="*/ 0 h 9"/>
                    <a:gd name="T62" fmla="*/ 0 w 2779"/>
                    <a:gd name="T63" fmla="*/ 0 h 9"/>
                    <a:gd name="T64" fmla="*/ 0 w 2779"/>
                    <a:gd name="T65" fmla="*/ 0 h 9"/>
                    <a:gd name="T66" fmla="*/ 0 w 2779"/>
                    <a:gd name="T67" fmla="*/ 0 h 9"/>
                    <a:gd name="T68" fmla="*/ 0 w 2779"/>
                    <a:gd name="T69" fmla="*/ 0 h 9"/>
                    <a:gd name="T70" fmla="*/ 0 w 2779"/>
                    <a:gd name="T71" fmla="*/ 0 h 9"/>
                    <a:gd name="T72" fmla="*/ 0 w 2779"/>
                    <a:gd name="T73" fmla="*/ 0 h 9"/>
                    <a:gd name="T74" fmla="*/ 0 w 2779"/>
                    <a:gd name="T75" fmla="*/ 0 h 9"/>
                    <a:gd name="T76" fmla="*/ 0 w 2779"/>
                    <a:gd name="T77" fmla="*/ 0 h 9"/>
                    <a:gd name="T78" fmla="*/ 0 w 2779"/>
                    <a:gd name="T79" fmla="*/ 0 h 9"/>
                    <a:gd name="T80" fmla="*/ 0 w 2779"/>
                    <a:gd name="T81" fmla="*/ 0 h 9"/>
                    <a:gd name="T82" fmla="*/ 0 w 2779"/>
                    <a:gd name="T83" fmla="*/ 0 h 9"/>
                    <a:gd name="T84" fmla="*/ 0 w 2779"/>
                    <a:gd name="T85" fmla="*/ 0 h 9"/>
                    <a:gd name="T86" fmla="*/ 0 w 2779"/>
                    <a:gd name="T87" fmla="*/ 0 h 9"/>
                    <a:gd name="T88" fmla="*/ 0 w 2779"/>
                    <a:gd name="T89" fmla="*/ 0 h 9"/>
                    <a:gd name="T90" fmla="*/ 0 w 2779"/>
                    <a:gd name="T91" fmla="*/ 0 h 9"/>
                    <a:gd name="T92" fmla="*/ 0 w 2779"/>
                    <a:gd name="T93" fmla="*/ 0 h 9"/>
                    <a:gd name="T94" fmla="*/ 0 w 2779"/>
                    <a:gd name="T95" fmla="*/ 0 h 9"/>
                    <a:gd name="T96" fmla="*/ 0 w 2779"/>
                    <a:gd name="T97" fmla="*/ 0 h 9"/>
                    <a:gd name="T98" fmla="*/ 0 w 2779"/>
                    <a:gd name="T99" fmla="*/ 0 h 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9"/>
                    <a:gd name="T151" fmla="*/ 0 h 9"/>
                    <a:gd name="T152" fmla="*/ 2779 w 2779"/>
                    <a:gd name="T153" fmla="*/ 9 h 9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9" h="9">
                      <a:moveTo>
                        <a:pt x="0" y="9"/>
                      </a:moveTo>
                      <a:lnTo>
                        <a:pt x="14" y="9"/>
                      </a:lnTo>
                      <a:lnTo>
                        <a:pt x="29" y="9"/>
                      </a:lnTo>
                      <a:lnTo>
                        <a:pt x="42" y="9"/>
                      </a:lnTo>
                      <a:lnTo>
                        <a:pt x="56" y="9"/>
                      </a:lnTo>
                      <a:lnTo>
                        <a:pt x="70" y="9"/>
                      </a:lnTo>
                      <a:lnTo>
                        <a:pt x="84" y="9"/>
                      </a:lnTo>
                      <a:lnTo>
                        <a:pt x="98" y="9"/>
                      </a:lnTo>
                      <a:lnTo>
                        <a:pt x="112" y="9"/>
                      </a:lnTo>
                      <a:lnTo>
                        <a:pt x="126" y="9"/>
                      </a:lnTo>
                      <a:lnTo>
                        <a:pt x="139" y="9"/>
                      </a:lnTo>
                      <a:lnTo>
                        <a:pt x="154" y="9"/>
                      </a:lnTo>
                      <a:lnTo>
                        <a:pt x="168" y="9"/>
                      </a:lnTo>
                      <a:lnTo>
                        <a:pt x="182" y="9"/>
                      </a:lnTo>
                      <a:lnTo>
                        <a:pt x="196" y="9"/>
                      </a:lnTo>
                      <a:lnTo>
                        <a:pt x="209" y="9"/>
                      </a:lnTo>
                      <a:lnTo>
                        <a:pt x="224" y="9"/>
                      </a:lnTo>
                      <a:lnTo>
                        <a:pt x="238" y="9"/>
                      </a:lnTo>
                      <a:lnTo>
                        <a:pt x="251" y="9"/>
                      </a:lnTo>
                      <a:lnTo>
                        <a:pt x="266" y="9"/>
                      </a:lnTo>
                      <a:lnTo>
                        <a:pt x="279" y="9"/>
                      </a:lnTo>
                      <a:lnTo>
                        <a:pt x="293" y="9"/>
                      </a:lnTo>
                      <a:lnTo>
                        <a:pt x="308" y="9"/>
                      </a:lnTo>
                      <a:lnTo>
                        <a:pt x="321" y="9"/>
                      </a:lnTo>
                      <a:lnTo>
                        <a:pt x="335" y="9"/>
                      </a:lnTo>
                      <a:lnTo>
                        <a:pt x="349" y="7"/>
                      </a:lnTo>
                      <a:lnTo>
                        <a:pt x="363" y="7"/>
                      </a:lnTo>
                      <a:lnTo>
                        <a:pt x="378" y="7"/>
                      </a:lnTo>
                      <a:lnTo>
                        <a:pt x="391" y="7"/>
                      </a:lnTo>
                      <a:lnTo>
                        <a:pt x="405" y="7"/>
                      </a:lnTo>
                      <a:lnTo>
                        <a:pt x="420" y="7"/>
                      </a:lnTo>
                      <a:lnTo>
                        <a:pt x="433" y="7"/>
                      </a:lnTo>
                      <a:lnTo>
                        <a:pt x="447" y="7"/>
                      </a:lnTo>
                      <a:lnTo>
                        <a:pt x="461" y="7"/>
                      </a:lnTo>
                      <a:lnTo>
                        <a:pt x="475" y="7"/>
                      </a:lnTo>
                      <a:lnTo>
                        <a:pt x="489" y="7"/>
                      </a:lnTo>
                      <a:lnTo>
                        <a:pt x="503" y="7"/>
                      </a:lnTo>
                      <a:lnTo>
                        <a:pt x="517" y="7"/>
                      </a:lnTo>
                      <a:lnTo>
                        <a:pt x="531" y="7"/>
                      </a:lnTo>
                      <a:lnTo>
                        <a:pt x="545" y="7"/>
                      </a:lnTo>
                      <a:lnTo>
                        <a:pt x="559" y="7"/>
                      </a:lnTo>
                      <a:lnTo>
                        <a:pt x="573" y="7"/>
                      </a:lnTo>
                      <a:lnTo>
                        <a:pt x="587" y="7"/>
                      </a:lnTo>
                      <a:lnTo>
                        <a:pt x="600" y="7"/>
                      </a:lnTo>
                      <a:lnTo>
                        <a:pt x="615" y="7"/>
                      </a:lnTo>
                      <a:lnTo>
                        <a:pt x="629" y="7"/>
                      </a:lnTo>
                      <a:lnTo>
                        <a:pt x="642" y="7"/>
                      </a:lnTo>
                      <a:lnTo>
                        <a:pt x="657" y="7"/>
                      </a:lnTo>
                      <a:lnTo>
                        <a:pt x="670" y="7"/>
                      </a:lnTo>
                      <a:lnTo>
                        <a:pt x="684" y="7"/>
                      </a:lnTo>
                      <a:lnTo>
                        <a:pt x="699" y="7"/>
                      </a:lnTo>
                      <a:lnTo>
                        <a:pt x="712" y="7"/>
                      </a:lnTo>
                      <a:lnTo>
                        <a:pt x="727" y="7"/>
                      </a:lnTo>
                      <a:lnTo>
                        <a:pt x="740" y="7"/>
                      </a:lnTo>
                      <a:lnTo>
                        <a:pt x="754" y="7"/>
                      </a:lnTo>
                      <a:lnTo>
                        <a:pt x="769" y="7"/>
                      </a:lnTo>
                      <a:lnTo>
                        <a:pt x="782" y="7"/>
                      </a:lnTo>
                      <a:lnTo>
                        <a:pt x="796" y="7"/>
                      </a:lnTo>
                      <a:lnTo>
                        <a:pt x="811" y="7"/>
                      </a:lnTo>
                      <a:lnTo>
                        <a:pt x="824" y="7"/>
                      </a:lnTo>
                      <a:lnTo>
                        <a:pt x="838" y="7"/>
                      </a:lnTo>
                      <a:lnTo>
                        <a:pt x="852" y="7"/>
                      </a:lnTo>
                      <a:lnTo>
                        <a:pt x="866" y="7"/>
                      </a:lnTo>
                      <a:lnTo>
                        <a:pt x="880" y="7"/>
                      </a:lnTo>
                      <a:lnTo>
                        <a:pt x="894" y="7"/>
                      </a:lnTo>
                      <a:lnTo>
                        <a:pt x="908" y="7"/>
                      </a:lnTo>
                      <a:lnTo>
                        <a:pt x="922" y="7"/>
                      </a:lnTo>
                      <a:lnTo>
                        <a:pt x="936" y="7"/>
                      </a:lnTo>
                      <a:lnTo>
                        <a:pt x="950" y="7"/>
                      </a:lnTo>
                      <a:lnTo>
                        <a:pt x="964" y="7"/>
                      </a:lnTo>
                      <a:lnTo>
                        <a:pt x="978" y="7"/>
                      </a:lnTo>
                      <a:lnTo>
                        <a:pt x="991" y="6"/>
                      </a:lnTo>
                      <a:lnTo>
                        <a:pt x="1006" y="6"/>
                      </a:lnTo>
                      <a:lnTo>
                        <a:pt x="1020" y="6"/>
                      </a:lnTo>
                      <a:lnTo>
                        <a:pt x="1033" y="6"/>
                      </a:lnTo>
                      <a:lnTo>
                        <a:pt x="1048" y="6"/>
                      </a:lnTo>
                      <a:lnTo>
                        <a:pt x="1061" y="6"/>
                      </a:lnTo>
                      <a:lnTo>
                        <a:pt x="1075" y="6"/>
                      </a:lnTo>
                      <a:lnTo>
                        <a:pt x="1090" y="6"/>
                      </a:lnTo>
                      <a:lnTo>
                        <a:pt x="1103" y="6"/>
                      </a:lnTo>
                      <a:lnTo>
                        <a:pt x="1118" y="6"/>
                      </a:lnTo>
                      <a:lnTo>
                        <a:pt x="1131" y="6"/>
                      </a:lnTo>
                      <a:lnTo>
                        <a:pt x="1145" y="6"/>
                      </a:lnTo>
                      <a:lnTo>
                        <a:pt x="1160" y="6"/>
                      </a:lnTo>
                      <a:lnTo>
                        <a:pt x="1173" y="6"/>
                      </a:lnTo>
                      <a:lnTo>
                        <a:pt x="1187" y="6"/>
                      </a:lnTo>
                      <a:lnTo>
                        <a:pt x="1202" y="6"/>
                      </a:lnTo>
                      <a:lnTo>
                        <a:pt x="1215" y="6"/>
                      </a:lnTo>
                      <a:lnTo>
                        <a:pt x="1229" y="6"/>
                      </a:lnTo>
                      <a:lnTo>
                        <a:pt x="1243" y="6"/>
                      </a:lnTo>
                      <a:lnTo>
                        <a:pt x="1257" y="6"/>
                      </a:lnTo>
                      <a:lnTo>
                        <a:pt x="1271" y="6"/>
                      </a:lnTo>
                      <a:lnTo>
                        <a:pt x="1285" y="6"/>
                      </a:lnTo>
                      <a:lnTo>
                        <a:pt x="1299" y="6"/>
                      </a:lnTo>
                      <a:lnTo>
                        <a:pt x="1313" y="6"/>
                      </a:lnTo>
                      <a:lnTo>
                        <a:pt x="1327" y="6"/>
                      </a:lnTo>
                      <a:lnTo>
                        <a:pt x="1341" y="6"/>
                      </a:lnTo>
                      <a:lnTo>
                        <a:pt x="1355" y="6"/>
                      </a:lnTo>
                      <a:lnTo>
                        <a:pt x="1369" y="6"/>
                      </a:lnTo>
                      <a:lnTo>
                        <a:pt x="1382" y="6"/>
                      </a:lnTo>
                      <a:lnTo>
                        <a:pt x="1397" y="6"/>
                      </a:lnTo>
                      <a:lnTo>
                        <a:pt x="1411" y="6"/>
                      </a:lnTo>
                      <a:lnTo>
                        <a:pt x="1424" y="6"/>
                      </a:lnTo>
                      <a:lnTo>
                        <a:pt x="1439" y="5"/>
                      </a:lnTo>
                      <a:lnTo>
                        <a:pt x="1452" y="5"/>
                      </a:lnTo>
                      <a:lnTo>
                        <a:pt x="1467" y="5"/>
                      </a:lnTo>
                      <a:lnTo>
                        <a:pt x="1481" y="5"/>
                      </a:lnTo>
                      <a:lnTo>
                        <a:pt x="1494" y="5"/>
                      </a:lnTo>
                      <a:lnTo>
                        <a:pt x="1509" y="5"/>
                      </a:lnTo>
                      <a:lnTo>
                        <a:pt x="1522" y="5"/>
                      </a:lnTo>
                      <a:lnTo>
                        <a:pt x="1536" y="5"/>
                      </a:lnTo>
                      <a:lnTo>
                        <a:pt x="1551" y="5"/>
                      </a:lnTo>
                      <a:lnTo>
                        <a:pt x="1564" y="5"/>
                      </a:lnTo>
                      <a:lnTo>
                        <a:pt x="1578" y="5"/>
                      </a:lnTo>
                      <a:lnTo>
                        <a:pt x="1593" y="5"/>
                      </a:lnTo>
                      <a:lnTo>
                        <a:pt x="1606" y="5"/>
                      </a:lnTo>
                      <a:lnTo>
                        <a:pt x="1620" y="5"/>
                      </a:lnTo>
                      <a:lnTo>
                        <a:pt x="1634" y="5"/>
                      </a:lnTo>
                      <a:lnTo>
                        <a:pt x="1648" y="5"/>
                      </a:lnTo>
                      <a:lnTo>
                        <a:pt x="1663" y="5"/>
                      </a:lnTo>
                      <a:lnTo>
                        <a:pt x="1676" y="5"/>
                      </a:lnTo>
                      <a:lnTo>
                        <a:pt x="1690" y="5"/>
                      </a:lnTo>
                      <a:lnTo>
                        <a:pt x="1704" y="5"/>
                      </a:lnTo>
                      <a:lnTo>
                        <a:pt x="1718" y="5"/>
                      </a:lnTo>
                      <a:lnTo>
                        <a:pt x="1732" y="5"/>
                      </a:lnTo>
                      <a:lnTo>
                        <a:pt x="1746" y="5"/>
                      </a:lnTo>
                      <a:lnTo>
                        <a:pt x="1760" y="5"/>
                      </a:lnTo>
                      <a:lnTo>
                        <a:pt x="1773" y="5"/>
                      </a:lnTo>
                      <a:lnTo>
                        <a:pt x="1788" y="5"/>
                      </a:lnTo>
                      <a:lnTo>
                        <a:pt x="1802" y="4"/>
                      </a:lnTo>
                      <a:lnTo>
                        <a:pt x="1815" y="4"/>
                      </a:lnTo>
                      <a:lnTo>
                        <a:pt x="1830" y="4"/>
                      </a:lnTo>
                      <a:lnTo>
                        <a:pt x="1843" y="4"/>
                      </a:lnTo>
                      <a:lnTo>
                        <a:pt x="1858" y="4"/>
                      </a:lnTo>
                      <a:lnTo>
                        <a:pt x="1872" y="4"/>
                      </a:lnTo>
                      <a:lnTo>
                        <a:pt x="1885" y="4"/>
                      </a:lnTo>
                      <a:lnTo>
                        <a:pt x="1900" y="4"/>
                      </a:lnTo>
                      <a:lnTo>
                        <a:pt x="1913" y="4"/>
                      </a:lnTo>
                      <a:lnTo>
                        <a:pt x="1927" y="4"/>
                      </a:lnTo>
                      <a:lnTo>
                        <a:pt x="1942" y="4"/>
                      </a:lnTo>
                      <a:lnTo>
                        <a:pt x="1955" y="4"/>
                      </a:lnTo>
                      <a:lnTo>
                        <a:pt x="1969" y="4"/>
                      </a:lnTo>
                      <a:lnTo>
                        <a:pt x="1984" y="4"/>
                      </a:lnTo>
                      <a:lnTo>
                        <a:pt x="1997" y="4"/>
                      </a:lnTo>
                      <a:lnTo>
                        <a:pt x="2011" y="4"/>
                      </a:lnTo>
                      <a:lnTo>
                        <a:pt x="2025" y="4"/>
                      </a:lnTo>
                      <a:lnTo>
                        <a:pt x="2039" y="4"/>
                      </a:lnTo>
                      <a:lnTo>
                        <a:pt x="2054" y="4"/>
                      </a:lnTo>
                      <a:lnTo>
                        <a:pt x="2067" y="4"/>
                      </a:lnTo>
                      <a:lnTo>
                        <a:pt x="2081" y="4"/>
                      </a:lnTo>
                      <a:lnTo>
                        <a:pt x="2095" y="3"/>
                      </a:lnTo>
                      <a:lnTo>
                        <a:pt x="2109" y="3"/>
                      </a:lnTo>
                      <a:lnTo>
                        <a:pt x="2123" y="3"/>
                      </a:lnTo>
                      <a:lnTo>
                        <a:pt x="2137" y="3"/>
                      </a:lnTo>
                      <a:lnTo>
                        <a:pt x="2151" y="3"/>
                      </a:lnTo>
                      <a:lnTo>
                        <a:pt x="2164" y="3"/>
                      </a:lnTo>
                      <a:lnTo>
                        <a:pt x="2179" y="3"/>
                      </a:lnTo>
                      <a:lnTo>
                        <a:pt x="2193" y="3"/>
                      </a:lnTo>
                      <a:lnTo>
                        <a:pt x="2207" y="3"/>
                      </a:lnTo>
                      <a:lnTo>
                        <a:pt x="2221" y="3"/>
                      </a:lnTo>
                      <a:lnTo>
                        <a:pt x="2234" y="3"/>
                      </a:lnTo>
                      <a:lnTo>
                        <a:pt x="2249" y="3"/>
                      </a:lnTo>
                      <a:lnTo>
                        <a:pt x="2263" y="3"/>
                      </a:lnTo>
                      <a:lnTo>
                        <a:pt x="2276" y="3"/>
                      </a:lnTo>
                      <a:lnTo>
                        <a:pt x="2291" y="3"/>
                      </a:lnTo>
                      <a:lnTo>
                        <a:pt x="2304" y="3"/>
                      </a:lnTo>
                      <a:lnTo>
                        <a:pt x="2318" y="3"/>
                      </a:lnTo>
                      <a:lnTo>
                        <a:pt x="2333" y="2"/>
                      </a:lnTo>
                      <a:lnTo>
                        <a:pt x="2346" y="2"/>
                      </a:lnTo>
                      <a:lnTo>
                        <a:pt x="2360" y="2"/>
                      </a:lnTo>
                      <a:lnTo>
                        <a:pt x="2375" y="2"/>
                      </a:lnTo>
                      <a:lnTo>
                        <a:pt x="2388" y="2"/>
                      </a:lnTo>
                      <a:lnTo>
                        <a:pt x="2403" y="2"/>
                      </a:lnTo>
                      <a:lnTo>
                        <a:pt x="2416" y="2"/>
                      </a:lnTo>
                      <a:lnTo>
                        <a:pt x="2430" y="2"/>
                      </a:lnTo>
                      <a:lnTo>
                        <a:pt x="2445" y="2"/>
                      </a:lnTo>
                      <a:lnTo>
                        <a:pt x="2458" y="2"/>
                      </a:lnTo>
                      <a:lnTo>
                        <a:pt x="2472" y="2"/>
                      </a:lnTo>
                      <a:lnTo>
                        <a:pt x="2486" y="2"/>
                      </a:lnTo>
                      <a:lnTo>
                        <a:pt x="2500" y="2"/>
                      </a:lnTo>
                      <a:lnTo>
                        <a:pt x="2514" y="2"/>
                      </a:lnTo>
                      <a:lnTo>
                        <a:pt x="2528" y="2"/>
                      </a:lnTo>
                      <a:lnTo>
                        <a:pt x="2542" y="1"/>
                      </a:lnTo>
                      <a:lnTo>
                        <a:pt x="2555" y="1"/>
                      </a:lnTo>
                      <a:lnTo>
                        <a:pt x="2570" y="1"/>
                      </a:lnTo>
                      <a:lnTo>
                        <a:pt x="2584" y="1"/>
                      </a:lnTo>
                      <a:lnTo>
                        <a:pt x="2598" y="1"/>
                      </a:lnTo>
                      <a:lnTo>
                        <a:pt x="2612" y="1"/>
                      </a:lnTo>
                      <a:lnTo>
                        <a:pt x="2625" y="1"/>
                      </a:lnTo>
                      <a:lnTo>
                        <a:pt x="2640" y="1"/>
                      </a:lnTo>
                      <a:lnTo>
                        <a:pt x="2654" y="1"/>
                      </a:lnTo>
                      <a:lnTo>
                        <a:pt x="2667" y="1"/>
                      </a:lnTo>
                      <a:lnTo>
                        <a:pt x="2682" y="1"/>
                      </a:lnTo>
                      <a:lnTo>
                        <a:pt x="2695" y="1"/>
                      </a:lnTo>
                      <a:lnTo>
                        <a:pt x="2709" y="1"/>
                      </a:lnTo>
                      <a:lnTo>
                        <a:pt x="2724" y="0"/>
                      </a:lnTo>
                      <a:lnTo>
                        <a:pt x="2737" y="0"/>
                      </a:lnTo>
                      <a:lnTo>
                        <a:pt x="2751" y="0"/>
                      </a:lnTo>
                      <a:lnTo>
                        <a:pt x="2766" y="0"/>
                      </a:lnTo>
                      <a:lnTo>
                        <a:pt x="2779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58"/>
                <p:cNvSpPr>
                  <a:spLocks/>
                </p:cNvSpPr>
                <p:nvPr/>
              </p:nvSpPr>
              <p:spPr bwMode="auto">
                <a:xfrm>
                  <a:off x="1763" y="3240"/>
                  <a:ext cx="251" cy="1"/>
                </a:xfrm>
                <a:custGeom>
                  <a:avLst/>
                  <a:gdLst>
                    <a:gd name="T0" fmla="*/ 0 w 2765"/>
                    <a:gd name="T1" fmla="*/ 0 h 11"/>
                    <a:gd name="T2" fmla="*/ 0 w 2765"/>
                    <a:gd name="T3" fmla="*/ 0 h 11"/>
                    <a:gd name="T4" fmla="*/ 0 w 2765"/>
                    <a:gd name="T5" fmla="*/ 0 h 11"/>
                    <a:gd name="T6" fmla="*/ 0 w 2765"/>
                    <a:gd name="T7" fmla="*/ 0 h 11"/>
                    <a:gd name="T8" fmla="*/ 0 w 2765"/>
                    <a:gd name="T9" fmla="*/ 0 h 11"/>
                    <a:gd name="T10" fmla="*/ 0 w 2765"/>
                    <a:gd name="T11" fmla="*/ 0 h 11"/>
                    <a:gd name="T12" fmla="*/ 0 w 2765"/>
                    <a:gd name="T13" fmla="*/ 0 h 11"/>
                    <a:gd name="T14" fmla="*/ 0 w 2765"/>
                    <a:gd name="T15" fmla="*/ 0 h 11"/>
                    <a:gd name="T16" fmla="*/ 0 w 2765"/>
                    <a:gd name="T17" fmla="*/ 0 h 11"/>
                    <a:gd name="T18" fmla="*/ 0 w 2765"/>
                    <a:gd name="T19" fmla="*/ 0 h 11"/>
                    <a:gd name="T20" fmla="*/ 0 w 2765"/>
                    <a:gd name="T21" fmla="*/ 0 h 11"/>
                    <a:gd name="T22" fmla="*/ 0 w 2765"/>
                    <a:gd name="T23" fmla="*/ 0 h 11"/>
                    <a:gd name="T24" fmla="*/ 0 w 2765"/>
                    <a:gd name="T25" fmla="*/ 0 h 11"/>
                    <a:gd name="T26" fmla="*/ 0 w 2765"/>
                    <a:gd name="T27" fmla="*/ 0 h 11"/>
                    <a:gd name="T28" fmla="*/ 0 w 2765"/>
                    <a:gd name="T29" fmla="*/ 0 h 11"/>
                    <a:gd name="T30" fmla="*/ 0 w 2765"/>
                    <a:gd name="T31" fmla="*/ 0 h 11"/>
                    <a:gd name="T32" fmla="*/ 0 w 2765"/>
                    <a:gd name="T33" fmla="*/ 0 h 11"/>
                    <a:gd name="T34" fmla="*/ 0 w 2765"/>
                    <a:gd name="T35" fmla="*/ 0 h 11"/>
                    <a:gd name="T36" fmla="*/ 0 w 2765"/>
                    <a:gd name="T37" fmla="*/ 0 h 11"/>
                    <a:gd name="T38" fmla="*/ 0 w 2765"/>
                    <a:gd name="T39" fmla="*/ 0 h 11"/>
                    <a:gd name="T40" fmla="*/ 0 w 2765"/>
                    <a:gd name="T41" fmla="*/ 0 h 11"/>
                    <a:gd name="T42" fmla="*/ 0 w 2765"/>
                    <a:gd name="T43" fmla="*/ 0 h 11"/>
                    <a:gd name="T44" fmla="*/ 0 w 2765"/>
                    <a:gd name="T45" fmla="*/ 0 h 11"/>
                    <a:gd name="T46" fmla="*/ 0 w 2765"/>
                    <a:gd name="T47" fmla="*/ 0 h 11"/>
                    <a:gd name="T48" fmla="*/ 0 w 2765"/>
                    <a:gd name="T49" fmla="*/ 0 h 11"/>
                    <a:gd name="T50" fmla="*/ 0 w 2765"/>
                    <a:gd name="T51" fmla="*/ 0 h 11"/>
                    <a:gd name="T52" fmla="*/ 0 w 2765"/>
                    <a:gd name="T53" fmla="*/ 0 h 11"/>
                    <a:gd name="T54" fmla="*/ 0 w 2765"/>
                    <a:gd name="T55" fmla="*/ 0 h 11"/>
                    <a:gd name="T56" fmla="*/ 0 w 2765"/>
                    <a:gd name="T57" fmla="*/ 0 h 11"/>
                    <a:gd name="T58" fmla="*/ 0 w 2765"/>
                    <a:gd name="T59" fmla="*/ 0 h 11"/>
                    <a:gd name="T60" fmla="*/ 0 w 2765"/>
                    <a:gd name="T61" fmla="*/ 0 h 11"/>
                    <a:gd name="T62" fmla="*/ 0 w 2765"/>
                    <a:gd name="T63" fmla="*/ 0 h 11"/>
                    <a:gd name="T64" fmla="*/ 0 w 2765"/>
                    <a:gd name="T65" fmla="*/ 0 h 11"/>
                    <a:gd name="T66" fmla="*/ 0 w 2765"/>
                    <a:gd name="T67" fmla="*/ 0 h 11"/>
                    <a:gd name="T68" fmla="*/ 0 w 2765"/>
                    <a:gd name="T69" fmla="*/ 0 h 11"/>
                    <a:gd name="T70" fmla="*/ 0 w 2765"/>
                    <a:gd name="T71" fmla="*/ 0 h 11"/>
                    <a:gd name="T72" fmla="*/ 0 w 2765"/>
                    <a:gd name="T73" fmla="*/ 0 h 11"/>
                    <a:gd name="T74" fmla="*/ 0 w 2765"/>
                    <a:gd name="T75" fmla="*/ 0 h 11"/>
                    <a:gd name="T76" fmla="*/ 0 w 2765"/>
                    <a:gd name="T77" fmla="*/ 0 h 11"/>
                    <a:gd name="T78" fmla="*/ 0 w 2765"/>
                    <a:gd name="T79" fmla="*/ 0 h 11"/>
                    <a:gd name="T80" fmla="*/ 0 w 2765"/>
                    <a:gd name="T81" fmla="*/ 0 h 11"/>
                    <a:gd name="T82" fmla="*/ 0 w 2765"/>
                    <a:gd name="T83" fmla="*/ 0 h 11"/>
                    <a:gd name="T84" fmla="*/ 0 w 2765"/>
                    <a:gd name="T85" fmla="*/ 0 h 11"/>
                    <a:gd name="T86" fmla="*/ 0 w 2765"/>
                    <a:gd name="T87" fmla="*/ 0 h 11"/>
                    <a:gd name="T88" fmla="*/ 0 w 2765"/>
                    <a:gd name="T89" fmla="*/ 0 h 11"/>
                    <a:gd name="T90" fmla="*/ 0 w 2765"/>
                    <a:gd name="T91" fmla="*/ 0 h 11"/>
                    <a:gd name="T92" fmla="*/ 0 w 2765"/>
                    <a:gd name="T93" fmla="*/ 0 h 11"/>
                    <a:gd name="T94" fmla="*/ 0 w 2765"/>
                    <a:gd name="T95" fmla="*/ 0 h 11"/>
                    <a:gd name="T96" fmla="*/ 0 w 2765"/>
                    <a:gd name="T97" fmla="*/ 0 h 11"/>
                    <a:gd name="T98" fmla="*/ 0 w 2765"/>
                    <a:gd name="T99" fmla="*/ 0 h 1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65"/>
                    <a:gd name="T151" fmla="*/ 0 h 11"/>
                    <a:gd name="T152" fmla="*/ 2765 w 2765"/>
                    <a:gd name="T153" fmla="*/ 11 h 1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65" h="11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13" y="11"/>
                      </a:lnTo>
                      <a:lnTo>
                        <a:pt x="28" y="11"/>
                      </a:lnTo>
                      <a:lnTo>
                        <a:pt x="41" y="11"/>
                      </a:lnTo>
                      <a:lnTo>
                        <a:pt x="55" y="11"/>
                      </a:lnTo>
                      <a:lnTo>
                        <a:pt x="70" y="11"/>
                      </a:lnTo>
                      <a:lnTo>
                        <a:pt x="83" y="11"/>
                      </a:lnTo>
                      <a:lnTo>
                        <a:pt x="98" y="11"/>
                      </a:lnTo>
                      <a:lnTo>
                        <a:pt x="111" y="11"/>
                      </a:lnTo>
                      <a:lnTo>
                        <a:pt x="125" y="11"/>
                      </a:lnTo>
                      <a:lnTo>
                        <a:pt x="140" y="11"/>
                      </a:lnTo>
                      <a:lnTo>
                        <a:pt x="153" y="11"/>
                      </a:lnTo>
                      <a:lnTo>
                        <a:pt x="167" y="11"/>
                      </a:lnTo>
                      <a:lnTo>
                        <a:pt x="181" y="11"/>
                      </a:lnTo>
                      <a:lnTo>
                        <a:pt x="195" y="11"/>
                      </a:lnTo>
                      <a:lnTo>
                        <a:pt x="209" y="11"/>
                      </a:lnTo>
                      <a:lnTo>
                        <a:pt x="223" y="11"/>
                      </a:lnTo>
                      <a:lnTo>
                        <a:pt x="237" y="11"/>
                      </a:lnTo>
                      <a:lnTo>
                        <a:pt x="250" y="10"/>
                      </a:lnTo>
                      <a:lnTo>
                        <a:pt x="265" y="10"/>
                      </a:lnTo>
                      <a:lnTo>
                        <a:pt x="279" y="10"/>
                      </a:lnTo>
                      <a:lnTo>
                        <a:pt x="293" y="10"/>
                      </a:lnTo>
                      <a:lnTo>
                        <a:pt x="307" y="10"/>
                      </a:lnTo>
                      <a:lnTo>
                        <a:pt x="321" y="10"/>
                      </a:lnTo>
                      <a:lnTo>
                        <a:pt x="335" y="10"/>
                      </a:lnTo>
                      <a:lnTo>
                        <a:pt x="349" y="10"/>
                      </a:lnTo>
                      <a:lnTo>
                        <a:pt x="362" y="10"/>
                      </a:lnTo>
                      <a:lnTo>
                        <a:pt x="377" y="10"/>
                      </a:lnTo>
                      <a:lnTo>
                        <a:pt x="391" y="10"/>
                      </a:lnTo>
                      <a:lnTo>
                        <a:pt x="404" y="10"/>
                      </a:lnTo>
                      <a:lnTo>
                        <a:pt x="419" y="10"/>
                      </a:lnTo>
                      <a:lnTo>
                        <a:pt x="432" y="10"/>
                      </a:lnTo>
                      <a:lnTo>
                        <a:pt x="446" y="10"/>
                      </a:lnTo>
                      <a:lnTo>
                        <a:pt x="461" y="10"/>
                      </a:lnTo>
                      <a:lnTo>
                        <a:pt x="474" y="10"/>
                      </a:lnTo>
                      <a:lnTo>
                        <a:pt x="489" y="10"/>
                      </a:lnTo>
                      <a:lnTo>
                        <a:pt x="502" y="10"/>
                      </a:lnTo>
                      <a:lnTo>
                        <a:pt x="516" y="10"/>
                      </a:lnTo>
                      <a:lnTo>
                        <a:pt x="531" y="10"/>
                      </a:lnTo>
                      <a:lnTo>
                        <a:pt x="544" y="10"/>
                      </a:lnTo>
                      <a:lnTo>
                        <a:pt x="558" y="10"/>
                      </a:lnTo>
                      <a:lnTo>
                        <a:pt x="572" y="10"/>
                      </a:lnTo>
                      <a:lnTo>
                        <a:pt x="586" y="10"/>
                      </a:lnTo>
                      <a:lnTo>
                        <a:pt x="600" y="10"/>
                      </a:lnTo>
                      <a:lnTo>
                        <a:pt x="614" y="10"/>
                      </a:lnTo>
                      <a:lnTo>
                        <a:pt x="628" y="10"/>
                      </a:lnTo>
                      <a:lnTo>
                        <a:pt x="641" y="10"/>
                      </a:lnTo>
                      <a:lnTo>
                        <a:pt x="656" y="10"/>
                      </a:lnTo>
                      <a:lnTo>
                        <a:pt x="670" y="10"/>
                      </a:lnTo>
                      <a:lnTo>
                        <a:pt x="684" y="10"/>
                      </a:lnTo>
                      <a:lnTo>
                        <a:pt x="698" y="10"/>
                      </a:lnTo>
                      <a:lnTo>
                        <a:pt x="712" y="10"/>
                      </a:lnTo>
                      <a:lnTo>
                        <a:pt x="726" y="10"/>
                      </a:lnTo>
                      <a:lnTo>
                        <a:pt x="740" y="10"/>
                      </a:lnTo>
                      <a:lnTo>
                        <a:pt x="753" y="10"/>
                      </a:lnTo>
                      <a:lnTo>
                        <a:pt x="768" y="10"/>
                      </a:lnTo>
                      <a:lnTo>
                        <a:pt x="782" y="10"/>
                      </a:lnTo>
                      <a:lnTo>
                        <a:pt x="795" y="10"/>
                      </a:lnTo>
                      <a:lnTo>
                        <a:pt x="810" y="10"/>
                      </a:lnTo>
                      <a:lnTo>
                        <a:pt x="823" y="10"/>
                      </a:lnTo>
                      <a:lnTo>
                        <a:pt x="838" y="10"/>
                      </a:lnTo>
                      <a:lnTo>
                        <a:pt x="852" y="10"/>
                      </a:lnTo>
                      <a:lnTo>
                        <a:pt x="865" y="10"/>
                      </a:lnTo>
                      <a:lnTo>
                        <a:pt x="880" y="10"/>
                      </a:lnTo>
                      <a:lnTo>
                        <a:pt x="893" y="10"/>
                      </a:lnTo>
                      <a:lnTo>
                        <a:pt x="907" y="10"/>
                      </a:lnTo>
                      <a:lnTo>
                        <a:pt x="922" y="10"/>
                      </a:lnTo>
                      <a:lnTo>
                        <a:pt x="935" y="10"/>
                      </a:lnTo>
                      <a:lnTo>
                        <a:pt x="949" y="10"/>
                      </a:lnTo>
                      <a:lnTo>
                        <a:pt x="963" y="10"/>
                      </a:lnTo>
                      <a:lnTo>
                        <a:pt x="977" y="10"/>
                      </a:lnTo>
                      <a:lnTo>
                        <a:pt x="991" y="10"/>
                      </a:lnTo>
                      <a:lnTo>
                        <a:pt x="1005" y="10"/>
                      </a:lnTo>
                      <a:lnTo>
                        <a:pt x="1019" y="10"/>
                      </a:lnTo>
                      <a:lnTo>
                        <a:pt x="1034" y="9"/>
                      </a:lnTo>
                      <a:lnTo>
                        <a:pt x="1047" y="9"/>
                      </a:lnTo>
                      <a:lnTo>
                        <a:pt x="1061" y="9"/>
                      </a:lnTo>
                      <a:lnTo>
                        <a:pt x="1075" y="9"/>
                      </a:lnTo>
                      <a:lnTo>
                        <a:pt x="1089" y="9"/>
                      </a:lnTo>
                      <a:lnTo>
                        <a:pt x="1103" y="9"/>
                      </a:lnTo>
                      <a:lnTo>
                        <a:pt x="1117" y="9"/>
                      </a:lnTo>
                      <a:lnTo>
                        <a:pt x="1131" y="9"/>
                      </a:lnTo>
                      <a:lnTo>
                        <a:pt x="1144" y="9"/>
                      </a:lnTo>
                      <a:lnTo>
                        <a:pt x="1159" y="9"/>
                      </a:lnTo>
                      <a:lnTo>
                        <a:pt x="1173" y="9"/>
                      </a:lnTo>
                      <a:lnTo>
                        <a:pt x="1186" y="9"/>
                      </a:lnTo>
                      <a:lnTo>
                        <a:pt x="1201" y="9"/>
                      </a:lnTo>
                      <a:lnTo>
                        <a:pt x="1214" y="9"/>
                      </a:lnTo>
                      <a:lnTo>
                        <a:pt x="1229" y="9"/>
                      </a:lnTo>
                      <a:lnTo>
                        <a:pt x="1243" y="9"/>
                      </a:lnTo>
                      <a:lnTo>
                        <a:pt x="1256" y="9"/>
                      </a:lnTo>
                      <a:lnTo>
                        <a:pt x="1271" y="9"/>
                      </a:lnTo>
                      <a:lnTo>
                        <a:pt x="1284" y="9"/>
                      </a:lnTo>
                      <a:lnTo>
                        <a:pt x="1298" y="9"/>
                      </a:lnTo>
                      <a:lnTo>
                        <a:pt x="1313" y="9"/>
                      </a:lnTo>
                      <a:lnTo>
                        <a:pt x="1326" y="9"/>
                      </a:lnTo>
                      <a:lnTo>
                        <a:pt x="1340" y="9"/>
                      </a:lnTo>
                      <a:lnTo>
                        <a:pt x="1354" y="9"/>
                      </a:lnTo>
                      <a:lnTo>
                        <a:pt x="1368" y="9"/>
                      </a:lnTo>
                      <a:lnTo>
                        <a:pt x="1382" y="9"/>
                      </a:lnTo>
                      <a:lnTo>
                        <a:pt x="1396" y="9"/>
                      </a:lnTo>
                      <a:lnTo>
                        <a:pt x="1410" y="9"/>
                      </a:lnTo>
                      <a:lnTo>
                        <a:pt x="1425" y="9"/>
                      </a:lnTo>
                      <a:lnTo>
                        <a:pt x="1438" y="9"/>
                      </a:lnTo>
                      <a:lnTo>
                        <a:pt x="1452" y="9"/>
                      </a:lnTo>
                      <a:lnTo>
                        <a:pt x="1466" y="9"/>
                      </a:lnTo>
                      <a:lnTo>
                        <a:pt x="1480" y="9"/>
                      </a:lnTo>
                      <a:lnTo>
                        <a:pt x="1494" y="9"/>
                      </a:lnTo>
                      <a:lnTo>
                        <a:pt x="1508" y="8"/>
                      </a:lnTo>
                      <a:lnTo>
                        <a:pt x="1522" y="8"/>
                      </a:lnTo>
                      <a:lnTo>
                        <a:pt x="1535" y="8"/>
                      </a:lnTo>
                      <a:lnTo>
                        <a:pt x="1550" y="8"/>
                      </a:lnTo>
                      <a:lnTo>
                        <a:pt x="1564" y="8"/>
                      </a:lnTo>
                      <a:lnTo>
                        <a:pt x="1577" y="8"/>
                      </a:lnTo>
                      <a:lnTo>
                        <a:pt x="1592" y="8"/>
                      </a:lnTo>
                      <a:lnTo>
                        <a:pt x="1605" y="8"/>
                      </a:lnTo>
                      <a:lnTo>
                        <a:pt x="1620" y="8"/>
                      </a:lnTo>
                      <a:lnTo>
                        <a:pt x="1634" y="8"/>
                      </a:lnTo>
                      <a:lnTo>
                        <a:pt x="1647" y="8"/>
                      </a:lnTo>
                      <a:lnTo>
                        <a:pt x="1662" y="8"/>
                      </a:lnTo>
                      <a:lnTo>
                        <a:pt x="1675" y="8"/>
                      </a:lnTo>
                      <a:lnTo>
                        <a:pt x="1689" y="8"/>
                      </a:lnTo>
                      <a:lnTo>
                        <a:pt x="1704" y="8"/>
                      </a:lnTo>
                      <a:lnTo>
                        <a:pt x="1717" y="8"/>
                      </a:lnTo>
                      <a:lnTo>
                        <a:pt x="1731" y="8"/>
                      </a:lnTo>
                      <a:lnTo>
                        <a:pt x="1745" y="8"/>
                      </a:lnTo>
                      <a:lnTo>
                        <a:pt x="1759" y="8"/>
                      </a:lnTo>
                      <a:lnTo>
                        <a:pt x="1774" y="8"/>
                      </a:lnTo>
                      <a:lnTo>
                        <a:pt x="1787" y="8"/>
                      </a:lnTo>
                      <a:lnTo>
                        <a:pt x="1801" y="8"/>
                      </a:lnTo>
                      <a:lnTo>
                        <a:pt x="1816" y="8"/>
                      </a:lnTo>
                      <a:lnTo>
                        <a:pt x="1829" y="6"/>
                      </a:lnTo>
                      <a:lnTo>
                        <a:pt x="1843" y="6"/>
                      </a:lnTo>
                      <a:lnTo>
                        <a:pt x="1857" y="6"/>
                      </a:lnTo>
                      <a:lnTo>
                        <a:pt x="1871" y="6"/>
                      </a:lnTo>
                      <a:lnTo>
                        <a:pt x="1885" y="6"/>
                      </a:lnTo>
                      <a:lnTo>
                        <a:pt x="1899" y="6"/>
                      </a:lnTo>
                      <a:lnTo>
                        <a:pt x="1913" y="6"/>
                      </a:lnTo>
                      <a:lnTo>
                        <a:pt x="1926" y="6"/>
                      </a:lnTo>
                      <a:lnTo>
                        <a:pt x="1941" y="6"/>
                      </a:lnTo>
                      <a:lnTo>
                        <a:pt x="1955" y="6"/>
                      </a:lnTo>
                      <a:lnTo>
                        <a:pt x="1969" y="6"/>
                      </a:lnTo>
                      <a:lnTo>
                        <a:pt x="1983" y="6"/>
                      </a:lnTo>
                      <a:lnTo>
                        <a:pt x="1996" y="6"/>
                      </a:lnTo>
                      <a:lnTo>
                        <a:pt x="2011" y="6"/>
                      </a:lnTo>
                      <a:lnTo>
                        <a:pt x="2025" y="6"/>
                      </a:lnTo>
                      <a:lnTo>
                        <a:pt x="2038" y="6"/>
                      </a:lnTo>
                      <a:lnTo>
                        <a:pt x="2053" y="6"/>
                      </a:lnTo>
                      <a:lnTo>
                        <a:pt x="2066" y="5"/>
                      </a:lnTo>
                      <a:lnTo>
                        <a:pt x="2080" y="5"/>
                      </a:lnTo>
                      <a:lnTo>
                        <a:pt x="2095" y="5"/>
                      </a:lnTo>
                      <a:lnTo>
                        <a:pt x="2108" y="5"/>
                      </a:lnTo>
                      <a:lnTo>
                        <a:pt x="2122" y="5"/>
                      </a:lnTo>
                      <a:lnTo>
                        <a:pt x="2136" y="5"/>
                      </a:lnTo>
                      <a:lnTo>
                        <a:pt x="2150" y="5"/>
                      </a:lnTo>
                      <a:lnTo>
                        <a:pt x="2165" y="5"/>
                      </a:lnTo>
                      <a:lnTo>
                        <a:pt x="2178" y="5"/>
                      </a:lnTo>
                      <a:lnTo>
                        <a:pt x="2192" y="5"/>
                      </a:lnTo>
                      <a:lnTo>
                        <a:pt x="2207" y="5"/>
                      </a:lnTo>
                      <a:lnTo>
                        <a:pt x="2220" y="5"/>
                      </a:lnTo>
                      <a:lnTo>
                        <a:pt x="2234" y="5"/>
                      </a:lnTo>
                      <a:lnTo>
                        <a:pt x="2248" y="4"/>
                      </a:lnTo>
                      <a:lnTo>
                        <a:pt x="2262" y="4"/>
                      </a:lnTo>
                      <a:lnTo>
                        <a:pt x="2276" y="4"/>
                      </a:lnTo>
                      <a:lnTo>
                        <a:pt x="2290" y="4"/>
                      </a:lnTo>
                      <a:lnTo>
                        <a:pt x="2304" y="4"/>
                      </a:lnTo>
                      <a:lnTo>
                        <a:pt x="2317" y="4"/>
                      </a:lnTo>
                      <a:lnTo>
                        <a:pt x="2332" y="4"/>
                      </a:lnTo>
                      <a:lnTo>
                        <a:pt x="2346" y="4"/>
                      </a:lnTo>
                      <a:lnTo>
                        <a:pt x="2360" y="4"/>
                      </a:lnTo>
                      <a:lnTo>
                        <a:pt x="2374" y="4"/>
                      </a:lnTo>
                      <a:lnTo>
                        <a:pt x="2387" y="4"/>
                      </a:lnTo>
                      <a:lnTo>
                        <a:pt x="2402" y="3"/>
                      </a:lnTo>
                      <a:lnTo>
                        <a:pt x="2416" y="3"/>
                      </a:lnTo>
                      <a:lnTo>
                        <a:pt x="2429" y="3"/>
                      </a:lnTo>
                      <a:lnTo>
                        <a:pt x="2444" y="3"/>
                      </a:lnTo>
                      <a:lnTo>
                        <a:pt x="2457" y="3"/>
                      </a:lnTo>
                      <a:lnTo>
                        <a:pt x="2471" y="3"/>
                      </a:lnTo>
                      <a:lnTo>
                        <a:pt x="2486" y="3"/>
                      </a:lnTo>
                      <a:lnTo>
                        <a:pt x="2499" y="3"/>
                      </a:lnTo>
                      <a:lnTo>
                        <a:pt x="2514" y="3"/>
                      </a:lnTo>
                      <a:lnTo>
                        <a:pt x="2527" y="2"/>
                      </a:lnTo>
                      <a:lnTo>
                        <a:pt x="2541" y="2"/>
                      </a:lnTo>
                      <a:lnTo>
                        <a:pt x="2556" y="2"/>
                      </a:lnTo>
                      <a:lnTo>
                        <a:pt x="2569" y="2"/>
                      </a:lnTo>
                      <a:lnTo>
                        <a:pt x="2583" y="2"/>
                      </a:lnTo>
                      <a:lnTo>
                        <a:pt x="2598" y="2"/>
                      </a:lnTo>
                      <a:lnTo>
                        <a:pt x="2611" y="2"/>
                      </a:lnTo>
                      <a:lnTo>
                        <a:pt x="2625" y="1"/>
                      </a:lnTo>
                      <a:lnTo>
                        <a:pt x="2639" y="1"/>
                      </a:lnTo>
                      <a:lnTo>
                        <a:pt x="2653" y="1"/>
                      </a:lnTo>
                      <a:lnTo>
                        <a:pt x="2667" y="1"/>
                      </a:lnTo>
                      <a:lnTo>
                        <a:pt x="2681" y="1"/>
                      </a:lnTo>
                      <a:lnTo>
                        <a:pt x="2695" y="1"/>
                      </a:lnTo>
                      <a:lnTo>
                        <a:pt x="2709" y="0"/>
                      </a:lnTo>
                      <a:lnTo>
                        <a:pt x="2723" y="0"/>
                      </a:lnTo>
                      <a:lnTo>
                        <a:pt x="2737" y="0"/>
                      </a:lnTo>
                      <a:lnTo>
                        <a:pt x="2751" y="0"/>
                      </a:lnTo>
                      <a:lnTo>
                        <a:pt x="2765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59"/>
                <p:cNvSpPr>
                  <a:spLocks/>
                </p:cNvSpPr>
                <p:nvPr/>
              </p:nvSpPr>
              <p:spPr bwMode="auto">
                <a:xfrm>
                  <a:off x="2014" y="3109"/>
                  <a:ext cx="253" cy="131"/>
                </a:xfrm>
                <a:custGeom>
                  <a:avLst/>
                  <a:gdLst>
                    <a:gd name="T0" fmla="*/ 0 w 2779"/>
                    <a:gd name="T1" fmla="*/ 0 h 2751"/>
                    <a:gd name="T2" fmla="*/ 0 w 2779"/>
                    <a:gd name="T3" fmla="*/ 0 h 2751"/>
                    <a:gd name="T4" fmla="*/ 0 w 2779"/>
                    <a:gd name="T5" fmla="*/ 0 h 2751"/>
                    <a:gd name="T6" fmla="*/ 0 w 2779"/>
                    <a:gd name="T7" fmla="*/ 0 h 2751"/>
                    <a:gd name="T8" fmla="*/ 0 w 2779"/>
                    <a:gd name="T9" fmla="*/ 0 h 2751"/>
                    <a:gd name="T10" fmla="*/ 0 w 2779"/>
                    <a:gd name="T11" fmla="*/ 0 h 2751"/>
                    <a:gd name="T12" fmla="*/ 0 w 2779"/>
                    <a:gd name="T13" fmla="*/ 0 h 2751"/>
                    <a:gd name="T14" fmla="*/ 0 w 2779"/>
                    <a:gd name="T15" fmla="*/ 0 h 2751"/>
                    <a:gd name="T16" fmla="*/ 0 w 2779"/>
                    <a:gd name="T17" fmla="*/ 0 h 2751"/>
                    <a:gd name="T18" fmla="*/ 0 w 2779"/>
                    <a:gd name="T19" fmla="*/ 0 h 2751"/>
                    <a:gd name="T20" fmla="*/ 0 w 2779"/>
                    <a:gd name="T21" fmla="*/ 0 h 2751"/>
                    <a:gd name="T22" fmla="*/ 0 w 2779"/>
                    <a:gd name="T23" fmla="*/ 0 h 2751"/>
                    <a:gd name="T24" fmla="*/ 0 w 2779"/>
                    <a:gd name="T25" fmla="*/ 0 h 2751"/>
                    <a:gd name="T26" fmla="*/ 0 w 2779"/>
                    <a:gd name="T27" fmla="*/ 0 h 2751"/>
                    <a:gd name="T28" fmla="*/ 0 w 2779"/>
                    <a:gd name="T29" fmla="*/ 0 h 2751"/>
                    <a:gd name="T30" fmla="*/ 0 w 2779"/>
                    <a:gd name="T31" fmla="*/ 0 h 2751"/>
                    <a:gd name="T32" fmla="*/ 0 w 2779"/>
                    <a:gd name="T33" fmla="*/ 0 h 2751"/>
                    <a:gd name="T34" fmla="*/ 0 w 2779"/>
                    <a:gd name="T35" fmla="*/ 0 h 2751"/>
                    <a:gd name="T36" fmla="*/ 0 w 2779"/>
                    <a:gd name="T37" fmla="*/ 0 h 2751"/>
                    <a:gd name="T38" fmla="*/ 0 w 2779"/>
                    <a:gd name="T39" fmla="*/ 0 h 2751"/>
                    <a:gd name="T40" fmla="*/ 0 w 2779"/>
                    <a:gd name="T41" fmla="*/ 0 h 2751"/>
                    <a:gd name="T42" fmla="*/ 0 w 2779"/>
                    <a:gd name="T43" fmla="*/ 0 h 2751"/>
                    <a:gd name="T44" fmla="*/ 0 w 2779"/>
                    <a:gd name="T45" fmla="*/ 0 h 2751"/>
                    <a:gd name="T46" fmla="*/ 0 w 2779"/>
                    <a:gd name="T47" fmla="*/ 0 h 2751"/>
                    <a:gd name="T48" fmla="*/ 0 w 2779"/>
                    <a:gd name="T49" fmla="*/ 0 h 2751"/>
                    <a:gd name="T50" fmla="*/ 0 w 2779"/>
                    <a:gd name="T51" fmla="*/ 0 h 2751"/>
                    <a:gd name="T52" fmla="*/ 0 w 2779"/>
                    <a:gd name="T53" fmla="*/ 0 h 2751"/>
                    <a:gd name="T54" fmla="*/ 0 w 2779"/>
                    <a:gd name="T55" fmla="*/ 0 h 2751"/>
                    <a:gd name="T56" fmla="*/ 0 w 2779"/>
                    <a:gd name="T57" fmla="*/ 0 h 2751"/>
                    <a:gd name="T58" fmla="*/ 0 w 2779"/>
                    <a:gd name="T59" fmla="*/ 0 h 2751"/>
                    <a:gd name="T60" fmla="*/ 0 w 2779"/>
                    <a:gd name="T61" fmla="*/ 0 h 2751"/>
                    <a:gd name="T62" fmla="*/ 0 w 2779"/>
                    <a:gd name="T63" fmla="*/ 0 h 2751"/>
                    <a:gd name="T64" fmla="*/ 0 w 2779"/>
                    <a:gd name="T65" fmla="*/ 0 h 2751"/>
                    <a:gd name="T66" fmla="*/ 0 w 2779"/>
                    <a:gd name="T67" fmla="*/ 0 h 2751"/>
                    <a:gd name="T68" fmla="*/ 0 w 2779"/>
                    <a:gd name="T69" fmla="*/ 0 h 2751"/>
                    <a:gd name="T70" fmla="*/ 0 w 2779"/>
                    <a:gd name="T71" fmla="*/ 0 h 2751"/>
                    <a:gd name="T72" fmla="*/ 0 w 2779"/>
                    <a:gd name="T73" fmla="*/ 0 h 2751"/>
                    <a:gd name="T74" fmla="*/ 0 w 2779"/>
                    <a:gd name="T75" fmla="*/ 0 h 2751"/>
                    <a:gd name="T76" fmla="*/ 0 w 2779"/>
                    <a:gd name="T77" fmla="*/ 0 h 2751"/>
                    <a:gd name="T78" fmla="*/ 0 w 2779"/>
                    <a:gd name="T79" fmla="*/ 0 h 2751"/>
                    <a:gd name="T80" fmla="*/ 0 w 2779"/>
                    <a:gd name="T81" fmla="*/ 0 h 2751"/>
                    <a:gd name="T82" fmla="*/ 0 w 2779"/>
                    <a:gd name="T83" fmla="*/ 0 h 2751"/>
                    <a:gd name="T84" fmla="*/ 0 w 2779"/>
                    <a:gd name="T85" fmla="*/ 0 h 2751"/>
                    <a:gd name="T86" fmla="*/ 0 w 2779"/>
                    <a:gd name="T87" fmla="*/ 0 h 2751"/>
                    <a:gd name="T88" fmla="*/ 0 w 2779"/>
                    <a:gd name="T89" fmla="*/ 0 h 2751"/>
                    <a:gd name="T90" fmla="*/ 0 w 2779"/>
                    <a:gd name="T91" fmla="*/ 0 h 2751"/>
                    <a:gd name="T92" fmla="*/ 0 w 2779"/>
                    <a:gd name="T93" fmla="*/ 0 h 2751"/>
                    <a:gd name="T94" fmla="*/ 0 w 2779"/>
                    <a:gd name="T95" fmla="*/ 0 h 2751"/>
                    <a:gd name="T96" fmla="*/ 0 w 2779"/>
                    <a:gd name="T97" fmla="*/ 0 h 2751"/>
                    <a:gd name="T98" fmla="*/ 0 w 2779"/>
                    <a:gd name="T99" fmla="*/ 0 h 275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9"/>
                    <a:gd name="T151" fmla="*/ 0 h 2751"/>
                    <a:gd name="T152" fmla="*/ 2779 w 2779"/>
                    <a:gd name="T153" fmla="*/ 2751 h 275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9" h="2751">
                      <a:moveTo>
                        <a:pt x="0" y="2751"/>
                      </a:moveTo>
                      <a:lnTo>
                        <a:pt x="13" y="2751"/>
                      </a:lnTo>
                      <a:lnTo>
                        <a:pt x="28" y="2750"/>
                      </a:lnTo>
                      <a:lnTo>
                        <a:pt x="42" y="2750"/>
                      </a:lnTo>
                      <a:lnTo>
                        <a:pt x="55" y="2750"/>
                      </a:lnTo>
                      <a:lnTo>
                        <a:pt x="70" y="2750"/>
                      </a:lnTo>
                      <a:lnTo>
                        <a:pt x="83" y="2750"/>
                      </a:lnTo>
                      <a:lnTo>
                        <a:pt x="97" y="2749"/>
                      </a:lnTo>
                      <a:lnTo>
                        <a:pt x="112" y="2749"/>
                      </a:lnTo>
                      <a:lnTo>
                        <a:pt x="125" y="2749"/>
                      </a:lnTo>
                      <a:lnTo>
                        <a:pt x="140" y="2749"/>
                      </a:lnTo>
                      <a:lnTo>
                        <a:pt x="153" y="2748"/>
                      </a:lnTo>
                      <a:lnTo>
                        <a:pt x="167" y="2748"/>
                      </a:lnTo>
                      <a:lnTo>
                        <a:pt x="182" y="2748"/>
                      </a:lnTo>
                      <a:lnTo>
                        <a:pt x="195" y="2748"/>
                      </a:lnTo>
                      <a:lnTo>
                        <a:pt x="209" y="2747"/>
                      </a:lnTo>
                      <a:lnTo>
                        <a:pt x="224" y="2747"/>
                      </a:lnTo>
                      <a:lnTo>
                        <a:pt x="237" y="2747"/>
                      </a:lnTo>
                      <a:lnTo>
                        <a:pt x="251" y="2746"/>
                      </a:lnTo>
                      <a:lnTo>
                        <a:pt x="265" y="2746"/>
                      </a:lnTo>
                      <a:lnTo>
                        <a:pt x="279" y="2746"/>
                      </a:lnTo>
                      <a:lnTo>
                        <a:pt x="293" y="2746"/>
                      </a:lnTo>
                      <a:lnTo>
                        <a:pt x="307" y="2745"/>
                      </a:lnTo>
                      <a:lnTo>
                        <a:pt x="321" y="2745"/>
                      </a:lnTo>
                      <a:lnTo>
                        <a:pt x="335" y="2744"/>
                      </a:lnTo>
                      <a:lnTo>
                        <a:pt x="349" y="2744"/>
                      </a:lnTo>
                      <a:lnTo>
                        <a:pt x="363" y="2744"/>
                      </a:lnTo>
                      <a:lnTo>
                        <a:pt x="377" y="2743"/>
                      </a:lnTo>
                      <a:lnTo>
                        <a:pt x="391" y="2743"/>
                      </a:lnTo>
                      <a:lnTo>
                        <a:pt x="404" y="2743"/>
                      </a:lnTo>
                      <a:lnTo>
                        <a:pt x="419" y="2742"/>
                      </a:lnTo>
                      <a:lnTo>
                        <a:pt x="433" y="2742"/>
                      </a:lnTo>
                      <a:lnTo>
                        <a:pt x="446" y="2741"/>
                      </a:lnTo>
                      <a:lnTo>
                        <a:pt x="461" y="2741"/>
                      </a:lnTo>
                      <a:lnTo>
                        <a:pt x="474" y="2740"/>
                      </a:lnTo>
                      <a:lnTo>
                        <a:pt x="488" y="2740"/>
                      </a:lnTo>
                      <a:lnTo>
                        <a:pt x="503" y="2739"/>
                      </a:lnTo>
                      <a:lnTo>
                        <a:pt x="516" y="2739"/>
                      </a:lnTo>
                      <a:lnTo>
                        <a:pt x="531" y="2738"/>
                      </a:lnTo>
                      <a:lnTo>
                        <a:pt x="544" y="2738"/>
                      </a:lnTo>
                      <a:lnTo>
                        <a:pt x="558" y="2737"/>
                      </a:lnTo>
                      <a:lnTo>
                        <a:pt x="573" y="2736"/>
                      </a:lnTo>
                      <a:lnTo>
                        <a:pt x="586" y="2736"/>
                      </a:lnTo>
                      <a:lnTo>
                        <a:pt x="600" y="2735"/>
                      </a:lnTo>
                      <a:lnTo>
                        <a:pt x="615" y="2734"/>
                      </a:lnTo>
                      <a:lnTo>
                        <a:pt x="628" y="2734"/>
                      </a:lnTo>
                      <a:lnTo>
                        <a:pt x="642" y="2732"/>
                      </a:lnTo>
                      <a:lnTo>
                        <a:pt x="656" y="2731"/>
                      </a:lnTo>
                      <a:lnTo>
                        <a:pt x="670" y="2730"/>
                      </a:lnTo>
                      <a:lnTo>
                        <a:pt x="685" y="2729"/>
                      </a:lnTo>
                      <a:lnTo>
                        <a:pt x="698" y="2729"/>
                      </a:lnTo>
                      <a:lnTo>
                        <a:pt x="712" y="2728"/>
                      </a:lnTo>
                      <a:lnTo>
                        <a:pt x="726" y="2727"/>
                      </a:lnTo>
                      <a:lnTo>
                        <a:pt x="740" y="2726"/>
                      </a:lnTo>
                      <a:lnTo>
                        <a:pt x="754" y="2725"/>
                      </a:lnTo>
                      <a:lnTo>
                        <a:pt x="768" y="2724"/>
                      </a:lnTo>
                      <a:lnTo>
                        <a:pt x="782" y="2722"/>
                      </a:lnTo>
                      <a:lnTo>
                        <a:pt x="795" y="2721"/>
                      </a:lnTo>
                      <a:lnTo>
                        <a:pt x="810" y="2720"/>
                      </a:lnTo>
                      <a:lnTo>
                        <a:pt x="824" y="2719"/>
                      </a:lnTo>
                      <a:lnTo>
                        <a:pt x="837" y="2717"/>
                      </a:lnTo>
                      <a:lnTo>
                        <a:pt x="852" y="2716"/>
                      </a:lnTo>
                      <a:lnTo>
                        <a:pt x="865" y="2714"/>
                      </a:lnTo>
                      <a:lnTo>
                        <a:pt x="880" y="2713"/>
                      </a:lnTo>
                      <a:lnTo>
                        <a:pt x="894" y="2711"/>
                      </a:lnTo>
                      <a:lnTo>
                        <a:pt x="907" y="2709"/>
                      </a:lnTo>
                      <a:lnTo>
                        <a:pt x="922" y="2707"/>
                      </a:lnTo>
                      <a:lnTo>
                        <a:pt x="935" y="2705"/>
                      </a:lnTo>
                      <a:lnTo>
                        <a:pt x="949" y="2703"/>
                      </a:lnTo>
                      <a:lnTo>
                        <a:pt x="964" y="2701"/>
                      </a:lnTo>
                      <a:lnTo>
                        <a:pt x="977" y="2698"/>
                      </a:lnTo>
                      <a:lnTo>
                        <a:pt x="991" y="2696"/>
                      </a:lnTo>
                      <a:lnTo>
                        <a:pt x="1006" y="2693"/>
                      </a:lnTo>
                      <a:lnTo>
                        <a:pt x="1019" y="2691"/>
                      </a:lnTo>
                      <a:lnTo>
                        <a:pt x="1033" y="2688"/>
                      </a:lnTo>
                      <a:lnTo>
                        <a:pt x="1047" y="2685"/>
                      </a:lnTo>
                      <a:lnTo>
                        <a:pt x="1061" y="2681"/>
                      </a:lnTo>
                      <a:lnTo>
                        <a:pt x="1076" y="2677"/>
                      </a:lnTo>
                      <a:lnTo>
                        <a:pt x="1089" y="2673"/>
                      </a:lnTo>
                      <a:lnTo>
                        <a:pt x="1103" y="2670"/>
                      </a:lnTo>
                      <a:lnTo>
                        <a:pt x="1117" y="2665"/>
                      </a:lnTo>
                      <a:lnTo>
                        <a:pt x="1131" y="2661"/>
                      </a:lnTo>
                      <a:lnTo>
                        <a:pt x="1145" y="2655"/>
                      </a:lnTo>
                      <a:lnTo>
                        <a:pt x="1159" y="2650"/>
                      </a:lnTo>
                      <a:lnTo>
                        <a:pt x="1173" y="2644"/>
                      </a:lnTo>
                      <a:lnTo>
                        <a:pt x="1186" y="2638"/>
                      </a:lnTo>
                      <a:lnTo>
                        <a:pt x="1201" y="2631"/>
                      </a:lnTo>
                      <a:lnTo>
                        <a:pt x="1215" y="2624"/>
                      </a:lnTo>
                      <a:lnTo>
                        <a:pt x="1228" y="2616"/>
                      </a:lnTo>
                      <a:lnTo>
                        <a:pt x="1243" y="2607"/>
                      </a:lnTo>
                      <a:lnTo>
                        <a:pt x="1256" y="2598"/>
                      </a:lnTo>
                      <a:lnTo>
                        <a:pt x="1271" y="2588"/>
                      </a:lnTo>
                      <a:lnTo>
                        <a:pt x="1285" y="2577"/>
                      </a:lnTo>
                      <a:lnTo>
                        <a:pt x="1298" y="2565"/>
                      </a:lnTo>
                      <a:lnTo>
                        <a:pt x="1313" y="2551"/>
                      </a:lnTo>
                      <a:lnTo>
                        <a:pt x="1326" y="2537"/>
                      </a:lnTo>
                      <a:lnTo>
                        <a:pt x="1340" y="2520"/>
                      </a:lnTo>
                      <a:lnTo>
                        <a:pt x="1355" y="2502"/>
                      </a:lnTo>
                      <a:lnTo>
                        <a:pt x="1368" y="2482"/>
                      </a:lnTo>
                      <a:lnTo>
                        <a:pt x="1382" y="2460"/>
                      </a:lnTo>
                      <a:lnTo>
                        <a:pt x="1397" y="2434"/>
                      </a:lnTo>
                      <a:lnTo>
                        <a:pt x="1410" y="2406"/>
                      </a:lnTo>
                      <a:lnTo>
                        <a:pt x="1425" y="2375"/>
                      </a:lnTo>
                      <a:lnTo>
                        <a:pt x="1438" y="2340"/>
                      </a:lnTo>
                      <a:lnTo>
                        <a:pt x="1452" y="2299"/>
                      </a:lnTo>
                      <a:lnTo>
                        <a:pt x="1467" y="2252"/>
                      </a:lnTo>
                      <a:lnTo>
                        <a:pt x="1480" y="2199"/>
                      </a:lnTo>
                      <a:lnTo>
                        <a:pt x="1494" y="2139"/>
                      </a:lnTo>
                      <a:lnTo>
                        <a:pt x="1508" y="2068"/>
                      </a:lnTo>
                      <a:lnTo>
                        <a:pt x="1522" y="1987"/>
                      </a:lnTo>
                      <a:lnTo>
                        <a:pt x="1536" y="1893"/>
                      </a:lnTo>
                      <a:lnTo>
                        <a:pt x="1550" y="1784"/>
                      </a:lnTo>
                      <a:lnTo>
                        <a:pt x="1564" y="1658"/>
                      </a:lnTo>
                      <a:lnTo>
                        <a:pt x="1577" y="1512"/>
                      </a:lnTo>
                      <a:lnTo>
                        <a:pt x="1592" y="1346"/>
                      </a:lnTo>
                      <a:lnTo>
                        <a:pt x="1606" y="1158"/>
                      </a:lnTo>
                      <a:lnTo>
                        <a:pt x="1620" y="951"/>
                      </a:lnTo>
                      <a:lnTo>
                        <a:pt x="1634" y="731"/>
                      </a:lnTo>
                      <a:lnTo>
                        <a:pt x="1647" y="508"/>
                      </a:lnTo>
                      <a:lnTo>
                        <a:pt x="1662" y="300"/>
                      </a:lnTo>
                      <a:lnTo>
                        <a:pt x="1676" y="132"/>
                      </a:lnTo>
                      <a:lnTo>
                        <a:pt x="1689" y="26"/>
                      </a:lnTo>
                      <a:lnTo>
                        <a:pt x="1704" y="0"/>
                      </a:lnTo>
                      <a:lnTo>
                        <a:pt x="1717" y="59"/>
                      </a:lnTo>
                      <a:lnTo>
                        <a:pt x="1731" y="192"/>
                      </a:lnTo>
                      <a:lnTo>
                        <a:pt x="1746" y="380"/>
                      </a:lnTo>
                      <a:lnTo>
                        <a:pt x="1759" y="596"/>
                      </a:lnTo>
                      <a:lnTo>
                        <a:pt x="1773" y="820"/>
                      </a:lnTo>
                      <a:lnTo>
                        <a:pt x="1788" y="1036"/>
                      </a:lnTo>
                      <a:lnTo>
                        <a:pt x="1801" y="1236"/>
                      </a:lnTo>
                      <a:lnTo>
                        <a:pt x="1816" y="1416"/>
                      </a:lnTo>
                      <a:lnTo>
                        <a:pt x="1829" y="1573"/>
                      </a:lnTo>
                      <a:lnTo>
                        <a:pt x="1843" y="1710"/>
                      </a:lnTo>
                      <a:lnTo>
                        <a:pt x="1858" y="1829"/>
                      </a:lnTo>
                      <a:lnTo>
                        <a:pt x="1871" y="1932"/>
                      </a:lnTo>
                      <a:lnTo>
                        <a:pt x="1885" y="2021"/>
                      </a:lnTo>
                      <a:lnTo>
                        <a:pt x="1899" y="2097"/>
                      </a:lnTo>
                      <a:lnTo>
                        <a:pt x="1913" y="2164"/>
                      </a:lnTo>
                      <a:lnTo>
                        <a:pt x="1927" y="2221"/>
                      </a:lnTo>
                      <a:lnTo>
                        <a:pt x="1941" y="2271"/>
                      </a:lnTo>
                      <a:lnTo>
                        <a:pt x="1955" y="2316"/>
                      </a:lnTo>
                      <a:lnTo>
                        <a:pt x="1968" y="2354"/>
                      </a:lnTo>
                      <a:lnTo>
                        <a:pt x="1983" y="2388"/>
                      </a:lnTo>
                      <a:lnTo>
                        <a:pt x="1997" y="2418"/>
                      </a:lnTo>
                      <a:lnTo>
                        <a:pt x="2011" y="2445"/>
                      </a:lnTo>
                      <a:lnTo>
                        <a:pt x="2025" y="2469"/>
                      </a:lnTo>
                      <a:lnTo>
                        <a:pt x="2038" y="2491"/>
                      </a:lnTo>
                      <a:lnTo>
                        <a:pt x="2053" y="2510"/>
                      </a:lnTo>
                      <a:lnTo>
                        <a:pt x="2067" y="2527"/>
                      </a:lnTo>
                      <a:lnTo>
                        <a:pt x="2080" y="2543"/>
                      </a:lnTo>
                      <a:lnTo>
                        <a:pt x="2095" y="2556"/>
                      </a:lnTo>
                      <a:lnTo>
                        <a:pt x="2108" y="2570"/>
                      </a:lnTo>
                      <a:lnTo>
                        <a:pt x="2122" y="2581"/>
                      </a:lnTo>
                      <a:lnTo>
                        <a:pt x="2137" y="2592"/>
                      </a:lnTo>
                      <a:lnTo>
                        <a:pt x="2150" y="2602"/>
                      </a:lnTo>
                      <a:lnTo>
                        <a:pt x="2164" y="2611"/>
                      </a:lnTo>
                      <a:lnTo>
                        <a:pt x="2179" y="2619"/>
                      </a:lnTo>
                      <a:lnTo>
                        <a:pt x="2192" y="2627"/>
                      </a:lnTo>
                      <a:lnTo>
                        <a:pt x="2207" y="2633"/>
                      </a:lnTo>
                      <a:lnTo>
                        <a:pt x="2220" y="2641"/>
                      </a:lnTo>
                      <a:lnTo>
                        <a:pt x="2234" y="2646"/>
                      </a:lnTo>
                      <a:lnTo>
                        <a:pt x="2249" y="2652"/>
                      </a:lnTo>
                      <a:lnTo>
                        <a:pt x="2262" y="2657"/>
                      </a:lnTo>
                      <a:lnTo>
                        <a:pt x="2276" y="2663"/>
                      </a:lnTo>
                      <a:lnTo>
                        <a:pt x="2290" y="2667"/>
                      </a:lnTo>
                      <a:lnTo>
                        <a:pt x="2304" y="2671"/>
                      </a:lnTo>
                      <a:lnTo>
                        <a:pt x="2318" y="2675"/>
                      </a:lnTo>
                      <a:lnTo>
                        <a:pt x="2332" y="2678"/>
                      </a:lnTo>
                      <a:lnTo>
                        <a:pt x="2346" y="2682"/>
                      </a:lnTo>
                      <a:lnTo>
                        <a:pt x="2360" y="2686"/>
                      </a:lnTo>
                      <a:lnTo>
                        <a:pt x="2374" y="2689"/>
                      </a:lnTo>
                      <a:lnTo>
                        <a:pt x="2388" y="2692"/>
                      </a:lnTo>
                      <a:lnTo>
                        <a:pt x="2402" y="2694"/>
                      </a:lnTo>
                      <a:lnTo>
                        <a:pt x="2416" y="2697"/>
                      </a:lnTo>
                      <a:lnTo>
                        <a:pt x="2429" y="2699"/>
                      </a:lnTo>
                      <a:lnTo>
                        <a:pt x="2444" y="2701"/>
                      </a:lnTo>
                      <a:lnTo>
                        <a:pt x="2458" y="2703"/>
                      </a:lnTo>
                      <a:lnTo>
                        <a:pt x="2471" y="2705"/>
                      </a:lnTo>
                      <a:lnTo>
                        <a:pt x="2486" y="2707"/>
                      </a:lnTo>
                      <a:lnTo>
                        <a:pt x="2499" y="2710"/>
                      </a:lnTo>
                      <a:lnTo>
                        <a:pt x="2513" y="2712"/>
                      </a:lnTo>
                      <a:lnTo>
                        <a:pt x="2528" y="2713"/>
                      </a:lnTo>
                      <a:lnTo>
                        <a:pt x="2541" y="2715"/>
                      </a:lnTo>
                      <a:lnTo>
                        <a:pt x="2556" y="2716"/>
                      </a:lnTo>
                      <a:lnTo>
                        <a:pt x="2570" y="2718"/>
                      </a:lnTo>
                      <a:lnTo>
                        <a:pt x="2583" y="2719"/>
                      </a:lnTo>
                      <a:lnTo>
                        <a:pt x="2598" y="2720"/>
                      </a:lnTo>
                      <a:lnTo>
                        <a:pt x="2611" y="2721"/>
                      </a:lnTo>
                      <a:lnTo>
                        <a:pt x="2625" y="2723"/>
                      </a:lnTo>
                      <a:lnTo>
                        <a:pt x="2640" y="2724"/>
                      </a:lnTo>
                      <a:lnTo>
                        <a:pt x="2653" y="2725"/>
                      </a:lnTo>
                      <a:lnTo>
                        <a:pt x="2667" y="2726"/>
                      </a:lnTo>
                      <a:lnTo>
                        <a:pt x="2681" y="2727"/>
                      </a:lnTo>
                      <a:lnTo>
                        <a:pt x="2695" y="2728"/>
                      </a:lnTo>
                      <a:lnTo>
                        <a:pt x="2709" y="2729"/>
                      </a:lnTo>
                      <a:lnTo>
                        <a:pt x="2723" y="2729"/>
                      </a:lnTo>
                      <a:lnTo>
                        <a:pt x="2737" y="2730"/>
                      </a:lnTo>
                      <a:lnTo>
                        <a:pt x="2751" y="2731"/>
                      </a:lnTo>
                      <a:lnTo>
                        <a:pt x="2765" y="2732"/>
                      </a:lnTo>
                      <a:lnTo>
                        <a:pt x="2779" y="2734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60"/>
                <p:cNvSpPr>
                  <a:spLocks/>
                </p:cNvSpPr>
                <p:nvPr/>
              </p:nvSpPr>
              <p:spPr bwMode="auto">
                <a:xfrm>
                  <a:off x="2267" y="3239"/>
                  <a:ext cx="253" cy="1"/>
                </a:xfrm>
                <a:custGeom>
                  <a:avLst/>
                  <a:gdLst>
                    <a:gd name="T0" fmla="*/ 0 w 2779"/>
                    <a:gd name="T1" fmla="*/ 0 h 26"/>
                    <a:gd name="T2" fmla="*/ 0 w 2779"/>
                    <a:gd name="T3" fmla="*/ 0 h 26"/>
                    <a:gd name="T4" fmla="*/ 0 w 2779"/>
                    <a:gd name="T5" fmla="*/ 0 h 26"/>
                    <a:gd name="T6" fmla="*/ 0 w 2779"/>
                    <a:gd name="T7" fmla="*/ 0 h 26"/>
                    <a:gd name="T8" fmla="*/ 0 w 2779"/>
                    <a:gd name="T9" fmla="*/ 0 h 26"/>
                    <a:gd name="T10" fmla="*/ 0 w 2779"/>
                    <a:gd name="T11" fmla="*/ 0 h 26"/>
                    <a:gd name="T12" fmla="*/ 0 w 2779"/>
                    <a:gd name="T13" fmla="*/ 0 h 26"/>
                    <a:gd name="T14" fmla="*/ 0 w 2779"/>
                    <a:gd name="T15" fmla="*/ 0 h 26"/>
                    <a:gd name="T16" fmla="*/ 0 w 2779"/>
                    <a:gd name="T17" fmla="*/ 0 h 26"/>
                    <a:gd name="T18" fmla="*/ 0 w 2779"/>
                    <a:gd name="T19" fmla="*/ 0 h 26"/>
                    <a:gd name="T20" fmla="*/ 0 w 2779"/>
                    <a:gd name="T21" fmla="*/ 0 h 26"/>
                    <a:gd name="T22" fmla="*/ 0 w 2779"/>
                    <a:gd name="T23" fmla="*/ 0 h 26"/>
                    <a:gd name="T24" fmla="*/ 0 w 2779"/>
                    <a:gd name="T25" fmla="*/ 0 h 26"/>
                    <a:gd name="T26" fmla="*/ 0 w 2779"/>
                    <a:gd name="T27" fmla="*/ 0 h 26"/>
                    <a:gd name="T28" fmla="*/ 0 w 2779"/>
                    <a:gd name="T29" fmla="*/ 0 h 26"/>
                    <a:gd name="T30" fmla="*/ 0 w 2779"/>
                    <a:gd name="T31" fmla="*/ 0 h 26"/>
                    <a:gd name="T32" fmla="*/ 0 w 2779"/>
                    <a:gd name="T33" fmla="*/ 0 h 26"/>
                    <a:gd name="T34" fmla="*/ 0 w 2779"/>
                    <a:gd name="T35" fmla="*/ 0 h 26"/>
                    <a:gd name="T36" fmla="*/ 0 w 2779"/>
                    <a:gd name="T37" fmla="*/ 0 h 26"/>
                    <a:gd name="T38" fmla="*/ 0 w 2779"/>
                    <a:gd name="T39" fmla="*/ 0 h 26"/>
                    <a:gd name="T40" fmla="*/ 0 w 2779"/>
                    <a:gd name="T41" fmla="*/ 0 h 26"/>
                    <a:gd name="T42" fmla="*/ 0 w 2779"/>
                    <a:gd name="T43" fmla="*/ 0 h 26"/>
                    <a:gd name="T44" fmla="*/ 0 w 2779"/>
                    <a:gd name="T45" fmla="*/ 0 h 26"/>
                    <a:gd name="T46" fmla="*/ 0 w 2779"/>
                    <a:gd name="T47" fmla="*/ 0 h 26"/>
                    <a:gd name="T48" fmla="*/ 0 w 2779"/>
                    <a:gd name="T49" fmla="*/ 0 h 26"/>
                    <a:gd name="T50" fmla="*/ 0 w 2779"/>
                    <a:gd name="T51" fmla="*/ 0 h 26"/>
                    <a:gd name="T52" fmla="*/ 0 w 2779"/>
                    <a:gd name="T53" fmla="*/ 0 h 26"/>
                    <a:gd name="T54" fmla="*/ 0 w 2779"/>
                    <a:gd name="T55" fmla="*/ 0 h 26"/>
                    <a:gd name="T56" fmla="*/ 0 w 2779"/>
                    <a:gd name="T57" fmla="*/ 0 h 26"/>
                    <a:gd name="T58" fmla="*/ 0 w 2779"/>
                    <a:gd name="T59" fmla="*/ 0 h 26"/>
                    <a:gd name="T60" fmla="*/ 0 w 2779"/>
                    <a:gd name="T61" fmla="*/ 0 h 26"/>
                    <a:gd name="T62" fmla="*/ 0 w 2779"/>
                    <a:gd name="T63" fmla="*/ 0 h 26"/>
                    <a:gd name="T64" fmla="*/ 0 w 2779"/>
                    <a:gd name="T65" fmla="*/ 0 h 26"/>
                    <a:gd name="T66" fmla="*/ 0 w 2779"/>
                    <a:gd name="T67" fmla="*/ 0 h 26"/>
                    <a:gd name="T68" fmla="*/ 0 w 2779"/>
                    <a:gd name="T69" fmla="*/ 0 h 26"/>
                    <a:gd name="T70" fmla="*/ 0 w 2779"/>
                    <a:gd name="T71" fmla="*/ 0 h 26"/>
                    <a:gd name="T72" fmla="*/ 0 w 2779"/>
                    <a:gd name="T73" fmla="*/ 0 h 26"/>
                    <a:gd name="T74" fmla="*/ 0 w 2779"/>
                    <a:gd name="T75" fmla="*/ 0 h 26"/>
                    <a:gd name="T76" fmla="*/ 0 w 2779"/>
                    <a:gd name="T77" fmla="*/ 0 h 26"/>
                    <a:gd name="T78" fmla="*/ 0 w 2779"/>
                    <a:gd name="T79" fmla="*/ 0 h 26"/>
                    <a:gd name="T80" fmla="*/ 0 w 2779"/>
                    <a:gd name="T81" fmla="*/ 0 h 26"/>
                    <a:gd name="T82" fmla="*/ 0 w 2779"/>
                    <a:gd name="T83" fmla="*/ 0 h 26"/>
                    <a:gd name="T84" fmla="*/ 0 w 2779"/>
                    <a:gd name="T85" fmla="*/ 0 h 26"/>
                    <a:gd name="T86" fmla="*/ 0 w 2779"/>
                    <a:gd name="T87" fmla="*/ 0 h 26"/>
                    <a:gd name="T88" fmla="*/ 0 w 2779"/>
                    <a:gd name="T89" fmla="*/ 0 h 26"/>
                    <a:gd name="T90" fmla="*/ 0 w 2779"/>
                    <a:gd name="T91" fmla="*/ 0 h 26"/>
                    <a:gd name="T92" fmla="*/ 0 w 2779"/>
                    <a:gd name="T93" fmla="*/ 0 h 26"/>
                    <a:gd name="T94" fmla="*/ 0 w 2779"/>
                    <a:gd name="T95" fmla="*/ 0 h 26"/>
                    <a:gd name="T96" fmla="*/ 0 w 2779"/>
                    <a:gd name="T97" fmla="*/ 0 h 26"/>
                    <a:gd name="T98" fmla="*/ 0 w 2779"/>
                    <a:gd name="T99" fmla="*/ 0 h 2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9"/>
                    <a:gd name="T151" fmla="*/ 0 h 26"/>
                    <a:gd name="T152" fmla="*/ 2779 w 2779"/>
                    <a:gd name="T153" fmla="*/ 26 h 2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9" h="26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8" y="1"/>
                      </a:lnTo>
                      <a:lnTo>
                        <a:pt x="41" y="2"/>
                      </a:lnTo>
                      <a:lnTo>
                        <a:pt x="56" y="2"/>
                      </a:lnTo>
                      <a:lnTo>
                        <a:pt x="70" y="3"/>
                      </a:lnTo>
                      <a:lnTo>
                        <a:pt x="83" y="3"/>
                      </a:lnTo>
                      <a:lnTo>
                        <a:pt x="98" y="4"/>
                      </a:lnTo>
                      <a:lnTo>
                        <a:pt x="111" y="5"/>
                      </a:lnTo>
                      <a:lnTo>
                        <a:pt x="125" y="5"/>
                      </a:lnTo>
                      <a:lnTo>
                        <a:pt x="140" y="6"/>
                      </a:lnTo>
                      <a:lnTo>
                        <a:pt x="153" y="6"/>
                      </a:lnTo>
                      <a:lnTo>
                        <a:pt x="168" y="7"/>
                      </a:lnTo>
                      <a:lnTo>
                        <a:pt x="182" y="7"/>
                      </a:lnTo>
                      <a:lnTo>
                        <a:pt x="195" y="7"/>
                      </a:lnTo>
                      <a:lnTo>
                        <a:pt x="210" y="8"/>
                      </a:lnTo>
                      <a:lnTo>
                        <a:pt x="223" y="8"/>
                      </a:lnTo>
                      <a:lnTo>
                        <a:pt x="237" y="9"/>
                      </a:lnTo>
                      <a:lnTo>
                        <a:pt x="252" y="9"/>
                      </a:lnTo>
                      <a:lnTo>
                        <a:pt x="265" y="9"/>
                      </a:lnTo>
                      <a:lnTo>
                        <a:pt x="279" y="10"/>
                      </a:lnTo>
                      <a:lnTo>
                        <a:pt x="293" y="10"/>
                      </a:lnTo>
                      <a:lnTo>
                        <a:pt x="307" y="11"/>
                      </a:lnTo>
                      <a:lnTo>
                        <a:pt x="322" y="11"/>
                      </a:lnTo>
                      <a:lnTo>
                        <a:pt x="335" y="11"/>
                      </a:lnTo>
                      <a:lnTo>
                        <a:pt x="349" y="11"/>
                      </a:lnTo>
                      <a:lnTo>
                        <a:pt x="363" y="12"/>
                      </a:lnTo>
                      <a:lnTo>
                        <a:pt x="377" y="12"/>
                      </a:lnTo>
                      <a:lnTo>
                        <a:pt x="391" y="12"/>
                      </a:lnTo>
                      <a:lnTo>
                        <a:pt x="405" y="13"/>
                      </a:lnTo>
                      <a:lnTo>
                        <a:pt x="419" y="13"/>
                      </a:lnTo>
                      <a:lnTo>
                        <a:pt x="432" y="13"/>
                      </a:lnTo>
                      <a:lnTo>
                        <a:pt x="447" y="13"/>
                      </a:lnTo>
                      <a:lnTo>
                        <a:pt x="461" y="14"/>
                      </a:lnTo>
                      <a:lnTo>
                        <a:pt x="474" y="14"/>
                      </a:lnTo>
                      <a:lnTo>
                        <a:pt x="489" y="14"/>
                      </a:lnTo>
                      <a:lnTo>
                        <a:pt x="502" y="14"/>
                      </a:lnTo>
                      <a:lnTo>
                        <a:pt x="517" y="15"/>
                      </a:lnTo>
                      <a:lnTo>
                        <a:pt x="531" y="15"/>
                      </a:lnTo>
                      <a:lnTo>
                        <a:pt x="544" y="15"/>
                      </a:lnTo>
                      <a:lnTo>
                        <a:pt x="559" y="15"/>
                      </a:lnTo>
                      <a:lnTo>
                        <a:pt x="573" y="15"/>
                      </a:lnTo>
                      <a:lnTo>
                        <a:pt x="586" y="16"/>
                      </a:lnTo>
                      <a:lnTo>
                        <a:pt x="601" y="16"/>
                      </a:lnTo>
                      <a:lnTo>
                        <a:pt x="614" y="16"/>
                      </a:lnTo>
                      <a:lnTo>
                        <a:pt x="628" y="16"/>
                      </a:lnTo>
                      <a:lnTo>
                        <a:pt x="643" y="16"/>
                      </a:lnTo>
                      <a:lnTo>
                        <a:pt x="656" y="17"/>
                      </a:lnTo>
                      <a:lnTo>
                        <a:pt x="670" y="17"/>
                      </a:lnTo>
                      <a:lnTo>
                        <a:pt x="684" y="17"/>
                      </a:lnTo>
                      <a:lnTo>
                        <a:pt x="698" y="17"/>
                      </a:lnTo>
                      <a:lnTo>
                        <a:pt x="713" y="17"/>
                      </a:lnTo>
                      <a:lnTo>
                        <a:pt x="726" y="17"/>
                      </a:lnTo>
                      <a:lnTo>
                        <a:pt x="740" y="18"/>
                      </a:lnTo>
                      <a:lnTo>
                        <a:pt x="754" y="18"/>
                      </a:lnTo>
                      <a:lnTo>
                        <a:pt x="768" y="18"/>
                      </a:lnTo>
                      <a:lnTo>
                        <a:pt x="782" y="18"/>
                      </a:lnTo>
                      <a:lnTo>
                        <a:pt x="796" y="18"/>
                      </a:lnTo>
                      <a:lnTo>
                        <a:pt x="810" y="18"/>
                      </a:lnTo>
                      <a:lnTo>
                        <a:pt x="823" y="18"/>
                      </a:lnTo>
                      <a:lnTo>
                        <a:pt x="838" y="19"/>
                      </a:lnTo>
                      <a:lnTo>
                        <a:pt x="852" y="19"/>
                      </a:lnTo>
                      <a:lnTo>
                        <a:pt x="865" y="19"/>
                      </a:lnTo>
                      <a:lnTo>
                        <a:pt x="880" y="19"/>
                      </a:lnTo>
                      <a:lnTo>
                        <a:pt x="893" y="19"/>
                      </a:lnTo>
                      <a:lnTo>
                        <a:pt x="908" y="19"/>
                      </a:lnTo>
                      <a:lnTo>
                        <a:pt x="922" y="19"/>
                      </a:lnTo>
                      <a:lnTo>
                        <a:pt x="935" y="19"/>
                      </a:lnTo>
                      <a:lnTo>
                        <a:pt x="950" y="19"/>
                      </a:lnTo>
                      <a:lnTo>
                        <a:pt x="964" y="20"/>
                      </a:lnTo>
                      <a:lnTo>
                        <a:pt x="977" y="20"/>
                      </a:lnTo>
                      <a:lnTo>
                        <a:pt x="992" y="20"/>
                      </a:lnTo>
                      <a:lnTo>
                        <a:pt x="1005" y="20"/>
                      </a:lnTo>
                      <a:lnTo>
                        <a:pt x="1019" y="20"/>
                      </a:lnTo>
                      <a:lnTo>
                        <a:pt x="1034" y="20"/>
                      </a:lnTo>
                      <a:lnTo>
                        <a:pt x="1047" y="20"/>
                      </a:lnTo>
                      <a:lnTo>
                        <a:pt x="1061" y="20"/>
                      </a:lnTo>
                      <a:lnTo>
                        <a:pt x="1075" y="20"/>
                      </a:lnTo>
                      <a:lnTo>
                        <a:pt x="1089" y="20"/>
                      </a:lnTo>
                      <a:lnTo>
                        <a:pt x="1104" y="20"/>
                      </a:lnTo>
                      <a:lnTo>
                        <a:pt x="1117" y="21"/>
                      </a:lnTo>
                      <a:lnTo>
                        <a:pt x="1131" y="21"/>
                      </a:lnTo>
                      <a:lnTo>
                        <a:pt x="1145" y="21"/>
                      </a:lnTo>
                      <a:lnTo>
                        <a:pt x="1159" y="21"/>
                      </a:lnTo>
                      <a:lnTo>
                        <a:pt x="1173" y="21"/>
                      </a:lnTo>
                      <a:lnTo>
                        <a:pt x="1187" y="21"/>
                      </a:lnTo>
                      <a:lnTo>
                        <a:pt x="1201" y="21"/>
                      </a:lnTo>
                      <a:lnTo>
                        <a:pt x="1214" y="21"/>
                      </a:lnTo>
                      <a:lnTo>
                        <a:pt x="1229" y="21"/>
                      </a:lnTo>
                      <a:lnTo>
                        <a:pt x="1243" y="21"/>
                      </a:lnTo>
                      <a:lnTo>
                        <a:pt x="1257" y="21"/>
                      </a:lnTo>
                      <a:lnTo>
                        <a:pt x="1271" y="21"/>
                      </a:lnTo>
                      <a:lnTo>
                        <a:pt x="1284" y="21"/>
                      </a:lnTo>
                      <a:lnTo>
                        <a:pt x="1299" y="22"/>
                      </a:lnTo>
                      <a:lnTo>
                        <a:pt x="1313" y="22"/>
                      </a:lnTo>
                      <a:lnTo>
                        <a:pt x="1326" y="22"/>
                      </a:lnTo>
                      <a:lnTo>
                        <a:pt x="1341" y="22"/>
                      </a:lnTo>
                      <a:lnTo>
                        <a:pt x="1355" y="22"/>
                      </a:lnTo>
                      <a:lnTo>
                        <a:pt x="1368" y="22"/>
                      </a:lnTo>
                      <a:lnTo>
                        <a:pt x="1383" y="22"/>
                      </a:lnTo>
                      <a:lnTo>
                        <a:pt x="1396" y="22"/>
                      </a:lnTo>
                      <a:lnTo>
                        <a:pt x="1410" y="22"/>
                      </a:lnTo>
                      <a:lnTo>
                        <a:pt x="1425" y="22"/>
                      </a:lnTo>
                      <a:lnTo>
                        <a:pt x="1438" y="22"/>
                      </a:lnTo>
                      <a:lnTo>
                        <a:pt x="1453" y="22"/>
                      </a:lnTo>
                      <a:lnTo>
                        <a:pt x="1466" y="22"/>
                      </a:lnTo>
                      <a:lnTo>
                        <a:pt x="1480" y="22"/>
                      </a:lnTo>
                      <a:lnTo>
                        <a:pt x="1495" y="22"/>
                      </a:lnTo>
                      <a:lnTo>
                        <a:pt x="1508" y="22"/>
                      </a:lnTo>
                      <a:lnTo>
                        <a:pt x="1522" y="22"/>
                      </a:lnTo>
                      <a:lnTo>
                        <a:pt x="1536" y="22"/>
                      </a:lnTo>
                      <a:lnTo>
                        <a:pt x="1550" y="23"/>
                      </a:lnTo>
                      <a:lnTo>
                        <a:pt x="1564" y="23"/>
                      </a:lnTo>
                      <a:lnTo>
                        <a:pt x="1578" y="23"/>
                      </a:lnTo>
                      <a:lnTo>
                        <a:pt x="1592" y="23"/>
                      </a:lnTo>
                      <a:lnTo>
                        <a:pt x="1605" y="23"/>
                      </a:lnTo>
                      <a:lnTo>
                        <a:pt x="1620" y="23"/>
                      </a:lnTo>
                      <a:lnTo>
                        <a:pt x="1634" y="23"/>
                      </a:lnTo>
                      <a:lnTo>
                        <a:pt x="1648" y="23"/>
                      </a:lnTo>
                      <a:lnTo>
                        <a:pt x="1662" y="23"/>
                      </a:lnTo>
                      <a:lnTo>
                        <a:pt x="1675" y="23"/>
                      </a:lnTo>
                      <a:lnTo>
                        <a:pt x="1690" y="23"/>
                      </a:lnTo>
                      <a:lnTo>
                        <a:pt x="1704" y="23"/>
                      </a:lnTo>
                      <a:lnTo>
                        <a:pt x="1717" y="23"/>
                      </a:lnTo>
                      <a:lnTo>
                        <a:pt x="1732" y="23"/>
                      </a:lnTo>
                      <a:lnTo>
                        <a:pt x="1746" y="23"/>
                      </a:lnTo>
                      <a:lnTo>
                        <a:pt x="1759" y="23"/>
                      </a:lnTo>
                      <a:lnTo>
                        <a:pt x="1774" y="23"/>
                      </a:lnTo>
                      <a:lnTo>
                        <a:pt x="1787" y="23"/>
                      </a:lnTo>
                      <a:lnTo>
                        <a:pt x="1801" y="23"/>
                      </a:lnTo>
                      <a:lnTo>
                        <a:pt x="1816" y="23"/>
                      </a:lnTo>
                      <a:lnTo>
                        <a:pt x="1829" y="23"/>
                      </a:lnTo>
                      <a:lnTo>
                        <a:pt x="1844" y="23"/>
                      </a:lnTo>
                      <a:lnTo>
                        <a:pt x="1857" y="23"/>
                      </a:lnTo>
                      <a:lnTo>
                        <a:pt x="1871" y="23"/>
                      </a:lnTo>
                      <a:lnTo>
                        <a:pt x="1886" y="23"/>
                      </a:lnTo>
                      <a:lnTo>
                        <a:pt x="1899" y="23"/>
                      </a:lnTo>
                      <a:lnTo>
                        <a:pt x="1913" y="23"/>
                      </a:lnTo>
                      <a:lnTo>
                        <a:pt x="1927" y="25"/>
                      </a:lnTo>
                      <a:lnTo>
                        <a:pt x="1941" y="25"/>
                      </a:lnTo>
                      <a:lnTo>
                        <a:pt x="1955" y="25"/>
                      </a:lnTo>
                      <a:lnTo>
                        <a:pt x="1969" y="25"/>
                      </a:lnTo>
                      <a:lnTo>
                        <a:pt x="1983" y="25"/>
                      </a:lnTo>
                      <a:lnTo>
                        <a:pt x="1997" y="25"/>
                      </a:lnTo>
                      <a:lnTo>
                        <a:pt x="2011" y="25"/>
                      </a:lnTo>
                      <a:lnTo>
                        <a:pt x="2025" y="25"/>
                      </a:lnTo>
                      <a:lnTo>
                        <a:pt x="2039" y="25"/>
                      </a:lnTo>
                      <a:lnTo>
                        <a:pt x="2053" y="25"/>
                      </a:lnTo>
                      <a:lnTo>
                        <a:pt x="2066" y="25"/>
                      </a:lnTo>
                      <a:lnTo>
                        <a:pt x="2081" y="25"/>
                      </a:lnTo>
                      <a:lnTo>
                        <a:pt x="2095" y="25"/>
                      </a:lnTo>
                      <a:lnTo>
                        <a:pt x="2108" y="25"/>
                      </a:lnTo>
                      <a:lnTo>
                        <a:pt x="2123" y="25"/>
                      </a:lnTo>
                      <a:lnTo>
                        <a:pt x="2137" y="25"/>
                      </a:lnTo>
                      <a:lnTo>
                        <a:pt x="2150" y="25"/>
                      </a:lnTo>
                      <a:lnTo>
                        <a:pt x="2165" y="25"/>
                      </a:lnTo>
                      <a:lnTo>
                        <a:pt x="2178" y="25"/>
                      </a:lnTo>
                      <a:lnTo>
                        <a:pt x="2193" y="25"/>
                      </a:lnTo>
                      <a:lnTo>
                        <a:pt x="2207" y="25"/>
                      </a:lnTo>
                      <a:lnTo>
                        <a:pt x="2220" y="25"/>
                      </a:lnTo>
                      <a:lnTo>
                        <a:pt x="2235" y="25"/>
                      </a:lnTo>
                      <a:lnTo>
                        <a:pt x="2248" y="25"/>
                      </a:lnTo>
                      <a:lnTo>
                        <a:pt x="2262" y="25"/>
                      </a:lnTo>
                      <a:lnTo>
                        <a:pt x="2277" y="25"/>
                      </a:lnTo>
                      <a:lnTo>
                        <a:pt x="2290" y="25"/>
                      </a:lnTo>
                      <a:lnTo>
                        <a:pt x="2304" y="25"/>
                      </a:lnTo>
                      <a:lnTo>
                        <a:pt x="2318" y="25"/>
                      </a:lnTo>
                      <a:lnTo>
                        <a:pt x="2332" y="25"/>
                      </a:lnTo>
                      <a:lnTo>
                        <a:pt x="2346" y="25"/>
                      </a:lnTo>
                      <a:lnTo>
                        <a:pt x="2360" y="25"/>
                      </a:lnTo>
                      <a:lnTo>
                        <a:pt x="2374" y="25"/>
                      </a:lnTo>
                      <a:lnTo>
                        <a:pt x="2388" y="25"/>
                      </a:lnTo>
                      <a:lnTo>
                        <a:pt x="2402" y="25"/>
                      </a:lnTo>
                      <a:lnTo>
                        <a:pt x="2416" y="25"/>
                      </a:lnTo>
                      <a:lnTo>
                        <a:pt x="2430" y="25"/>
                      </a:lnTo>
                      <a:lnTo>
                        <a:pt x="2444" y="25"/>
                      </a:lnTo>
                      <a:lnTo>
                        <a:pt x="2457" y="25"/>
                      </a:lnTo>
                      <a:lnTo>
                        <a:pt x="2472" y="25"/>
                      </a:lnTo>
                      <a:lnTo>
                        <a:pt x="2486" y="25"/>
                      </a:lnTo>
                      <a:lnTo>
                        <a:pt x="2499" y="25"/>
                      </a:lnTo>
                      <a:lnTo>
                        <a:pt x="2514" y="25"/>
                      </a:lnTo>
                      <a:lnTo>
                        <a:pt x="2528" y="25"/>
                      </a:lnTo>
                      <a:lnTo>
                        <a:pt x="2541" y="25"/>
                      </a:lnTo>
                      <a:lnTo>
                        <a:pt x="2556" y="25"/>
                      </a:lnTo>
                      <a:lnTo>
                        <a:pt x="2569" y="25"/>
                      </a:lnTo>
                      <a:lnTo>
                        <a:pt x="2584" y="25"/>
                      </a:lnTo>
                      <a:lnTo>
                        <a:pt x="2598" y="25"/>
                      </a:lnTo>
                      <a:lnTo>
                        <a:pt x="2611" y="25"/>
                      </a:lnTo>
                      <a:lnTo>
                        <a:pt x="2626" y="25"/>
                      </a:lnTo>
                      <a:lnTo>
                        <a:pt x="2639" y="25"/>
                      </a:lnTo>
                      <a:lnTo>
                        <a:pt x="2653" y="26"/>
                      </a:lnTo>
                      <a:lnTo>
                        <a:pt x="2668" y="26"/>
                      </a:lnTo>
                      <a:lnTo>
                        <a:pt x="2681" y="26"/>
                      </a:lnTo>
                      <a:lnTo>
                        <a:pt x="2695" y="26"/>
                      </a:lnTo>
                      <a:lnTo>
                        <a:pt x="2709" y="26"/>
                      </a:lnTo>
                      <a:lnTo>
                        <a:pt x="2723" y="26"/>
                      </a:lnTo>
                      <a:lnTo>
                        <a:pt x="2738" y="26"/>
                      </a:lnTo>
                      <a:lnTo>
                        <a:pt x="2751" y="26"/>
                      </a:lnTo>
                      <a:lnTo>
                        <a:pt x="2765" y="26"/>
                      </a:lnTo>
                      <a:lnTo>
                        <a:pt x="2779" y="26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61"/>
                <p:cNvSpPr>
                  <a:spLocks/>
                </p:cNvSpPr>
                <p:nvPr/>
              </p:nvSpPr>
              <p:spPr bwMode="auto">
                <a:xfrm>
                  <a:off x="2520" y="3240"/>
                  <a:ext cx="252" cy="1"/>
                </a:xfrm>
                <a:custGeom>
                  <a:avLst/>
                  <a:gdLst>
                    <a:gd name="T0" fmla="*/ 0 w 2778"/>
                    <a:gd name="T1" fmla="*/ 1 h 1"/>
                    <a:gd name="T2" fmla="*/ 0 w 2778"/>
                    <a:gd name="T3" fmla="*/ 1 h 1"/>
                    <a:gd name="T4" fmla="*/ 0 w 2778"/>
                    <a:gd name="T5" fmla="*/ 1 h 1"/>
                    <a:gd name="T6" fmla="*/ 0 w 2778"/>
                    <a:gd name="T7" fmla="*/ 1 h 1"/>
                    <a:gd name="T8" fmla="*/ 0 w 2778"/>
                    <a:gd name="T9" fmla="*/ 1 h 1"/>
                    <a:gd name="T10" fmla="*/ 0 w 2778"/>
                    <a:gd name="T11" fmla="*/ 1 h 1"/>
                    <a:gd name="T12" fmla="*/ 0 w 2778"/>
                    <a:gd name="T13" fmla="*/ 1 h 1"/>
                    <a:gd name="T14" fmla="*/ 0 w 2778"/>
                    <a:gd name="T15" fmla="*/ 1 h 1"/>
                    <a:gd name="T16" fmla="*/ 0 w 2778"/>
                    <a:gd name="T17" fmla="*/ 1 h 1"/>
                    <a:gd name="T18" fmla="*/ 0 w 2778"/>
                    <a:gd name="T19" fmla="*/ 1 h 1"/>
                    <a:gd name="T20" fmla="*/ 0 w 2778"/>
                    <a:gd name="T21" fmla="*/ 1 h 1"/>
                    <a:gd name="T22" fmla="*/ 0 w 2778"/>
                    <a:gd name="T23" fmla="*/ 1 h 1"/>
                    <a:gd name="T24" fmla="*/ 0 w 2778"/>
                    <a:gd name="T25" fmla="*/ 1 h 1"/>
                    <a:gd name="T26" fmla="*/ 0 w 2778"/>
                    <a:gd name="T27" fmla="*/ 1 h 1"/>
                    <a:gd name="T28" fmla="*/ 0 w 2778"/>
                    <a:gd name="T29" fmla="*/ 1 h 1"/>
                    <a:gd name="T30" fmla="*/ 0 w 2778"/>
                    <a:gd name="T31" fmla="*/ 1 h 1"/>
                    <a:gd name="T32" fmla="*/ 0 w 2778"/>
                    <a:gd name="T33" fmla="*/ 1 h 1"/>
                    <a:gd name="T34" fmla="*/ 0 w 2778"/>
                    <a:gd name="T35" fmla="*/ 1 h 1"/>
                    <a:gd name="T36" fmla="*/ 0 w 2778"/>
                    <a:gd name="T37" fmla="*/ 1 h 1"/>
                    <a:gd name="T38" fmla="*/ 0 w 2778"/>
                    <a:gd name="T39" fmla="*/ 1 h 1"/>
                    <a:gd name="T40" fmla="*/ 0 w 2778"/>
                    <a:gd name="T41" fmla="*/ 1 h 1"/>
                    <a:gd name="T42" fmla="*/ 0 w 2778"/>
                    <a:gd name="T43" fmla="*/ 1 h 1"/>
                    <a:gd name="T44" fmla="*/ 0 w 2778"/>
                    <a:gd name="T45" fmla="*/ 1 h 1"/>
                    <a:gd name="T46" fmla="*/ 0 w 2778"/>
                    <a:gd name="T47" fmla="*/ 1 h 1"/>
                    <a:gd name="T48" fmla="*/ 0 w 2778"/>
                    <a:gd name="T49" fmla="*/ 1 h 1"/>
                    <a:gd name="T50" fmla="*/ 0 w 2778"/>
                    <a:gd name="T51" fmla="*/ 1 h 1"/>
                    <a:gd name="T52" fmla="*/ 0 w 2778"/>
                    <a:gd name="T53" fmla="*/ 1 h 1"/>
                    <a:gd name="T54" fmla="*/ 0 w 2778"/>
                    <a:gd name="T55" fmla="*/ 1 h 1"/>
                    <a:gd name="T56" fmla="*/ 0 w 2778"/>
                    <a:gd name="T57" fmla="*/ 1 h 1"/>
                    <a:gd name="T58" fmla="*/ 0 w 2778"/>
                    <a:gd name="T59" fmla="*/ 1 h 1"/>
                    <a:gd name="T60" fmla="*/ 0 w 2778"/>
                    <a:gd name="T61" fmla="*/ 1 h 1"/>
                    <a:gd name="T62" fmla="*/ 0 w 2778"/>
                    <a:gd name="T63" fmla="*/ 1 h 1"/>
                    <a:gd name="T64" fmla="*/ 0 w 2778"/>
                    <a:gd name="T65" fmla="*/ 1 h 1"/>
                    <a:gd name="T66" fmla="*/ 0 w 2778"/>
                    <a:gd name="T67" fmla="*/ 1 h 1"/>
                    <a:gd name="T68" fmla="*/ 0 w 2778"/>
                    <a:gd name="T69" fmla="*/ 1 h 1"/>
                    <a:gd name="T70" fmla="*/ 0 w 2778"/>
                    <a:gd name="T71" fmla="*/ 1 h 1"/>
                    <a:gd name="T72" fmla="*/ 0 w 2778"/>
                    <a:gd name="T73" fmla="*/ 1 h 1"/>
                    <a:gd name="T74" fmla="*/ 0 w 2778"/>
                    <a:gd name="T75" fmla="*/ 0 h 1"/>
                    <a:gd name="T76" fmla="*/ 0 w 2778"/>
                    <a:gd name="T77" fmla="*/ 0 h 1"/>
                    <a:gd name="T78" fmla="*/ 0 w 2778"/>
                    <a:gd name="T79" fmla="*/ 0 h 1"/>
                    <a:gd name="T80" fmla="*/ 0 w 2778"/>
                    <a:gd name="T81" fmla="*/ 0 h 1"/>
                    <a:gd name="T82" fmla="*/ 0 w 2778"/>
                    <a:gd name="T83" fmla="*/ 0 h 1"/>
                    <a:gd name="T84" fmla="*/ 0 w 2778"/>
                    <a:gd name="T85" fmla="*/ 0 h 1"/>
                    <a:gd name="T86" fmla="*/ 0 w 2778"/>
                    <a:gd name="T87" fmla="*/ 0 h 1"/>
                    <a:gd name="T88" fmla="*/ 0 w 2778"/>
                    <a:gd name="T89" fmla="*/ 0 h 1"/>
                    <a:gd name="T90" fmla="*/ 0 w 2778"/>
                    <a:gd name="T91" fmla="*/ 0 h 1"/>
                    <a:gd name="T92" fmla="*/ 0 w 2778"/>
                    <a:gd name="T93" fmla="*/ 0 h 1"/>
                    <a:gd name="T94" fmla="*/ 0 w 2778"/>
                    <a:gd name="T95" fmla="*/ 0 h 1"/>
                    <a:gd name="T96" fmla="*/ 0 w 2778"/>
                    <a:gd name="T97" fmla="*/ 0 h 1"/>
                    <a:gd name="T98" fmla="*/ 0 w 2778"/>
                    <a:gd name="T99" fmla="*/ 0 h 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8"/>
                    <a:gd name="T151" fmla="*/ 0 h 1"/>
                    <a:gd name="T152" fmla="*/ 2778 w 2778"/>
                    <a:gd name="T153" fmla="*/ 1 h 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8" h="1">
                      <a:moveTo>
                        <a:pt x="0" y="1"/>
                      </a:moveTo>
                      <a:lnTo>
                        <a:pt x="14" y="1"/>
                      </a:lnTo>
                      <a:lnTo>
                        <a:pt x="28" y="1"/>
                      </a:lnTo>
                      <a:lnTo>
                        <a:pt x="42" y="1"/>
                      </a:lnTo>
                      <a:lnTo>
                        <a:pt x="56" y="1"/>
                      </a:lnTo>
                      <a:lnTo>
                        <a:pt x="69" y="1"/>
                      </a:lnTo>
                      <a:lnTo>
                        <a:pt x="84" y="1"/>
                      </a:lnTo>
                      <a:lnTo>
                        <a:pt x="98" y="1"/>
                      </a:lnTo>
                      <a:lnTo>
                        <a:pt x="111" y="1"/>
                      </a:lnTo>
                      <a:lnTo>
                        <a:pt x="126" y="1"/>
                      </a:lnTo>
                      <a:lnTo>
                        <a:pt x="140" y="1"/>
                      </a:lnTo>
                      <a:lnTo>
                        <a:pt x="154" y="1"/>
                      </a:lnTo>
                      <a:lnTo>
                        <a:pt x="168" y="1"/>
                      </a:lnTo>
                      <a:lnTo>
                        <a:pt x="181" y="1"/>
                      </a:lnTo>
                      <a:lnTo>
                        <a:pt x="196" y="1"/>
                      </a:lnTo>
                      <a:lnTo>
                        <a:pt x="210" y="1"/>
                      </a:lnTo>
                      <a:lnTo>
                        <a:pt x="223" y="1"/>
                      </a:lnTo>
                      <a:lnTo>
                        <a:pt x="238" y="1"/>
                      </a:lnTo>
                      <a:lnTo>
                        <a:pt x="251" y="1"/>
                      </a:lnTo>
                      <a:lnTo>
                        <a:pt x="265" y="1"/>
                      </a:lnTo>
                      <a:lnTo>
                        <a:pt x="280" y="1"/>
                      </a:lnTo>
                      <a:lnTo>
                        <a:pt x="293" y="1"/>
                      </a:lnTo>
                      <a:lnTo>
                        <a:pt x="307" y="1"/>
                      </a:lnTo>
                      <a:lnTo>
                        <a:pt x="321" y="1"/>
                      </a:lnTo>
                      <a:lnTo>
                        <a:pt x="335" y="1"/>
                      </a:lnTo>
                      <a:lnTo>
                        <a:pt x="350" y="1"/>
                      </a:lnTo>
                      <a:lnTo>
                        <a:pt x="363" y="1"/>
                      </a:lnTo>
                      <a:lnTo>
                        <a:pt x="377" y="1"/>
                      </a:lnTo>
                      <a:lnTo>
                        <a:pt x="391" y="1"/>
                      </a:lnTo>
                      <a:lnTo>
                        <a:pt x="405" y="1"/>
                      </a:lnTo>
                      <a:lnTo>
                        <a:pt x="419" y="1"/>
                      </a:lnTo>
                      <a:lnTo>
                        <a:pt x="433" y="1"/>
                      </a:lnTo>
                      <a:lnTo>
                        <a:pt x="447" y="1"/>
                      </a:lnTo>
                      <a:lnTo>
                        <a:pt x="460" y="1"/>
                      </a:lnTo>
                      <a:lnTo>
                        <a:pt x="475" y="1"/>
                      </a:lnTo>
                      <a:lnTo>
                        <a:pt x="489" y="1"/>
                      </a:lnTo>
                      <a:lnTo>
                        <a:pt x="502" y="1"/>
                      </a:lnTo>
                      <a:lnTo>
                        <a:pt x="517" y="1"/>
                      </a:lnTo>
                      <a:lnTo>
                        <a:pt x="531" y="1"/>
                      </a:lnTo>
                      <a:lnTo>
                        <a:pt x="545" y="1"/>
                      </a:lnTo>
                      <a:lnTo>
                        <a:pt x="559" y="1"/>
                      </a:lnTo>
                      <a:lnTo>
                        <a:pt x="572" y="1"/>
                      </a:lnTo>
                      <a:lnTo>
                        <a:pt x="587" y="1"/>
                      </a:lnTo>
                      <a:lnTo>
                        <a:pt x="601" y="1"/>
                      </a:lnTo>
                      <a:lnTo>
                        <a:pt x="614" y="1"/>
                      </a:lnTo>
                      <a:lnTo>
                        <a:pt x="629" y="1"/>
                      </a:lnTo>
                      <a:lnTo>
                        <a:pt x="642" y="1"/>
                      </a:lnTo>
                      <a:lnTo>
                        <a:pt x="656" y="1"/>
                      </a:lnTo>
                      <a:lnTo>
                        <a:pt x="671" y="1"/>
                      </a:lnTo>
                      <a:lnTo>
                        <a:pt x="684" y="1"/>
                      </a:lnTo>
                      <a:lnTo>
                        <a:pt x="698" y="1"/>
                      </a:lnTo>
                      <a:lnTo>
                        <a:pt x="712" y="1"/>
                      </a:lnTo>
                      <a:lnTo>
                        <a:pt x="726" y="1"/>
                      </a:lnTo>
                      <a:lnTo>
                        <a:pt x="741" y="1"/>
                      </a:lnTo>
                      <a:lnTo>
                        <a:pt x="754" y="1"/>
                      </a:lnTo>
                      <a:lnTo>
                        <a:pt x="768" y="1"/>
                      </a:lnTo>
                      <a:lnTo>
                        <a:pt x="782" y="1"/>
                      </a:lnTo>
                      <a:lnTo>
                        <a:pt x="796" y="1"/>
                      </a:lnTo>
                      <a:lnTo>
                        <a:pt x="810" y="1"/>
                      </a:lnTo>
                      <a:lnTo>
                        <a:pt x="824" y="1"/>
                      </a:lnTo>
                      <a:lnTo>
                        <a:pt x="838" y="1"/>
                      </a:lnTo>
                      <a:lnTo>
                        <a:pt x="851" y="1"/>
                      </a:lnTo>
                      <a:lnTo>
                        <a:pt x="866" y="1"/>
                      </a:lnTo>
                      <a:lnTo>
                        <a:pt x="880" y="1"/>
                      </a:lnTo>
                      <a:lnTo>
                        <a:pt x="894" y="1"/>
                      </a:lnTo>
                      <a:lnTo>
                        <a:pt x="908" y="1"/>
                      </a:lnTo>
                      <a:lnTo>
                        <a:pt x="922" y="1"/>
                      </a:lnTo>
                      <a:lnTo>
                        <a:pt x="936" y="1"/>
                      </a:lnTo>
                      <a:lnTo>
                        <a:pt x="950" y="1"/>
                      </a:lnTo>
                      <a:lnTo>
                        <a:pt x="963" y="1"/>
                      </a:lnTo>
                      <a:lnTo>
                        <a:pt x="978" y="1"/>
                      </a:lnTo>
                      <a:lnTo>
                        <a:pt x="992" y="1"/>
                      </a:lnTo>
                      <a:lnTo>
                        <a:pt x="1005" y="1"/>
                      </a:lnTo>
                      <a:lnTo>
                        <a:pt x="1020" y="1"/>
                      </a:lnTo>
                      <a:lnTo>
                        <a:pt x="1033" y="1"/>
                      </a:lnTo>
                      <a:lnTo>
                        <a:pt x="1047" y="1"/>
                      </a:lnTo>
                      <a:lnTo>
                        <a:pt x="1062" y="1"/>
                      </a:lnTo>
                      <a:lnTo>
                        <a:pt x="1075" y="1"/>
                      </a:lnTo>
                      <a:lnTo>
                        <a:pt x="1090" y="1"/>
                      </a:lnTo>
                      <a:lnTo>
                        <a:pt x="1103" y="1"/>
                      </a:lnTo>
                      <a:lnTo>
                        <a:pt x="1117" y="1"/>
                      </a:lnTo>
                      <a:lnTo>
                        <a:pt x="1132" y="1"/>
                      </a:lnTo>
                      <a:lnTo>
                        <a:pt x="1145" y="1"/>
                      </a:lnTo>
                      <a:lnTo>
                        <a:pt x="1159" y="1"/>
                      </a:lnTo>
                      <a:lnTo>
                        <a:pt x="1173" y="1"/>
                      </a:lnTo>
                      <a:lnTo>
                        <a:pt x="1187" y="1"/>
                      </a:lnTo>
                      <a:lnTo>
                        <a:pt x="1201" y="1"/>
                      </a:lnTo>
                      <a:lnTo>
                        <a:pt x="1215" y="1"/>
                      </a:lnTo>
                      <a:lnTo>
                        <a:pt x="1229" y="1"/>
                      </a:lnTo>
                      <a:lnTo>
                        <a:pt x="1242" y="1"/>
                      </a:lnTo>
                      <a:lnTo>
                        <a:pt x="1257" y="1"/>
                      </a:lnTo>
                      <a:lnTo>
                        <a:pt x="1271" y="1"/>
                      </a:lnTo>
                      <a:lnTo>
                        <a:pt x="1285" y="1"/>
                      </a:lnTo>
                      <a:lnTo>
                        <a:pt x="1299" y="1"/>
                      </a:lnTo>
                      <a:lnTo>
                        <a:pt x="1313" y="1"/>
                      </a:lnTo>
                      <a:lnTo>
                        <a:pt x="1327" y="1"/>
                      </a:lnTo>
                      <a:lnTo>
                        <a:pt x="1341" y="1"/>
                      </a:lnTo>
                      <a:lnTo>
                        <a:pt x="1354" y="1"/>
                      </a:lnTo>
                      <a:lnTo>
                        <a:pt x="1369" y="1"/>
                      </a:lnTo>
                      <a:lnTo>
                        <a:pt x="1383" y="1"/>
                      </a:lnTo>
                      <a:lnTo>
                        <a:pt x="1396" y="1"/>
                      </a:lnTo>
                      <a:lnTo>
                        <a:pt x="1411" y="1"/>
                      </a:lnTo>
                      <a:lnTo>
                        <a:pt x="1424" y="1"/>
                      </a:lnTo>
                      <a:lnTo>
                        <a:pt x="1438" y="1"/>
                      </a:lnTo>
                      <a:lnTo>
                        <a:pt x="1453" y="1"/>
                      </a:lnTo>
                      <a:lnTo>
                        <a:pt x="1466" y="1"/>
                      </a:lnTo>
                      <a:lnTo>
                        <a:pt x="1481" y="1"/>
                      </a:lnTo>
                      <a:lnTo>
                        <a:pt x="1494" y="1"/>
                      </a:lnTo>
                      <a:lnTo>
                        <a:pt x="1508" y="1"/>
                      </a:lnTo>
                      <a:lnTo>
                        <a:pt x="1523" y="1"/>
                      </a:lnTo>
                      <a:lnTo>
                        <a:pt x="1536" y="1"/>
                      </a:lnTo>
                      <a:lnTo>
                        <a:pt x="1550" y="1"/>
                      </a:lnTo>
                      <a:lnTo>
                        <a:pt x="1564" y="1"/>
                      </a:lnTo>
                      <a:lnTo>
                        <a:pt x="1578" y="1"/>
                      </a:lnTo>
                      <a:lnTo>
                        <a:pt x="1592" y="1"/>
                      </a:lnTo>
                      <a:lnTo>
                        <a:pt x="1606" y="1"/>
                      </a:lnTo>
                      <a:lnTo>
                        <a:pt x="1620" y="1"/>
                      </a:lnTo>
                      <a:lnTo>
                        <a:pt x="1635" y="1"/>
                      </a:lnTo>
                      <a:lnTo>
                        <a:pt x="1648" y="1"/>
                      </a:lnTo>
                      <a:lnTo>
                        <a:pt x="1662" y="1"/>
                      </a:lnTo>
                      <a:lnTo>
                        <a:pt x="1676" y="1"/>
                      </a:lnTo>
                      <a:lnTo>
                        <a:pt x="1690" y="1"/>
                      </a:lnTo>
                      <a:lnTo>
                        <a:pt x="1704" y="1"/>
                      </a:lnTo>
                      <a:lnTo>
                        <a:pt x="1718" y="1"/>
                      </a:lnTo>
                      <a:lnTo>
                        <a:pt x="1732" y="1"/>
                      </a:lnTo>
                      <a:lnTo>
                        <a:pt x="1745" y="1"/>
                      </a:lnTo>
                      <a:lnTo>
                        <a:pt x="1760" y="1"/>
                      </a:lnTo>
                      <a:lnTo>
                        <a:pt x="1774" y="1"/>
                      </a:lnTo>
                      <a:lnTo>
                        <a:pt x="1787" y="1"/>
                      </a:lnTo>
                      <a:lnTo>
                        <a:pt x="1802" y="1"/>
                      </a:lnTo>
                      <a:lnTo>
                        <a:pt x="1815" y="1"/>
                      </a:lnTo>
                      <a:lnTo>
                        <a:pt x="1830" y="1"/>
                      </a:lnTo>
                      <a:lnTo>
                        <a:pt x="1844" y="1"/>
                      </a:lnTo>
                      <a:lnTo>
                        <a:pt x="1857" y="1"/>
                      </a:lnTo>
                      <a:lnTo>
                        <a:pt x="1872" y="1"/>
                      </a:lnTo>
                      <a:lnTo>
                        <a:pt x="1885" y="1"/>
                      </a:lnTo>
                      <a:lnTo>
                        <a:pt x="1899" y="1"/>
                      </a:lnTo>
                      <a:lnTo>
                        <a:pt x="1914" y="1"/>
                      </a:lnTo>
                      <a:lnTo>
                        <a:pt x="1927" y="1"/>
                      </a:lnTo>
                      <a:lnTo>
                        <a:pt x="1941" y="1"/>
                      </a:lnTo>
                      <a:lnTo>
                        <a:pt x="1955" y="1"/>
                      </a:lnTo>
                      <a:lnTo>
                        <a:pt x="1969" y="1"/>
                      </a:lnTo>
                      <a:lnTo>
                        <a:pt x="1983" y="1"/>
                      </a:lnTo>
                      <a:lnTo>
                        <a:pt x="1997" y="1"/>
                      </a:lnTo>
                      <a:lnTo>
                        <a:pt x="2011" y="1"/>
                      </a:lnTo>
                      <a:lnTo>
                        <a:pt x="2026" y="1"/>
                      </a:lnTo>
                      <a:lnTo>
                        <a:pt x="2039" y="1"/>
                      </a:lnTo>
                      <a:lnTo>
                        <a:pt x="2053" y="1"/>
                      </a:lnTo>
                      <a:lnTo>
                        <a:pt x="2067" y="1"/>
                      </a:lnTo>
                      <a:lnTo>
                        <a:pt x="2081" y="0"/>
                      </a:lnTo>
                      <a:lnTo>
                        <a:pt x="2095" y="0"/>
                      </a:lnTo>
                      <a:lnTo>
                        <a:pt x="2109" y="0"/>
                      </a:lnTo>
                      <a:lnTo>
                        <a:pt x="2123" y="0"/>
                      </a:lnTo>
                      <a:lnTo>
                        <a:pt x="2136" y="0"/>
                      </a:lnTo>
                      <a:lnTo>
                        <a:pt x="2151" y="0"/>
                      </a:lnTo>
                      <a:lnTo>
                        <a:pt x="2165" y="0"/>
                      </a:lnTo>
                      <a:lnTo>
                        <a:pt x="2178" y="0"/>
                      </a:lnTo>
                      <a:lnTo>
                        <a:pt x="2193" y="0"/>
                      </a:lnTo>
                      <a:lnTo>
                        <a:pt x="2206" y="0"/>
                      </a:lnTo>
                      <a:lnTo>
                        <a:pt x="2221" y="0"/>
                      </a:lnTo>
                      <a:lnTo>
                        <a:pt x="2235" y="0"/>
                      </a:lnTo>
                      <a:lnTo>
                        <a:pt x="2248" y="0"/>
                      </a:lnTo>
                      <a:lnTo>
                        <a:pt x="2263" y="0"/>
                      </a:lnTo>
                      <a:lnTo>
                        <a:pt x="2276" y="0"/>
                      </a:lnTo>
                      <a:lnTo>
                        <a:pt x="2290" y="0"/>
                      </a:lnTo>
                      <a:lnTo>
                        <a:pt x="2305" y="0"/>
                      </a:lnTo>
                      <a:lnTo>
                        <a:pt x="2318" y="0"/>
                      </a:lnTo>
                      <a:lnTo>
                        <a:pt x="2332" y="0"/>
                      </a:lnTo>
                      <a:lnTo>
                        <a:pt x="2346" y="0"/>
                      </a:lnTo>
                      <a:lnTo>
                        <a:pt x="2360" y="0"/>
                      </a:lnTo>
                      <a:lnTo>
                        <a:pt x="2374" y="0"/>
                      </a:lnTo>
                      <a:lnTo>
                        <a:pt x="2388" y="0"/>
                      </a:lnTo>
                      <a:lnTo>
                        <a:pt x="2402" y="0"/>
                      </a:lnTo>
                      <a:lnTo>
                        <a:pt x="2417" y="0"/>
                      </a:lnTo>
                      <a:lnTo>
                        <a:pt x="2430" y="0"/>
                      </a:lnTo>
                      <a:lnTo>
                        <a:pt x="2444" y="0"/>
                      </a:lnTo>
                      <a:lnTo>
                        <a:pt x="2458" y="0"/>
                      </a:lnTo>
                      <a:lnTo>
                        <a:pt x="2472" y="0"/>
                      </a:lnTo>
                      <a:lnTo>
                        <a:pt x="2486" y="0"/>
                      </a:lnTo>
                      <a:lnTo>
                        <a:pt x="2500" y="0"/>
                      </a:lnTo>
                      <a:lnTo>
                        <a:pt x="2513" y="0"/>
                      </a:lnTo>
                      <a:lnTo>
                        <a:pt x="2526" y="0"/>
                      </a:lnTo>
                      <a:lnTo>
                        <a:pt x="2541" y="0"/>
                      </a:lnTo>
                      <a:lnTo>
                        <a:pt x="2555" y="0"/>
                      </a:lnTo>
                      <a:lnTo>
                        <a:pt x="2569" y="0"/>
                      </a:lnTo>
                      <a:lnTo>
                        <a:pt x="2583" y="0"/>
                      </a:lnTo>
                      <a:lnTo>
                        <a:pt x="2596" y="0"/>
                      </a:lnTo>
                      <a:lnTo>
                        <a:pt x="2611" y="0"/>
                      </a:lnTo>
                      <a:lnTo>
                        <a:pt x="2625" y="0"/>
                      </a:lnTo>
                      <a:lnTo>
                        <a:pt x="2638" y="0"/>
                      </a:lnTo>
                      <a:lnTo>
                        <a:pt x="2653" y="0"/>
                      </a:lnTo>
                      <a:lnTo>
                        <a:pt x="2666" y="0"/>
                      </a:lnTo>
                      <a:lnTo>
                        <a:pt x="2680" y="0"/>
                      </a:lnTo>
                      <a:lnTo>
                        <a:pt x="2695" y="0"/>
                      </a:lnTo>
                      <a:lnTo>
                        <a:pt x="2708" y="0"/>
                      </a:lnTo>
                      <a:lnTo>
                        <a:pt x="2722" y="0"/>
                      </a:lnTo>
                      <a:lnTo>
                        <a:pt x="2736" y="0"/>
                      </a:lnTo>
                      <a:lnTo>
                        <a:pt x="2750" y="0"/>
                      </a:lnTo>
                      <a:lnTo>
                        <a:pt x="2765" y="0"/>
                      </a:lnTo>
                      <a:lnTo>
                        <a:pt x="2778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Freeform 62"/>
                <p:cNvSpPr>
                  <a:spLocks/>
                </p:cNvSpPr>
                <p:nvPr/>
              </p:nvSpPr>
              <p:spPr bwMode="auto">
                <a:xfrm>
                  <a:off x="3025" y="3234"/>
                  <a:ext cx="252" cy="6"/>
                </a:xfrm>
                <a:custGeom>
                  <a:avLst/>
                  <a:gdLst>
                    <a:gd name="T0" fmla="*/ 0 w 2780"/>
                    <a:gd name="T1" fmla="*/ 0 h 128"/>
                    <a:gd name="T2" fmla="*/ 0 w 2780"/>
                    <a:gd name="T3" fmla="*/ 0 h 128"/>
                    <a:gd name="T4" fmla="*/ 0 w 2780"/>
                    <a:gd name="T5" fmla="*/ 0 h 128"/>
                    <a:gd name="T6" fmla="*/ 0 w 2780"/>
                    <a:gd name="T7" fmla="*/ 0 h 128"/>
                    <a:gd name="T8" fmla="*/ 0 w 2780"/>
                    <a:gd name="T9" fmla="*/ 0 h 128"/>
                    <a:gd name="T10" fmla="*/ 0 w 2780"/>
                    <a:gd name="T11" fmla="*/ 0 h 128"/>
                    <a:gd name="T12" fmla="*/ 0 w 2780"/>
                    <a:gd name="T13" fmla="*/ 0 h 128"/>
                    <a:gd name="T14" fmla="*/ 0 w 2780"/>
                    <a:gd name="T15" fmla="*/ 0 h 128"/>
                    <a:gd name="T16" fmla="*/ 0 w 2780"/>
                    <a:gd name="T17" fmla="*/ 0 h 128"/>
                    <a:gd name="T18" fmla="*/ 0 w 2780"/>
                    <a:gd name="T19" fmla="*/ 0 h 128"/>
                    <a:gd name="T20" fmla="*/ 0 w 2780"/>
                    <a:gd name="T21" fmla="*/ 0 h 128"/>
                    <a:gd name="T22" fmla="*/ 0 w 2780"/>
                    <a:gd name="T23" fmla="*/ 0 h 128"/>
                    <a:gd name="T24" fmla="*/ 0 w 2780"/>
                    <a:gd name="T25" fmla="*/ 0 h 128"/>
                    <a:gd name="T26" fmla="*/ 0 w 2780"/>
                    <a:gd name="T27" fmla="*/ 0 h 128"/>
                    <a:gd name="T28" fmla="*/ 0 w 2780"/>
                    <a:gd name="T29" fmla="*/ 0 h 128"/>
                    <a:gd name="T30" fmla="*/ 0 w 2780"/>
                    <a:gd name="T31" fmla="*/ 0 h 128"/>
                    <a:gd name="T32" fmla="*/ 0 w 2780"/>
                    <a:gd name="T33" fmla="*/ 0 h 128"/>
                    <a:gd name="T34" fmla="*/ 0 w 2780"/>
                    <a:gd name="T35" fmla="*/ 0 h 128"/>
                    <a:gd name="T36" fmla="*/ 0 w 2780"/>
                    <a:gd name="T37" fmla="*/ 0 h 128"/>
                    <a:gd name="T38" fmla="*/ 0 w 2780"/>
                    <a:gd name="T39" fmla="*/ 0 h 128"/>
                    <a:gd name="T40" fmla="*/ 0 w 2780"/>
                    <a:gd name="T41" fmla="*/ 0 h 128"/>
                    <a:gd name="T42" fmla="*/ 0 w 2780"/>
                    <a:gd name="T43" fmla="*/ 0 h 128"/>
                    <a:gd name="T44" fmla="*/ 0 w 2780"/>
                    <a:gd name="T45" fmla="*/ 0 h 128"/>
                    <a:gd name="T46" fmla="*/ 0 w 2780"/>
                    <a:gd name="T47" fmla="*/ 0 h 128"/>
                    <a:gd name="T48" fmla="*/ 0 w 2780"/>
                    <a:gd name="T49" fmla="*/ 0 h 128"/>
                    <a:gd name="T50" fmla="*/ 0 w 2780"/>
                    <a:gd name="T51" fmla="*/ 0 h 128"/>
                    <a:gd name="T52" fmla="*/ 0 w 2780"/>
                    <a:gd name="T53" fmla="*/ 0 h 128"/>
                    <a:gd name="T54" fmla="*/ 0 w 2780"/>
                    <a:gd name="T55" fmla="*/ 0 h 128"/>
                    <a:gd name="T56" fmla="*/ 0 w 2780"/>
                    <a:gd name="T57" fmla="*/ 0 h 128"/>
                    <a:gd name="T58" fmla="*/ 0 w 2780"/>
                    <a:gd name="T59" fmla="*/ 0 h 128"/>
                    <a:gd name="T60" fmla="*/ 0 w 2780"/>
                    <a:gd name="T61" fmla="*/ 0 h 128"/>
                    <a:gd name="T62" fmla="*/ 0 w 2780"/>
                    <a:gd name="T63" fmla="*/ 0 h 128"/>
                    <a:gd name="T64" fmla="*/ 0 w 2780"/>
                    <a:gd name="T65" fmla="*/ 0 h 128"/>
                    <a:gd name="T66" fmla="*/ 0 w 2780"/>
                    <a:gd name="T67" fmla="*/ 0 h 128"/>
                    <a:gd name="T68" fmla="*/ 0 w 2780"/>
                    <a:gd name="T69" fmla="*/ 0 h 128"/>
                    <a:gd name="T70" fmla="*/ 0 w 2780"/>
                    <a:gd name="T71" fmla="*/ 0 h 128"/>
                    <a:gd name="T72" fmla="*/ 0 w 2780"/>
                    <a:gd name="T73" fmla="*/ 0 h 128"/>
                    <a:gd name="T74" fmla="*/ 0 w 2780"/>
                    <a:gd name="T75" fmla="*/ 0 h 128"/>
                    <a:gd name="T76" fmla="*/ 0 w 2780"/>
                    <a:gd name="T77" fmla="*/ 0 h 128"/>
                    <a:gd name="T78" fmla="*/ 0 w 2780"/>
                    <a:gd name="T79" fmla="*/ 0 h 128"/>
                    <a:gd name="T80" fmla="*/ 0 w 2780"/>
                    <a:gd name="T81" fmla="*/ 0 h 128"/>
                    <a:gd name="T82" fmla="*/ 0 w 2780"/>
                    <a:gd name="T83" fmla="*/ 0 h 128"/>
                    <a:gd name="T84" fmla="*/ 0 w 2780"/>
                    <a:gd name="T85" fmla="*/ 0 h 128"/>
                    <a:gd name="T86" fmla="*/ 0 w 2780"/>
                    <a:gd name="T87" fmla="*/ 0 h 128"/>
                    <a:gd name="T88" fmla="*/ 0 w 2780"/>
                    <a:gd name="T89" fmla="*/ 0 h 128"/>
                    <a:gd name="T90" fmla="*/ 0 w 2780"/>
                    <a:gd name="T91" fmla="*/ 0 h 128"/>
                    <a:gd name="T92" fmla="*/ 0 w 2780"/>
                    <a:gd name="T93" fmla="*/ 0 h 128"/>
                    <a:gd name="T94" fmla="*/ 0 w 2780"/>
                    <a:gd name="T95" fmla="*/ 0 h 128"/>
                    <a:gd name="T96" fmla="*/ 0 w 2780"/>
                    <a:gd name="T97" fmla="*/ 0 h 128"/>
                    <a:gd name="T98" fmla="*/ 0 w 2780"/>
                    <a:gd name="T99" fmla="*/ 0 h 12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80"/>
                    <a:gd name="T151" fmla="*/ 0 h 128"/>
                    <a:gd name="T152" fmla="*/ 2780 w 2780"/>
                    <a:gd name="T153" fmla="*/ 128 h 12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80" h="128">
                      <a:moveTo>
                        <a:pt x="0" y="128"/>
                      </a:moveTo>
                      <a:lnTo>
                        <a:pt x="15" y="128"/>
                      </a:lnTo>
                      <a:lnTo>
                        <a:pt x="28" y="128"/>
                      </a:lnTo>
                      <a:lnTo>
                        <a:pt x="42" y="128"/>
                      </a:lnTo>
                      <a:lnTo>
                        <a:pt x="57" y="128"/>
                      </a:lnTo>
                      <a:lnTo>
                        <a:pt x="70" y="128"/>
                      </a:lnTo>
                      <a:lnTo>
                        <a:pt x="84" y="128"/>
                      </a:lnTo>
                      <a:lnTo>
                        <a:pt x="98" y="127"/>
                      </a:lnTo>
                      <a:lnTo>
                        <a:pt x="112" y="127"/>
                      </a:lnTo>
                      <a:lnTo>
                        <a:pt x="126" y="127"/>
                      </a:lnTo>
                      <a:lnTo>
                        <a:pt x="140" y="127"/>
                      </a:lnTo>
                      <a:lnTo>
                        <a:pt x="154" y="127"/>
                      </a:lnTo>
                      <a:lnTo>
                        <a:pt x="167" y="127"/>
                      </a:lnTo>
                      <a:lnTo>
                        <a:pt x="182" y="127"/>
                      </a:lnTo>
                      <a:lnTo>
                        <a:pt x="196" y="127"/>
                      </a:lnTo>
                      <a:lnTo>
                        <a:pt x="210" y="127"/>
                      </a:lnTo>
                      <a:lnTo>
                        <a:pt x="224" y="127"/>
                      </a:lnTo>
                      <a:lnTo>
                        <a:pt x="237" y="127"/>
                      </a:lnTo>
                      <a:lnTo>
                        <a:pt x="252" y="126"/>
                      </a:lnTo>
                      <a:lnTo>
                        <a:pt x="266" y="126"/>
                      </a:lnTo>
                      <a:lnTo>
                        <a:pt x="279" y="126"/>
                      </a:lnTo>
                      <a:lnTo>
                        <a:pt x="294" y="126"/>
                      </a:lnTo>
                      <a:lnTo>
                        <a:pt x="307" y="126"/>
                      </a:lnTo>
                      <a:lnTo>
                        <a:pt x="321" y="126"/>
                      </a:lnTo>
                      <a:lnTo>
                        <a:pt x="336" y="126"/>
                      </a:lnTo>
                      <a:lnTo>
                        <a:pt x="349" y="126"/>
                      </a:lnTo>
                      <a:lnTo>
                        <a:pt x="364" y="126"/>
                      </a:lnTo>
                      <a:lnTo>
                        <a:pt x="378" y="125"/>
                      </a:lnTo>
                      <a:lnTo>
                        <a:pt x="391" y="125"/>
                      </a:lnTo>
                      <a:lnTo>
                        <a:pt x="406" y="125"/>
                      </a:lnTo>
                      <a:lnTo>
                        <a:pt x="419" y="125"/>
                      </a:lnTo>
                      <a:lnTo>
                        <a:pt x="433" y="125"/>
                      </a:lnTo>
                      <a:lnTo>
                        <a:pt x="448" y="125"/>
                      </a:lnTo>
                      <a:lnTo>
                        <a:pt x="461" y="125"/>
                      </a:lnTo>
                      <a:lnTo>
                        <a:pt x="475" y="125"/>
                      </a:lnTo>
                      <a:lnTo>
                        <a:pt x="489" y="124"/>
                      </a:lnTo>
                      <a:lnTo>
                        <a:pt x="503" y="124"/>
                      </a:lnTo>
                      <a:lnTo>
                        <a:pt x="517" y="124"/>
                      </a:lnTo>
                      <a:lnTo>
                        <a:pt x="531" y="124"/>
                      </a:lnTo>
                      <a:lnTo>
                        <a:pt x="545" y="124"/>
                      </a:lnTo>
                      <a:lnTo>
                        <a:pt x="559" y="124"/>
                      </a:lnTo>
                      <a:lnTo>
                        <a:pt x="573" y="124"/>
                      </a:lnTo>
                      <a:lnTo>
                        <a:pt x="587" y="123"/>
                      </a:lnTo>
                      <a:lnTo>
                        <a:pt x="601" y="123"/>
                      </a:lnTo>
                      <a:lnTo>
                        <a:pt x="615" y="123"/>
                      </a:lnTo>
                      <a:lnTo>
                        <a:pt x="628" y="123"/>
                      </a:lnTo>
                      <a:lnTo>
                        <a:pt x="643" y="123"/>
                      </a:lnTo>
                      <a:lnTo>
                        <a:pt x="657" y="123"/>
                      </a:lnTo>
                      <a:lnTo>
                        <a:pt x="670" y="123"/>
                      </a:lnTo>
                      <a:lnTo>
                        <a:pt x="685" y="122"/>
                      </a:lnTo>
                      <a:lnTo>
                        <a:pt x="698" y="122"/>
                      </a:lnTo>
                      <a:lnTo>
                        <a:pt x="712" y="122"/>
                      </a:lnTo>
                      <a:lnTo>
                        <a:pt x="727" y="122"/>
                      </a:lnTo>
                      <a:lnTo>
                        <a:pt x="740" y="122"/>
                      </a:lnTo>
                      <a:lnTo>
                        <a:pt x="755" y="122"/>
                      </a:lnTo>
                      <a:lnTo>
                        <a:pt x="769" y="122"/>
                      </a:lnTo>
                      <a:lnTo>
                        <a:pt x="782" y="121"/>
                      </a:lnTo>
                      <a:lnTo>
                        <a:pt x="797" y="121"/>
                      </a:lnTo>
                      <a:lnTo>
                        <a:pt x="810" y="121"/>
                      </a:lnTo>
                      <a:lnTo>
                        <a:pt x="824" y="121"/>
                      </a:lnTo>
                      <a:lnTo>
                        <a:pt x="839" y="121"/>
                      </a:lnTo>
                      <a:lnTo>
                        <a:pt x="852" y="120"/>
                      </a:lnTo>
                      <a:lnTo>
                        <a:pt x="866" y="120"/>
                      </a:lnTo>
                      <a:lnTo>
                        <a:pt x="880" y="120"/>
                      </a:lnTo>
                      <a:lnTo>
                        <a:pt x="894" y="120"/>
                      </a:lnTo>
                      <a:lnTo>
                        <a:pt x="908" y="120"/>
                      </a:lnTo>
                      <a:lnTo>
                        <a:pt x="922" y="120"/>
                      </a:lnTo>
                      <a:lnTo>
                        <a:pt x="936" y="119"/>
                      </a:lnTo>
                      <a:lnTo>
                        <a:pt x="950" y="119"/>
                      </a:lnTo>
                      <a:lnTo>
                        <a:pt x="964" y="119"/>
                      </a:lnTo>
                      <a:lnTo>
                        <a:pt x="978" y="119"/>
                      </a:lnTo>
                      <a:lnTo>
                        <a:pt x="992" y="119"/>
                      </a:lnTo>
                      <a:lnTo>
                        <a:pt x="1006" y="118"/>
                      </a:lnTo>
                      <a:lnTo>
                        <a:pt x="1019" y="118"/>
                      </a:lnTo>
                      <a:lnTo>
                        <a:pt x="1034" y="118"/>
                      </a:lnTo>
                      <a:lnTo>
                        <a:pt x="1048" y="118"/>
                      </a:lnTo>
                      <a:lnTo>
                        <a:pt x="1061" y="117"/>
                      </a:lnTo>
                      <a:lnTo>
                        <a:pt x="1076" y="117"/>
                      </a:lnTo>
                      <a:lnTo>
                        <a:pt x="1089" y="117"/>
                      </a:lnTo>
                      <a:lnTo>
                        <a:pt x="1104" y="117"/>
                      </a:lnTo>
                      <a:lnTo>
                        <a:pt x="1118" y="117"/>
                      </a:lnTo>
                      <a:lnTo>
                        <a:pt x="1131" y="116"/>
                      </a:lnTo>
                      <a:lnTo>
                        <a:pt x="1146" y="116"/>
                      </a:lnTo>
                      <a:lnTo>
                        <a:pt x="1160" y="116"/>
                      </a:lnTo>
                      <a:lnTo>
                        <a:pt x="1173" y="116"/>
                      </a:lnTo>
                      <a:lnTo>
                        <a:pt x="1188" y="115"/>
                      </a:lnTo>
                      <a:lnTo>
                        <a:pt x="1201" y="115"/>
                      </a:lnTo>
                      <a:lnTo>
                        <a:pt x="1215" y="115"/>
                      </a:lnTo>
                      <a:lnTo>
                        <a:pt x="1230" y="115"/>
                      </a:lnTo>
                      <a:lnTo>
                        <a:pt x="1243" y="114"/>
                      </a:lnTo>
                      <a:lnTo>
                        <a:pt x="1257" y="114"/>
                      </a:lnTo>
                      <a:lnTo>
                        <a:pt x="1271" y="114"/>
                      </a:lnTo>
                      <a:lnTo>
                        <a:pt x="1285" y="113"/>
                      </a:lnTo>
                      <a:lnTo>
                        <a:pt x="1300" y="113"/>
                      </a:lnTo>
                      <a:lnTo>
                        <a:pt x="1313" y="113"/>
                      </a:lnTo>
                      <a:lnTo>
                        <a:pt x="1327" y="113"/>
                      </a:lnTo>
                      <a:lnTo>
                        <a:pt x="1341" y="112"/>
                      </a:lnTo>
                      <a:lnTo>
                        <a:pt x="1355" y="112"/>
                      </a:lnTo>
                      <a:lnTo>
                        <a:pt x="1369" y="112"/>
                      </a:lnTo>
                      <a:lnTo>
                        <a:pt x="1383" y="110"/>
                      </a:lnTo>
                      <a:lnTo>
                        <a:pt x="1397" y="110"/>
                      </a:lnTo>
                      <a:lnTo>
                        <a:pt x="1410" y="110"/>
                      </a:lnTo>
                      <a:lnTo>
                        <a:pt x="1425" y="109"/>
                      </a:lnTo>
                      <a:lnTo>
                        <a:pt x="1439" y="109"/>
                      </a:lnTo>
                      <a:lnTo>
                        <a:pt x="1452" y="109"/>
                      </a:lnTo>
                      <a:lnTo>
                        <a:pt x="1467" y="108"/>
                      </a:lnTo>
                      <a:lnTo>
                        <a:pt x="1480" y="108"/>
                      </a:lnTo>
                      <a:lnTo>
                        <a:pt x="1495" y="108"/>
                      </a:lnTo>
                      <a:lnTo>
                        <a:pt x="1509" y="107"/>
                      </a:lnTo>
                      <a:lnTo>
                        <a:pt x="1522" y="107"/>
                      </a:lnTo>
                      <a:lnTo>
                        <a:pt x="1537" y="107"/>
                      </a:lnTo>
                      <a:lnTo>
                        <a:pt x="1551" y="106"/>
                      </a:lnTo>
                      <a:lnTo>
                        <a:pt x="1564" y="106"/>
                      </a:lnTo>
                      <a:lnTo>
                        <a:pt x="1579" y="105"/>
                      </a:lnTo>
                      <a:lnTo>
                        <a:pt x="1592" y="105"/>
                      </a:lnTo>
                      <a:lnTo>
                        <a:pt x="1606" y="105"/>
                      </a:lnTo>
                      <a:lnTo>
                        <a:pt x="1621" y="104"/>
                      </a:lnTo>
                      <a:lnTo>
                        <a:pt x="1634" y="104"/>
                      </a:lnTo>
                      <a:lnTo>
                        <a:pt x="1648" y="103"/>
                      </a:lnTo>
                      <a:lnTo>
                        <a:pt x="1662" y="103"/>
                      </a:lnTo>
                      <a:lnTo>
                        <a:pt x="1676" y="103"/>
                      </a:lnTo>
                      <a:lnTo>
                        <a:pt x="1691" y="102"/>
                      </a:lnTo>
                      <a:lnTo>
                        <a:pt x="1704" y="102"/>
                      </a:lnTo>
                      <a:lnTo>
                        <a:pt x="1718" y="101"/>
                      </a:lnTo>
                      <a:lnTo>
                        <a:pt x="1732" y="101"/>
                      </a:lnTo>
                      <a:lnTo>
                        <a:pt x="1746" y="100"/>
                      </a:lnTo>
                      <a:lnTo>
                        <a:pt x="1760" y="100"/>
                      </a:lnTo>
                      <a:lnTo>
                        <a:pt x="1774" y="99"/>
                      </a:lnTo>
                      <a:lnTo>
                        <a:pt x="1788" y="99"/>
                      </a:lnTo>
                      <a:lnTo>
                        <a:pt x="1801" y="98"/>
                      </a:lnTo>
                      <a:lnTo>
                        <a:pt x="1816" y="98"/>
                      </a:lnTo>
                      <a:lnTo>
                        <a:pt x="1830" y="97"/>
                      </a:lnTo>
                      <a:lnTo>
                        <a:pt x="1844" y="96"/>
                      </a:lnTo>
                      <a:lnTo>
                        <a:pt x="1858" y="96"/>
                      </a:lnTo>
                      <a:lnTo>
                        <a:pt x="1871" y="95"/>
                      </a:lnTo>
                      <a:lnTo>
                        <a:pt x="1886" y="95"/>
                      </a:lnTo>
                      <a:lnTo>
                        <a:pt x="1900" y="94"/>
                      </a:lnTo>
                      <a:lnTo>
                        <a:pt x="1913" y="94"/>
                      </a:lnTo>
                      <a:lnTo>
                        <a:pt x="1928" y="93"/>
                      </a:lnTo>
                      <a:lnTo>
                        <a:pt x="1942" y="92"/>
                      </a:lnTo>
                      <a:lnTo>
                        <a:pt x="1955" y="92"/>
                      </a:lnTo>
                      <a:lnTo>
                        <a:pt x="1970" y="91"/>
                      </a:lnTo>
                      <a:lnTo>
                        <a:pt x="1983" y="90"/>
                      </a:lnTo>
                      <a:lnTo>
                        <a:pt x="1997" y="90"/>
                      </a:lnTo>
                      <a:lnTo>
                        <a:pt x="2012" y="89"/>
                      </a:lnTo>
                      <a:lnTo>
                        <a:pt x="2025" y="88"/>
                      </a:lnTo>
                      <a:lnTo>
                        <a:pt x="2040" y="87"/>
                      </a:lnTo>
                      <a:lnTo>
                        <a:pt x="2053" y="87"/>
                      </a:lnTo>
                      <a:lnTo>
                        <a:pt x="2067" y="85"/>
                      </a:lnTo>
                      <a:lnTo>
                        <a:pt x="2082" y="84"/>
                      </a:lnTo>
                      <a:lnTo>
                        <a:pt x="2095" y="83"/>
                      </a:lnTo>
                      <a:lnTo>
                        <a:pt x="2109" y="82"/>
                      </a:lnTo>
                      <a:lnTo>
                        <a:pt x="2123" y="82"/>
                      </a:lnTo>
                      <a:lnTo>
                        <a:pt x="2137" y="81"/>
                      </a:lnTo>
                      <a:lnTo>
                        <a:pt x="2151" y="80"/>
                      </a:lnTo>
                      <a:lnTo>
                        <a:pt x="2165" y="79"/>
                      </a:lnTo>
                      <a:lnTo>
                        <a:pt x="2179" y="78"/>
                      </a:lnTo>
                      <a:lnTo>
                        <a:pt x="2192" y="77"/>
                      </a:lnTo>
                      <a:lnTo>
                        <a:pt x="2207" y="76"/>
                      </a:lnTo>
                      <a:lnTo>
                        <a:pt x="2221" y="75"/>
                      </a:lnTo>
                      <a:lnTo>
                        <a:pt x="2235" y="74"/>
                      </a:lnTo>
                      <a:lnTo>
                        <a:pt x="2249" y="73"/>
                      </a:lnTo>
                      <a:lnTo>
                        <a:pt x="2262" y="72"/>
                      </a:lnTo>
                      <a:lnTo>
                        <a:pt x="2277" y="71"/>
                      </a:lnTo>
                      <a:lnTo>
                        <a:pt x="2291" y="70"/>
                      </a:lnTo>
                      <a:lnTo>
                        <a:pt x="2304" y="69"/>
                      </a:lnTo>
                      <a:lnTo>
                        <a:pt x="2319" y="67"/>
                      </a:lnTo>
                      <a:lnTo>
                        <a:pt x="2333" y="66"/>
                      </a:lnTo>
                      <a:lnTo>
                        <a:pt x="2346" y="65"/>
                      </a:lnTo>
                      <a:lnTo>
                        <a:pt x="2361" y="64"/>
                      </a:lnTo>
                      <a:lnTo>
                        <a:pt x="2374" y="61"/>
                      </a:lnTo>
                      <a:lnTo>
                        <a:pt x="2388" y="60"/>
                      </a:lnTo>
                      <a:lnTo>
                        <a:pt x="2403" y="59"/>
                      </a:lnTo>
                      <a:lnTo>
                        <a:pt x="2416" y="57"/>
                      </a:lnTo>
                      <a:lnTo>
                        <a:pt x="2431" y="56"/>
                      </a:lnTo>
                      <a:lnTo>
                        <a:pt x="2444" y="54"/>
                      </a:lnTo>
                      <a:lnTo>
                        <a:pt x="2458" y="53"/>
                      </a:lnTo>
                      <a:lnTo>
                        <a:pt x="2473" y="51"/>
                      </a:lnTo>
                      <a:lnTo>
                        <a:pt x="2486" y="50"/>
                      </a:lnTo>
                      <a:lnTo>
                        <a:pt x="2500" y="48"/>
                      </a:lnTo>
                      <a:lnTo>
                        <a:pt x="2514" y="46"/>
                      </a:lnTo>
                      <a:lnTo>
                        <a:pt x="2528" y="45"/>
                      </a:lnTo>
                      <a:lnTo>
                        <a:pt x="2542" y="43"/>
                      </a:lnTo>
                      <a:lnTo>
                        <a:pt x="2556" y="41"/>
                      </a:lnTo>
                      <a:lnTo>
                        <a:pt x="2570" y="39"/>
                      </a:lnTo>
                      <a:lnTo>
                        <a:pt x="2583" y="36"/>
                      </a:lnTo>
                      <a:lnTo>
                        <a:pt x="2598" y="34"/>
                      </a:lnTo>
                      <a:lnTo>
                        <a:pt x="2612" y="32"/>
                      </a:lnTo>
                      <a:lnTo>
                        <a:pt x="2626" y="30"/>
                      </a:lnTo>
                      <a:lnTo>
                        <a:pt x="2640" y="28"/>
                      </a:lnTo>
                      <a:lnTo>
                        <a:pt x="2653" y="25"/>
                      </a:lnTo>
                      <a:lnTo>
                        <a:pt x="2668" y="23"/>
                      </a:lnTo>
                      <a:lnTo>
                        <a:pt x="2682" y="20"/>
                      </a:lnTo>
                      <a:lnTo>
                        <a:pt x="2695" y="18"/>
                      </a:lnTo>
                      <a:lnTo>
                        <a:pt x="2710" y="15"/>
                      </a:lnTo>
                      <a:lnTo>
                        <a:pt x="2724" y="13"/>
                      </a:lnTo>
                      <a:lnTo>
                        <a:pt x="2737" y="9"/>
                      </a:lnTo>
                      <a:lnTo>
                        <a:pt x="2752" y="6"/>
                      </a:lnTo>
                      <a:lnTo>
                        <a:pt x="2765" y="3"/>
                      </a:lnTo>
                      <a:lnTo>
                        <a:pt x="2780" y="0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Freeform 63"/>
                <p:cNvSpPr>
                  <a:spLocks/>
                </p:cNvSpPr>
                <p:nvPr/>
              </p:nvSpPr>
              <p:spPr bwMode="auto">
                <a:xfrm>
                  <a:off x="3277" y="2451"/>
                  <a:ext cx="253" cy="786"/>
                </a:xfrm>
                <a:custGeom>
                  <a:avLst/>
                  <a:gdLst>
                    <a:gd name="T0" fmla="*/ 0 w 2779"/>
                    <a:gd name="T1" fmla="*/ 0 h 16491"/>
                    <a:gd name="T2" fmla="*/ 0 w 2779"/>
                    <a:gd name="T3" fmla="*/ 0 h 16491"/>
                    <a:gd name="T4" fmla="*/ 0 w 2779"/>
                    <a:gd name="T5" fmla="*/ 0 h 16491"/>
                    <a:gd name="T6" fmla="*/ 0 w 2779"/>
                    <a:gd name="T7" fmla="*/ 0 h 16491"/>
                    <a:gd name="T8" fmla="*/ 0 w 2779"/>
                    <a:gd name="T9" fmla="*/ 0 h 16491"/>
                    <a:gd name="T10" fmla="*/ 0 w 2779"/>
                    <a:gd name="T11" fmla="*/ 0 h 16491"/>
                    <a:gd name="T12" fmla="*/ 0 w 2779"/>
                    <a:gd name="T13" fmla="*/ 0 h 16491"/>
                    <a:gd name="T14" fmla="*/ 0 w 2779"/>
                    <a:gd name="T15" fmla="*/ 0 h 16491"/>
                    <a:gd name="T16" fmla="*/ 0 w 2779"/>
                    <a:gd name="T17" fmla="*/ 0 h 16491"/>
                    <a:gd name="T18" fmla="*/ 0 w 2779"/>
                    <a:gd name="T19" fmla="*/ 0 h 16491"/>
                    <a:gd name="T20" fmla="*/ 0 w 2779"/>
                    <a:gd name="T21" fmla="*/ 0 h 16491"/>
                    <a:gd name="T22" fmla="*/ 0 w 2779"/>
                    <a:gd name="T23" fmla="*/ 0 h 16491"/>
                    <a:gd name="T24" fmla="*/ 0 w 2779"/>
                    <a:gd name="T25" fmla="*/ 0 h 16491"/>
                    <a:gd name="T26" fmla="*/ 0 w 2779"/>
                    <a:gd name="T27" fmla="*/ 0 h 16491"/>
                    <a:gd name="T28" fmla="*/ 0 w 2779"/>
                    <a:gd name="T29" fmla="*/ 0 h 16491"/>
                    <a:gd name="T30" fmla="*/ 0 w 2779"/>
                    <a:gd name="T31" fmla="*/ 0 h 16491"/>
                    <a:gd name="T32" fmla="*/ 0 w 2779"/>
                    <a:gd name="T33" fmla="*/ 0 h 16491"/>
                    <a:gd name="T34" fmla="*/ 0 w 2779"/>
                    <a:gd name="T35" fmla="*/ 0 h 16491"/>
                    <a:gd name="T36" fmla="*/ 0 w 2779"/>
                    <a:gd name="T37" fmla="*/ 0 h 16491"/>
                    <a:gd name="T38" fmla="*/ 0 w 2779"/>
                    <a:gd name="T39" fmla="*/ 0 h 16491"/>
                    <a:gd name="T40" fmla="*/ 0 w 2779"/>
                    <a:gd name="T41" fmla="*/ 0 h 16491"/>
                    <a:gd name="T42" fmla="*/ 0 w 2779"/>
                    <a:gd name="T43" fmla="*/ 0 h 16491"/>
                    <a:gd name="T44" fmla="*/ 0 w 2779"/>
                    <a:gd name="T45" fmla="*/ 0 h 16491"/>
                    <a:gd name="T46" fmla="*/ 0 w 2779"/>
                    <a:gd name="T47" fmla="*/ 0 h 16491"/>
                    <a:gd name="T48" fmla="*/ 0 w 2779"/>
                    <a:gd name="T49" fmla="*/ 0 h 16491"/>
                    <a:gd name="T50" fmla="*/ 0 w 2779"/>
                    <a:gd name="T51" fmla="*/ 0 h 16491"/>
                    <a:gd name="T52" fmla="*/ 0 w 2779"/>
                    <a:gd name="T53" fmla="*/ 0 h 16491"/>
                    <a:gd name="T54" fmla="*/ 0 w 2779"/>
                    <a:gd name="T55" fmla="*/ 0 h 16491"/>
                    <a:gd name="T56" fmla="*/ 0 w 2779"/>
                    <a:gd name="T57" fmla="*/ 0 h 16491"/>
                    <a:gd name="T58" fmla="*/ 0 w 2779"/>
                    <a:gd name="T59" fmla="*/ 0 h 16491"/>
                    <a:gd name="T60" fmla="*/ 0 w 2779"/>
                    <a:gd name="T61" fmla="*/ 0 h 16491"/>
                    <a:gd name="T62" fmla="*/ 0 w 2779"/>
                    <a:gd name="T63" fmla="*/ 0 h 16491"/>
                    <a:gd name="T64" fmla="*/ 0 w 2779"/>
                    <a:gd name="T65" fmla="*/ 0 h 16491"/>
                    <a:gd name="T66" fmla="*/ 0 w 2779"/>
                    <a:gd name="T67" fmla="*/ 0 h 16491"/>
                    <a:gd name="T68" fmla="*/ 0 w 2779"/>
                    <a:gd name="T69" fmla="*/ 0 h 16491"/>
                    <a:gd name="T70" fmla="*/ 0 w 2779"/>
                    <a:gd name="T71" fmla="*/ 0 h 16491"/>
                    <a:gd name="T72" fmla="*/ 0 w 2779"/>
                    <a:gd name="T73" fmla="*/ 0 h 16491"/>
                    <a:gd name="T74" fmla="*/ 0 w 2779"/>
                    <a:gd name="T75" fmla="*/ 0 h 16491"/>
                    <a:gd name="T76" fmla="*/ 0 w 2779"/>
                    <a:gd name="T77" fmla="*/ 0 h 16491"/>
                    <a:gd name="T78" fmla="*/ 0 w 2779"/>
                    <a:gd name="T79" fmla="*/ 0 h 16491"/>
                    <a:gd name="T80" fmla="*/ 0 w 2779"/>
                    <a:gd name="T81" fmla="*/ 0 h 16491"/>
                    <a:gd name="T82" fmla="*/ 0 w 2779"/>
                    <a:gd name="T83" fmla="*/ 0 h 16491"/>
                    <a:gd name="T84" fmla="*/ 0 w 2779"/>
                    <a:gd name="T85" fmla="*/ 0 h 16491"/>
                    <a:gd name="T86" fmla="*/ 0 w 2779"/>
                    <a:gd name="T87" fmla="*/ 0 h 16491"/>
                    <a:gd name="T88" fmla="*/ 0 w 2779"/>
                    <a:gd name="T89" fmla="*/ 0 h 16491"/>
                    <a:gd name="T90" fmla="*/ 0 w 2779"/>
                    <a:gd name="T91" fmla="*/ 0 h 16491"/>
                    <a:gd name="T92" fmla="*/ 0 w 2779"/>
                    <a:gd name="T93" fmla="*/ 0 h 16491"/>
                    <a:gd name="T94" fmla="*/ 0 w 2779"/>
                    <a:gd name="T95" fmla="*/ 0 h 16491"/>
                    <a:gd name="T96" fmla="*/ 0 w 2779"/>
                    <a:gd name="T97" fmla="*/ 0 h 16491"/>
                    <a:gd name="T98" fmla="*/ 0 w 2779"/>
                    <a:gd name="T99" fmla="*/ 0 h 1649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9"/>
                    <a:gd name="T151" fmla="*/ 0 h 16491"/>
                    <a:gd name="T152" fmla="*/ 2779 w 2779"/>
                    <a:gd name="T153" fmla="*/ 16491 h 1649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9" h="16491">
                      <a:moveTo>
                        <a:pt x="0" y="16433"/>
                      </a:moveTo>
                      <a:lnTo>
                        <a:pt x="14" y="16430"/>
                      </a:lnTo>
                      <a:lnTo>
                        <a:pt x="27" y="16427"/>
                      </a:lnTo>
                      <a:lnTo>
                        <a:pt x="42" y="16423"/>
                      </a:lnTo>
                      <a:lnTo>
                        <a:pt x="55" y="16419"/>
                      </a:lnTo>
                      <a:lnTo>
                        <a:pt x="69" y="16415"/>
                      </a:lnTo>
                      <a:lnTo>
                        <a:pt x="84" y="16411"/>
                      </a:lnTo>
                      <a:lnTo>
                        <a:pt x="97" y="16407"/>
                      </a:lnTo>
                      <a:lnTo>
                        <a:pt x="111" y="16403"/>
                      </a:lnTo>
                      <a:lnTo>
                        <a:pt x="125" y="16399"/>
                      </a:lnTo>
                      <a:lnTo>
                        <a:pt x="139" y="16393"/>
                      </a:lnTo>
                      <a:lnTo>
                        <a:pt x="153" y="16389"/>
                      </a:lnTo>
                      <a:lnTo>
                        <a:pt x="167" y="16384"/>
                      </a:lnTo>
                      <a:lnTo>
                        <a:pt x="181" y="16379"/>
                      </a:lnTo>
                      <a:lnTo>
                        <a:pt x="195" y="16374"/>
                      </a:lnTo>
                      <a:lnTo>
                        <a:pt x="209" y="16368"/>
                      </a:lnTo>
                      <a:lnTo>
                        <a:pt x="223" y="16362"/>
                      </a:lnTo>
                      <a:lnTo>
                        <a:pt x="237" y="16356"/>
                      </a:lnTo>
                      <a:lnTo>
                        <a:pt x="251" y="16350"/>
                      </a:lnTo>
                      <a:lnTo>
                        <a:pt x="264" y="16343"/>
                      </a:lnTo>
                      <a:lnTo>
                        <a:pt x="279" y="16336"/>
                      </a:lnTo>
                      <a:lnTo>
                        <a:pt x="293" y="16329"/>
                      </a:lnTo>
                      <a:lnTo>
                        <a:pt x="306" y="16322"/>
                      </a:lnTo>
                      <a:lnTo>
                        <a:pt x="321" y="16313"/>
                      </a:lnTo>
                      <a:lnTo>
                        <a:pt x="335" y="16305"/>
                      </a:lnTo>
                      <a:lnTo>
                        <a:pt x="348" y="16297"/>
                      </a:lnTo>
                      <a:lnTo>
                        <a:pt x="363" y="16287"/>
                      </a:lnTo>
                      <a:lnTo>
                        <a:pt x="376" y="16278"/>
                      </a:lnTo>
                      <a:lnTo>
                        <a:pt x="391" y="16267"/>
                      </a:lnTo>
                      <a:lnTo>
                        <a:pt x="405" y="16257"/>
                      </a:lnTo>
                      <a:lnTo>
                        <a:pt x="418" y="16245"/>
                      </a:lnTo>
                      <a:lnTo>
                        <a:pt x="433" y="16234"/>
                      </a:lnTo>
                      <a:lnTo>
                        <a:pt x="446" y="16222"/>
                      </a:lnTo>
                      <a:lnTo>
                        <a:pt x="460" y="16208"/>
                      </a:lnTo>
                      <a:lnTo>
                        <a:pt x="475" y="16194"/>
                      </a:lnTo>
                      <a:lnTo>
                        <a:pt x="488" y="16180"/>
                      </a:lnTo>
                      <a:lnTo>
                        <a:pt x="502" y="16164"/>
                      </a:lnTo>
                      <a:lnTo>
                        <a:pt x="516" y="16148"/>
                      </a:lnTo>
                      <a:lnTo>
                        <a:pt x="530" y="16131"/>
                      </a:lnTo>
                      <a:lnTo>
                        <a:pt x="544" y="16112"/>
                      </a:lnTo>
                      <a:lnTo>
                        <a:pt x="558" y="16092"/>
                      </a:lnTo>
                      <a:lnTo>
                        <a:pt x="572" y="16072"/>
                      </a:lnTo>
                      <a:lnTo>
                        <a:pt x="586" y="16049"/>
                      </a:lnTo>
                      <a:lnTo>
                        <a:pt x="600" y="16026"/>
                      </a:lnTo>
                      <a:lnTo>
                        <a:pt x="614" y="16000"/>
                      </a:lnTo>
                      <a:lnTo>
                        <a:pt x="628" y="15973"/>
                      </a:lnTo>
                      <a:lnTo>
                        <a:pt x="642" y="15943"/>
                      </a:lnTo>
                      <a:lnTo>
                        <a:pt x="655" y="15912"/>
                      </a:lnTo>
                      <a:lnTo>
                        <a:pt x="670" y="15879"/>
                      </a:lnTo>
                      <a:lnTo>
                        <a:pt x="684" y="15842"/>
                      </a:lnTo>
                      <a:lnTo>
                        <a:pt x="697" y="15803"/>
                      </a:lnTo>
                      <a:lnTo>
                        <a:pt x="712" y="15761"/>
                      </a:lnTo>
                      <a:lnTo>
                        <a:pt x="726" y="15715"/>
                      </a:lnTo>
                      <a:lnTo>
                        <a:pt x="740" y="15665"/>
                      </a:lnTo>
                      <a:lnTo>
                        <a:pt x="754" y="15611"/>
                      </a:lnTo>
                      <a:lnTo>
                        <a:pt x="767" y="15553"/>
                      </a:lnTo>
                      <a:lnTo>
                        <a:pt x="782" y="15488"/>
                      </a:lnTo>
                      <a:lnTo>
                        <a:pt x="796" y="15418"/>
                      </a:lnTo>
                      <a:lnTo>
                        <a:pt x="809" y="15340"/>
                      </a:lnTo>
                      <a:lnTo>
                        <a:pt x="824" y="15256"/>
                      </a:lnTo>
                      <a:lnTo>
                        <a:pt x="837" y="15162"/>
                      </a:lnTo>
                      <a:lnTo>
                        <a:pt x="851" y="15058"/>
                      </a:lnTo>
                      <a:lnTo>
                        <a:pt x="866" y="14942"/>
                      </a:lnTo>
                      <a:lnTo>
                        <a:pt x="879" y="14814"/>
                      </a:lnTo>
                      <a:lnTo>
                        <a:pt x="893" y="14670"/>
                      </a:lnTo>
                      <a:lnTo>
                        <a:pt x="907" y="14510"/>
                      </a:lnTo>
                      <a:lnTo>
                        <a:pt x="921" y="14329"/>
                      </a:lnTo>
                      <a:lnTo>
                        <a:pt x="936" y="14123"/>
                      </a:lnTo>
                      <a:lnTo>
                        <a:pt x="949" y="13892"/>
                      </a:lnTo>
                      <a:lnTo>
                        <a:pt x="963" y="13627"/>
                      </a:lnTo>
                      <a:lnTo>
                        <a:pt x="977" y="13326"/>
                      </a:lnTo>
                      <a:lnTo>
                        <a:pt x="991" y="12980"/>
                      </a:lnTo>
                      <a:lnTo>
                        <a:pt x="1005" y="12582"/>
                      </a:lnTo>
                      <a:lnTo>
                        <a:pt x="1019" y="12123"/>
                      </a:lnTo>
                      <a:lnTo>
                        <a:pt x="1033" y="11592"/>
                      </a:lnTo>
                      <a:lnTo>
                        <a:pt x="1046" y="10976"/>
                      </a:lnTo>
                      <a:lnTo>
                        <a:pt x="1061" y="10262"/>
                      </a:lnTo>
                      <a:lnTo>
                        <a:pt x="1075" y="9438"/>
                      </a:lnTo>
                      <a:lnTo>
                        <a:pt x="1088" y="8492"/>
                      </a:lnTo>
                      <a:lnTo>
                        <a:pt x="1103" y="7417"/>
                      </a:lnTo>
                      <a:lnTo>
                        <a:pt x="1117" y="6218"/>
                      </a:lnTo>
                      <a:lnTo>
                        <a:pt x="1131" y="4920"/>
                      </a:lnTo>
                      <a:lnTo>
                        <a:pt x="1145" y="3577"/>
                      </a:lnTo>
                      <a:lnTo>
                        <a:pt x="1158" y="2280"/>
                      </a:lnTo>
                      <a:lnTo>
                        <a:pt x="1173" y="1157"/>
                      </a:lnTo>
                      <a:lnTo>
                        <a:pt x="1187" y="355"/>
                      </a:lnTo>
                      <a:lnTo>
                        <a:pt x="1200" y="0"/>
                      </a:lnTo>
                      <a:lnTo>
                        <a:pt x="1215" y="154"/>
                      </a:lnTo>
                      <a:lnTo>
                        <a:pt x="1228" y="790"/>
                      </a:lnTo>
                      <a:lnTo>
                        <a:pt x="1242" y="1802"/>
                      </a:lnTo>
                      <a:lnTo>
                        <a:pt x="1257" y="3047"/>
                      </a:lnTo>
                      <a:lnTo>
                        <a:pt x="1270" y="4384"/>
                      </a:lnTo>
                      <a:lnTo>
                        <a:pt x="1284" y="5708"/>
                      </a:lnTo>
                      <a:lnTo>
                        <a:pt x="1298" y="6951"/>
                      </a:lnTo>
                      <a:lnTo>
                        <a:pt x="1312" y="8078"/>
                      </a:lnTo>
                      <a:lnTo>
                        <a:pt x="1327" y="9075"/>
                      </a:lnTo>
                      <a:lnTo>
                        <a:pt x="1340" y="9947"/>
                      </a:lnTo>
                      <a:lnTo>
                        <a:pt x="1354" y="10703"/>
                      </a:lnTo>
                      <a:lnTo>
                        <a:pt x="1368" y="11356"/>
                      </a:lnTo>
                      <a:lnTo>
                        <a:pt x="1382" y="11920"/>
                      </a:lnTo>
                      <a:lnTo>
                        <a:pt x="1396" y="12406"/>
                      </a:lnTo>
                      <a:lnTo>
                        <a:pt x="1410" y="12828"/>
                      </a:lnTo>
                      <a:lnTo>
                        <a:pt x="1424" y="13193"/>
                      </a:lnTo>
                      <a:lnTo>
                        <a:pt x="1437" y="13512"/>
                      </a:lnTo>
                      <a:lnTo>
                        <a:pt x="1452" y="13790"/>
                      </a:lnTo>
                      <a:lnTo>
                        <a:pt x="1466" y="14035"/>
                      </a:lnTo>
                      <a:lnTo>
                        <a:pt x="1479" y="14249"/>
                      </a:lnTo>
                      <a:lnTo>
                        <a:pt x="1494" y="14440"/>
                      </a:lnTo>
                      <a:lnTo>
                        <a:pt x="1508" y="14608"/>
                      </a:lnTo>
                      <a:lnTo>
                        <a:pt x="1522" y="14759"/>
                      </a:lnTo>
                      <a:lnTo>
                        <a:pt x="1536" y="14892"/>
                      </a:lnTo>
                      <a:lnTo>
                        <a:pt x="1549" y="15013"/>
                      </a:lnTo>
                      <a:lnTo>
                        <a:pt x="1564" y="15121"/>
                      </a:lnTo>
                      <a:lnTo>
                        <a:pt x="1578" y="15219"/>
                      </a:lnTo>
                      <a:lnTo>
                        <a:pt x="1591" y="15308"/>
                      </a:lnTo>
                      <a:lnTo>
                        <a:pt x="1606" y="15388"/>
                      </a:lnTo>
                      <a:lnTo>
                        <a:pt x="1619" y="15461"/>
                      </a:lnTo>
                      <a:lnTo>
                        <a:pt x="1633" y="15528"/>
                      </a:lnTo>
                      <a:lnTo>
                        <a:pt x="1648" y="15588"/>
                      </a:lnTo>
                      <a:lnTo>
                        <a:pt x="1661" y="15644"/>
                      </a:lnTo>
                      <a:lnTo>
                        <a:pt x="1676" y="15695"/>
                      </a:lnTo>
                      <a:lnTo>
                        <a:pt x="1689" y="15743"/>
                      </a:lnTo>
                      <a:lnTo>
                        <a:pt x="1703" y="15787"/>
                      </a:lnTo>
                      <a:lnTo>
                        <a:pt x="1718" y="15827"/>
                      </a:lnTo>
                      <a:lnTo>
                        <a:pt x="1731" y="15864"/>
                      </a:lnTo>
                      <a:lnTo>
                        <a:pt x="1745" y="15899"/>
                      </a:lnTo>
                      <a:lnTo>
                        <a:pt x="1759" y="15931"/>
                      </a:lnTo>
                      <a:lnTo>
                        <a:pt x="1773" y="15961"/>
                      </a:lnTo>
                      <a:lnTo>
                        <a:pt x="1787" y="15989"/>
                      </a:lnTo>
                      <a:lnTo>
                        <a:pt x="1801" y="16015"/>
                      </a:lnTo>
                      <a:lnTo>
                        <a:pt x="1815" y="16040"/>
                      </a:lnTo>
                      <a:lnTo>
                        <a:pt x="1828" y="16062"/>
                      </a:lnTo>
                      <a:lnTo>
                        <a:pt x="1843" y="16084"/>
                      </a:lnTo>
                      <a:lnTo>
                        <a:pt x="1857" y="16104"/>
                      </a:lnTo>
                      <a:lnTo>
                        <a:pt x="1871" y="16124"/>
                      </a:lnTo>
                      <a:lnTo>
                        <a:pt x="1885" y="16141"/>
                      </a:lnTo>
                      <a:lnTo>
                        <a:pt x="1899" y="16158"/>
                      </a:lnTo>
                      <a:lnTo>
                        <a:pt x="1913" y="16174"/>
                      </a:lnTo>
                      <a:lnTo>
                        <a:pt x="1927" y="16188"/>
                      </a:lnTo>
                      <a:lnTo>
                        <a:pt x="1940" y="16203"/>
                      </a:lnTo>
                      <a:lnTo>
                        <a:pt x="1955" y="16216"/>
                      </a:lnTo>
                      <a:lnTo>
                        <a:pt x="1969" y="16229"/>
                      </a:lnTo>
                      <a:lnTo>
                        <a:pt x="1982" y="16241"/>
                      </a:lnTo>
                      <a:lnTo>
                        <a:pt x="1997" y="16253"/>
                      </a:lnTo>
                      <a:lnTo>
                        <a:pt x="2010" y="16263"/>
                      </a:lnTo>
                      <a:lnTo>
                        <a:pt x="2024" y="16274"/>
                      </a:lnTo>
                      <a:lnTo>
                        <a:pt x="2039" y="16283"/>
                      </a:lnTo>
                      <a:lnTo>
                        <a:pt x="2052" y="16292"/>
                      </a:lnTo>
                      <a:lnTo>
                        <a:pt x="2067" y="16302"/>
                      </a:lnTo>
                      <a:lnTo>
                        <a:pt x="2080" y="16310"/>
                      </a:lnTo>
                      <a:lnTo>
                        <a:pt x="2094" y="16318"/>
                      </a:lnTo>
                      <a:lnTo>
                        <a:pt x="2109" y="16326"/>
                      </a:lnTo>
                      <a:lnTo>
                        <a:pt x="2122" y="16333"/>
                      </a:lnTo>
                      <a:lnTo>
                        <a:pt x="2136" y="16340"/>
                      </a:lnTo>
                      <a:lnTo>
                        <a:pt x="2150" y="16348"/>
                      </a:lnTo>
                      <a:lnTo>
                        <a:pt x="2164" y="16354"/>
                      </a:lnTo>
                      <a:lnTo>
                        <a:pt x="2178" y="16360"/>
                      </a:lnTo>
                      <a:lnTo>
                        <a:pt x="2192" y="16365"/>
                      </a:lnTo>
                      <a:lnTo>
                        <a:pt x="2206" y="16372"/>
                      </a:lnTo>
                      <a:lnTo>
                        <a:pt x="2219" y="16377"/>
                      </a:lnTo>
                      <a:lnTo>
                        <a:pt x="2234" y="16382"/>
                      </a:lnTo>
                      <a:lnTo>
                        <a:pt x="2248" y="16387"/>
                      </a:lnTo>
                      <a:lnTo>
                        <a:pt x="2262" y="16392"/>
                      </a:lnTo>
                      <a:lnTo>
                        <a:pt x="2276" y="16397"/>
                      </a:lnTo>
                      <a:lnTo>
                        <a:pt x="2290" y="16401"/>
                      </a:lnTo>
                      <a:lnTo>
                        <a:pt x="2304" y="16406"/>
                      </a:lnTo>
                      <a:lnTo>
                        <a:pt x="2318" y="16410"/>
                      </a:lnTo>
                      <a:lnTo>
                        <a:pt x="2331" y="16413"/>
                      </a:lnTo>
                      <a:lnTo>
                        <a:pt x="2346" y="16417"/>
                      </a:lnTo>
                      <a:lnTo>
                        <a:pt x="2360" y="16422"/>
                      </a:lnTo>
                      <a:lnTo>
                        <a:pt x="2373" y="16425"/>
                      </a:lnTo>
                      <a:lnTo>
                        <a:pt x="2388" y="16429"/>
                      </a:lnTo>
                      <a:lnTo>
                        <a:pt x="2401" y="16432"/>
                      </a:lnTo>
                      <a:lnTo>
                        <a:pt x="2416" y="16435"/>
                      </a:lnTo>
                      <a:lnTo>
                        <a:pt x="2430" y="16438"/>
                      </a:lnTo>
                      <a:lnTo>
                        <a:pt x="2443" y="16441"/>
                      </a:lnTo>
                      <a:lnTo>
                        <a:pt x="2458" y="16444"/>
                      </a:lnTo>
                      <a:lnTo>
                        <a:pt x="2471" y="16447"/>
                      </a:lnTo>
                      <a:lnTo>
                        <a:pt x="2485" y="16450"/>
                      </a:lnTo>
                      <a:lnTo>
                        <a:pt x="2500" y="16453"/>
                      </a:lnTo>
                      <a:lnTo>
                        <a:pt x="2513" y="16455"/>
                      </a:lnTo>
                      <a:lnTo>
                        <a:pt x="2527" y="16457"/>
                      </a:lnTo>
                      <a:lnTo>
                        <a:pt x="2541" y="16460"/>
                      </a:lnTo>
                      <a:lnTo>
                        <a:pt x="2555" y="16462"/>
                      </a:lnTo>
                      <a:lnTo>
                        <a:pt x="2569" y="16464"/>
                      </a:lnTo>
                      <a:lnTo>
                        <a:pt x="2583" y="16466"/>
                      </a:lnTo>
                      <a:lnTo>
                        <a:pt x="2597" y="16468"/>
                      </a:lnTo>
                      <a:lnTo>
                        <a:pt x="2612" y="16471"/>
                      </a:lnTo>
                      <a:lnTo>
                        <a:pt x="2625" y="16473"/>
                      </a:lnTo>
                      <a:lnTo>
                        <a:pt x="2639" y="16475"/>
                      </a:lnTo>
                      <a:lnTo>
                        <a:pt x="2653" y="16477"/>
                      </a:lnTo>
                      <a:lnTo>
                        <a:pt x="2667" y="16479"/>
                      </a:lnTo>
                      <a:lnTo>
                        <a:pt x="2681" y="16480"/>
                      </a:lnTo>
                      <a:lnTo>
                        <a:pt x="2695" y="16482"/>
                      </a:lnTo>
                      <a:lnTo>
                        <a:pt x="2709" y="16484"/>
                      </a:lnTo>
                      <a:lnTo>
                        <a:pt x="2722" y="16485"/>
                      </a:lnTo>
                      <a:lnTo>
                        <a:pt x="2737" y="16487"/>
                      </a:lnTo>
                      <a:lnTo>
                        <a:pt x="2751" y="16488"/>
                      </a:lnTo>
                      <a:lnTo>
                        <a:pt x="2764" y="16490"/>
                      </a:lnTo>
                      <a:lnTo>
                        <a:pt x="2779" y="16491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64"/>
                <p:cNvSpPr>
                  <a:spLocks/>
                </p:cNvSpPr>
                <p:nvPr/>
              </p:nvSpPr>
              <p:spPr bwMode="auto">
                <a:xfrm>
                  <a:off x="3530" y="3237"/>
                  <a:ext cx="253" cy="3"/>
                </a:xfrm>
                <a:custGeom>
                  <a:avLst/>
                  <a:gdLst>
                    <a:gd name="T0" fmla="*/ 0 w 2779"/>
                    <a:gd name="T1" fmla="*/ 0 h 72"/>
                    <a:gd name="T2" fmla="*/ 0 w 2779"/>
                    <a:gd name="T3" fmla="*/ 0 h 72"/>
                    <a:gd name="T4" fmla="*/ 0 w 2779"/>
                    <a:gd name="T5" fmla="*/ 0 h 72"/>
                    <a:gd name="T6" fmla="*/ 0 w 2779"/>
                    <a:gd name="T7" fmla="*/ 0 h 72"/>
                    <a:gd name="T8" fmla="*/ 0 w 2779"/>
                    <a:gd name="T9" fmla="*/ 0 h 72"/>
                    <a:gd name="T10" fmla="*/ 0 w 2779"/>
                    <a:gd name="T11" fmla="*/ 0 h 72"/>
                    <a:gd name="T12" fmla="*/ 0 w 2779"/>
                    <a:gd name="T13" fmla="*/ 0 h 72"/>
                    <a:gd name="T14" fmla="*/ 0 w 2779"/>
                    <a:gd name="T15" fmla="*/ 0 h 72"/>
                    <a:gd name="T16" fmla="*/ 0 w 2779"/>
                    <a:gd name="T17" fmla="*/ 0 h 72"/>
                    <a:gd name="T18" fmla="*/ 0 w 2779"/>
                    <a:gd name="T19" fmla="*/ 0 h 72"/>
                    <a:gd name="T20" fmla="*/ 0 w 2779"/>
                    <a:gd name="T21" fmla="*/ 0 h 72"/>
                    <a:gd name="T22" fmla="*/ 0 w 2779"/>
                    <a:gd name="T23" fmla="*/ 0 h 72"/>
                    <a:gd name="T24" fmla="*/ 0 w 2779"/>
                    <a:gd name="T25" fmla="*/ 0 h 72"/>
                    <a:gd name="T26" fmla="*/ 0 w 2779"/>
                    <a:gd name="T27" fmla="*/ 0 h 72"/>
                    <a:gd name="T28" fmla="*/ 0 w 2779"/>
                    <a:gd name="T29" fmla="*/ 0 h 72"/>
                    <a:gd name="T30" fmla="*/ 0 w 2779"/>
                    <a:gd name="T31" fmla="*/ 0 h 72"/>
                    <a:gd name="T32" fmla="*/ 0 w 2779"/>
                    <a:gd name="T33" fmla="*/ 0 h 72"/>
                    <a:gd name="T34" fmla="*/ 0 w 2779"/>
                    <a:gd name="T35" fmla="*/ 0 h 72"/>
                    <a:gd name="T36" fmla="*/ 0 w 2779"/>
                    <a:gd name="T37" fmla="*/ 0 h 72"/>
                    <a:gd name="T38" fmla="*/ 0 w 2779"/>
                    <a:gd name="T39" fmla="*/ 0 h 72"/>
                    <a:gd name="T40" fmla="*/ 0 w 2779"/>
                    <a:gd name="T41" fmla="*/ 0 h 72"/>
                    <a:gd name="T42" fmla="*/ 0 w 2779"/>
                    <a:gd name="T43" fmla="*/ 0 h 72"/>
                    <a:gd name="T44" fmla="*/ 0 w 2779"/>
                    <a:gd name="T45" fmla="*/ 0 h 72"/>
                    <a:gd name="T46" fmla="*/ 0 w 2779"/>
                    <a:gd name="T47" fmla="*/ 0 h 72"/>
                    <a:gd name="T48" fmla="*/ 0 w 2779"/>
                    <a:gd name="T49" fmla="*/ 0 h 72"/>
                    <a:gd name="T50" fmla="*/ 0 w 2779"/>
                    <a:gd name="T51" fmla="*/ 0 h 72"/>
                    <a:gd name="T52" fmla="*/ 0 w 2779"/>
                    <a:gd name="T53" fmla="*/ 0 h 72"/>
                    <a:gd name="T54" fmla="*/ 0 w 2779"/>
                    <a:gd name="T55" fmla="*/ 0 h 72"/>
                    <a:gd name="T56" fmla="*/ 0 w 2779"/>
                    <a:gd name="T57" fmla="*/ 0 h 72"/>
                    <a:gd name="T58" fmla="*/ 0 w 2779"/>
                    <a:gd name="T59" fmla="*/ 0 h 72"/>
                    <a:gd name="T60" fmla="*/ 0 w 2779"/>
                    <a:gd name="T61" fmla="*/ 0 h 72"/>
                    <a:gd name="T62" fmla="*/ 0 w 2779"/>
                    <a:gd name="T63" fmla="*/ 0 h 72"/>
                    <a:gd name="T64" fmla="*/ 0 w 2779"/>
                    <a:gd name="T65" fmla="*/ 0 h 72"/>
                    <a:gd name="T66" fmla="*/ 0 w 2779"/>
                    <a:gd name="T67" fmla="*/ 0 h 72"/>
                    <a:gd name="T68" fmla="*/ 0 w 2779"/>
                    <a:gd name="T69" fmla="*/ 0 h 72"/>
                    <a:gd name="T70" fmla="*/ 0 w 2779"/>
                    <a:gd name="T71" fmla="*/ 0 h 72"/>
                    <a:gd name="T72" fmla="*/ 0 w 2779"/>
                    <a:gd name="T73" fmla="*/ 0 h 72"/>
                    <a:gd name="T74" fmla="*/ 0 w 2779"/>
                    <a:gd name="T75" fmla="*/ 0 h 72"/>
                    <a:gd name="T76" fmla="*/ 0 w 2779"/>
                    <a:gd name="T77" fmla="*/ 0 h 72"/>
                    <a:gd name="T78" fmla="*/ 0 w 2779"/>
                    <a:gd name="T79" fmla="*/ 0 h 72"/>
                    <a:gd name="T80" fmla="*/ 0 w 2779"/>
                    <a:gd name="T81" fmla="*/ 0 h 72"/>
                    <a:gd name="T82" fmla="*/ 0 w 2779"/>
                    <a:gd name="T83" fmla="*/ 0 h 72"/>
                    <a:gd name="T84" fmla="*/ 0 w 2779"/>
                    <a:gd name="T85" fmla="*/ 0 h 72"/>
                    <a:gd name="T86" fmla="*/ 0 w 2779"/>
                    <a:gd name="T87" fmla="*/ 0 h 72"/>
                    <a:gd name="T88" fmla="*/ 0 w 2779"/>
                    <a:gd name="T89" fmla="*/ 0 h 72"/>
                    <a:gd name="T90" fmla="*/ 0 w 2779"/>
                    <a:gd name="T91" fmla="*/ 0 h 72"/>
                    <a:gd name="T92" fmla="*/ 0 w 2779"/>
                    <a:gd name="T93" fmla="*/ 0 h 72"/>
                    <a:gd name="T94" fmla="*/ 0 w 2779"/>
                    <a:gd name="T95" fmla="*/ 0 h 72"/>
                    <a:gd name="T96" fmla="*/ 0 w 2779"/>
                    <a:gd name="T97" fmla="*/ 0 h 72"/>
                    <a:gd name="T98" fmla="*/ 0 w 2779"/>
                    <a:gd name="T99" fmla="*/ 0 h 72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2779"/>
                    <a:gd name="T151" fmla="*/ 0 h 72"/>
                    <a:gd name="T152" fmla="*/ 2779 w 2779"/>
                    <a:gd name="T153" fmla="*/ 72 h 72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2779" h="72">
                      <a:moveTo>
                        <a:pt x="0" y="0"/>
                      </a:moveTo>
                      <a:lnTo>
                        <a:pt x="13" y="2"/>
                      </a:lnTo>
                      <a:lnTo>
                        <a:pt x="28" y="3"/>
                      </a:lnTo>
                      <a:lnTo>
                        <a:pt x="42" y="5"/>
                      </a:lnTo>
                      <a:lnTo>
                        <a:pt x="55" y="7"/>
                      </a:lnTo>
                      <a:lnTo>
                        <a:pt x="70" y="8"/>
                      </a:lnTo>
                      <a:lnTo>
                        <a:pt x="83" y="9"/>
                      </a:lnTo>
                      <a:lnTo>
                        <a:pt x="97" y="10"/>
                      </a:lnTo>
                      <a:lnTo>
                        <a:pt x="112" y="11"/>
                      </a:lnTo>
                      <a:lnTo>
                        <a:pt x="125" y="13"/>
                      </a:lnTo>
                      <a:lnTo>
                        <a:pt x="139" y="14"/>
                      </a:lnTo>
                      <a:lnTo>
                        <a:pt x="153" y="15"/>
                      </a:lnTo>
                      <a:lnTo>
                        <a:pt x="167" y="16"/>
                      </a:lnTo>
                      <a:lnTo>
                        <a:pt x="181" y="17"/>
                      </a:lnTo>
                      <a:lnTo>
                        <a:pt x="195" y="18"/>
                      </a:lnTo>
                      <a:lnTo>
                        <a:pt x="209" y="19"/>
                      </a:lnTo>
                      <a:lnTo>
                        <a:pt x="224" y="20"/>
                      </a:lnTo>
                      <a:lnTo>
                        <a:pt x="237" y="21"/>
                      </a:lnTo>
                      <a:lnTo>
                        <a:pt x="251" y="22"/>
                      </a:lnTo>
                      <a:lnTo>
                        <a:pt x="265" y="22"/>
                      </a:lnTo>
                      <a:lnTo>
                        <a:pt x="279" y="23"/>
                      </a:lnTo>
                      <a:lnTo>
                        <a:pt x="293" y="24"/>
                      </a:lnTo>
                      <a:lnTo>
                        <a:pt x="307" y="25"/>
                      </a:lnTo>
                      <a:lnTo>
                        <a:pt x="321" y="26"/>
                      </a:lnTo>
                      <a:lnTo>
                        <a:pt x="334" y="27"/>
                      </a:lnTo>
                      <a:lnTo>
                        <a:pt x="349" y="27"/>
                      </a:lnTo>
                      <a:lnTo>
                        <a:pt x="363" y="29"/>
                      </a:lnTo>
                      <a:lnTo>
                        <a:pt x="376" y="30"/>
                      </a:lnTo>
                      <a:lnTo>
                        <a:pt x="391" y="31"/>
                      </a:lnTo>
                      <a:lnTo>
                        <a:pt x="404" y="31"/>
                      </a:lnTo>
                      <a:lnTo>
                        <a:pt x="419" y="32"/>
                      </a:lnTo>
                      <a:lnTo>
                        <a:pt x="433" y="33"/>
                      </a:lnTo>
                      <a:lnTo>
                        <a:pt x="446" y="33"/>
                      </a:lnTo>
                      <a:lnTo>
                        <a:pt x="461" y="34"/>
                      </a:lnTo>
                      <a:lnTo>
                        <a:pt x="474" y="35"/>
                      </a:lnTo>
                      <a:lnTo>
                        <a:pt x="488" y="35"/>
                      </a:lnTo>
                      <a:lnTo>
                        <a:pt x="503" y="36"/>
                      </a:lnTo>
                      <a:lnTo>
                        <a:pt x="516" y="37"/>
                      </a:lnTo>
                      <a:lnTo>
                        <a:pt x="530" y="37"/>
                      </a:lnTo>
                      <a:lnTo>
                        <a:pt x="544" y="38"/>
                      </a:lnTo>
                      <a:lnTo>
                        <a:pt x="558" y="38"/>
                      </a:lnTo>
                      <a:lnTo>
                        <a:pt x="573" y="39"/>
                      </a:lnTo>
                      <a:lnTo>
                        <a:pt x="586" y="40"/>
                      </a:lnTo>
                      <a:lnTo>
                        <a:pt x="600" y="40"/>
                      </a:lnTo>
                      <a:lnTo>
                        <a:pt x="615" y="41"/>
                      </a:lnTo>
                      <a:lnTo>
                        <a:pt x="628" y="41"/>
                      </a:lnTo>
                      <a:lnTo>
                        <a:pt x="642" y="42"/>
                      </a:lnTo>
                      <a:lnTo>
                        <a:pt x="656" y="42"/>
                      </a:lnTo>
                      <a:lnTo>
                        <a:pt x="670" y="43"/>
                      </a:lnTo>
                      <a:lnTo>
                        <a:pt x="684" y="43"/>
                      </a:lnTo>
                      <a:lnTo>
                        <a:pt x="698" y="44"/>
                      </a:lnTo>
                      <a:lnTo>
                        <a:pt x="712" y="44"/>
                      </a:lnTo>
                      <a:lnTo>
                        <a:pt x="725" y="44"/>
                      </a:lnTo>
                      <a:lnTo>
                        <a:pt x="740" y="45"/>
                      </a:lnTo>
                      <a:lnTo>
                        <a:pt x="754" y="45"/>
                      </a:lnTo>
                      <a:lnTo>
                        <a:pt x="768" y="46"/>
                      </a:lnTo>
                      <a:lnTo>
                        <a:pt x="782" y="46"/>
                      </a:lnTo>
                      <a:lnTo>
                        <a:pt x="795" y="47"/>
                      </a:lnTo>
                      <a:lnTo>
                        <a:pt x="810" y="47"/>
                      </a:lnTo>
                      <a:lnTo>
                        <a:pt x="824" y="47"/>
                      </a:lnTo>
                      <a:lnTo>
                        <a:pt x="837" y="48"/>
                      </a:lnTo>
                      <a:lnTo>
                        <a:pt x="852" y="48"/>
                      </a:lnTo>
                      <a:lnTo>
                        <a:pt x="865" y="49"/>
                      </a:lnTo>
                      <a:lnTo>
                        <a:pt x="879" y="49"/>
                      </a:lnTo>
                      <a:lnTo>
                        <a:pt x="894" y="49"/>
                      </a:lnTo>
                      <a:lnTo>
                        <a:pt x="907" y="50"/>
                      </a:lnTo>
                      <a:lnTo>
                        <a:pt x="921" y="50"/>
                      </a:lnTo>
                      <a:lnTo>
                        <a:pt x="935" y="50"/>
                      </a:lnTo>
                      <a:lnTo>
                        <a:pt x="949" y="51"/>
                      </a:lnTo>
                      <a:lnTo>
                        <a:pt x="964" y="51"/>
                      </a:lnTo>
                      <a:lnTo>
                        <a:pt x="977" y="51"/>
                      </a:lnTo>
                      <a:lnTo>
                        <a:pt x="991" y="52"/>
                      </a:lnTo>
                      <a:lnTo>
                        <a:pt x="1006" y="52"/>
                      </a:lnTo>
                      <a:lnTo>
                        <a:pt x="1019" y="52"/>
                      </a:lnTo>
                      <a:lnTo>
                        <a:pt x="1033" y="54"/>
                      </a:lnTo>
                      <a:lnTo>
                        <a:pt x="1047" y="54"/>
                      </a:lnTo>
                      <a:lnTo>
                        <a:pt x="1061" y="54"/>
                      </a:lnTo>
                      <a:lnTo>
                        <a:pt x="1075" y="55"/>
                      </a:lnTo>
                      <a:lnTo>
                        <a:pt x="1089" y="55"/>
                      </a:lnTo>
                      <a:lnTo>
                        <a:pt x="1103" y="55"/>
                      </a:lnTo>
                      <a:lnTo>
                        <a:pt x="1116" y="56"/>
                      </a:lnTo>
                      <a:lnTo>
                        <a:pt x="1131" y="56"/>
                      </a:lnTo>
                      <a:lnTo>
                        <a:pt x="1145" y="56"/>
                      </a:lnTo>
                      <a:lnTo>
                        <a:pt x="1159" y="56"/>
                      </a:lnTo>
                      <a:lnTo>
                        <a:pt x="1173" y="57"/>
                      </a:lnTo>
                      <a:lnTo>
                        <a:pt x="1186" y="57"/>
                      </a:lnTo>
                      <a:lnTo>
                        <a:pt x="1201" y="57"/>
                      </a:lnTo>
                      <a:lnTo>
                        <a:pt x="1215" y="57"/>
                      </a:lnTo>
                      <a:lnTo>
                        <a:pt x="1228" y="58"/>
                      </a:lnTo>
                      <a:lnTo>
                        <a:pt x="1243" y="58"/>
                      </a:lnTo>
                      <a:lnTo>
                        <a:pt x="1256" y="58"/>
                      </a:lnTo>
                      <a:lnTo>
                        <a:pt x="1270" y="58"/>
                      </a:lnTo>
                      <a:lnTo>
                        <a:pt x="1285" y="59"/>
                      </a:lnTo>
                      <a:lnTo>
                        <a:pt x="1298" y="59"/>
                      </a:lnTo>
                      <a:lnTo>
                        <a:pt x="1313" y="59"/>
                      </a:lnTo>
                      <a:lnTo>
                        <a:pt x="1326" y="59"/>
                      </a:lnTo>
                      <a:lnTo>
                        <a:pt x="1340" y="60"/>
                      </a:lnTo>
                      <a:lnTo>
                        <a:pt x="1355" y="60"/>
                      </a:lnTo>
                      <a:lnTo>
                        <a:pt x="1368" y="60"/>
                      </a:lnTo>
                      <a:lnTo>
                        <a:pt x="1382" y="60"/>
                      </a:lnTo>
                      <a:lnTo>
                        <a:pt x="1397" y="60"/>
                      </a:lnTo>
                      <a:lnTo>
                        <a:pt x="1410" y="61"/>
                      </a:lnTo>
                      <a:lnTo>
                        <a:pt x="1424" y="61"/>
                      </a:lnTo>
                      <a:lnTo>
                        <a:pt x="1438" y="61"/>
                      </a:lnTo>
                      <a:lnTo>
                        <a:pt x="1452" y="61"/>
                      </a:lnTo>
                      <a:lnTo>
                        <a:pt x="1466" y="61"/>
                      </a:lnTo>
                      <a:lnTo>
                        <a:pt x="1480" y="62"/>
                      </a:lnTo>
                      <a:lnTo>
                        <a:pt x="1494" y="62"/>
                      </a:lnTo>
                      <a:lnTo>
                        <a:pt x="1508" y="62"/>
                      </a:lnTo>
                      <a:lnTo>
                        <a:pt x="1522" y="62"/>
                      </a:lnTo>
                      <a:lnTo>
                        <a:pt x="1536" y="62"/>
                      </a:lnTo>
                      <a:lnTo>
                        <a:pt x="1550" y="63"/>
                      </a:lnTo>
                      <a:lnTo>
                        <a:pt x="1564" y="63"/>
                      </a:lnTo>
                      <a:lnTo>
                        <a:pt x="1577" y="63"/>
                      </a:lnTo>
                      <a:lnTo>
                        <a:pt x="1592" y="63"/>
                      </a:lnTo>
                      <a:lnTo>
                        <a:pt x="1606" y="63"/>
                      </a:lnTo>
                      <a:lnTo>
                        <a:pt x="1619" y="63"/>
                      </a:lnTo>
                      <a:lnTo>
                        <a:pt x="1634" y="64"/>
                      </a:lnTo>
                      <a:lnTo>
                        <a:pt x="1647" y="64"/>
                      </a:lnTo>
                      <a:lnTo>
                        <a:pt x="1661" y="64"/>
                      </a:lnTo>
                      <a:lnTo>
                        <a:pt x="1676" y="64"/>
                      </a:lnTo>
                      <a:lnTo>
                        <a:pt x="1689" y="64"/>
                      </a:lnTo>
                      <a:lnTo>
                        <a:pt x="1704" y="64"/>
                      </a:lnTo>
                      <a:lnTo>
                        <a:pt x="1717" y="65"/>
                      </a:lnTo>
                      <a:lnTo>
                        <a:pt x="1731" y="65"/>
                      </a:lnTo>
                      <a:lnTo>
                        <a:pt x="1746" y="65"/>
                      </a:lnTo>
                      <a:lnTo>
                        <a:pt x="1759" y="65"/>
                      </a:lnTo>
                      <a:lnTo>
                        <a:pt x="1773" y="65"/>
                      </a:lnTo>
                      <a:lnTo>
                        <a:pt x="1788" y="65"/>
                      </a:lnTo>
                      <a:lnTo>
                        <a:pt x="1801" y="65"/>
                      </a:lnTo>
                      <a:lnTo>
                        <a:pt x="1815" y="66"/>
                      </a:lnTo>
                      <a:lnTo>
                        <a:pt x="1829" y="66"/>
                      </a:lnTo>
                      <a:lnTo>
                        <a:pt x="1843" y="66"/>
                      </a:lnTo>
                      <a:lnTo>
                        <a:pt x="1857" y="66"/>
                      </a:lnTo>
                      <a:lnTo>
                        <a:pt x="1871" y="66"/>
                      </a:lnTo>
                      <a:lnTo>
                        <a:pt x="1885" y="66"/>
                      </a:lnTo>
                      <a:lnTo>
                        <a:pt x="1899" y="66"/>
                      </a:lnTo>
                      <a:lnTo>
                        <a:pt x="1913" y="67"/>
                      </a:lnTo>
                      <a:lnTo>
                        <a:pt x="1927" y="67"/>
                      </a:lnTo>
                      <a:lnTo>
                        <a:pt x="1941" y="67"/>
                      </a:lnTo>
                      <a:lnTo>
                        <a:pt x="1955" y="67"/>
                      </a:lnTo>
                      <a:lnTo>
                        <a:pt x="1968" y="67"/>
                      </a:lnTo>
                      <a:lnTo>
                        <a:pt x="1983" y="67"/>
                      </a:lnTo>
                      <a:lnTo>
                        <a:pt x="1997" y="67"/>
                      </a:lnTo>
                      <a:lnTo>
                        <a:pt x="2010" y="67"/>
                      </a:lnTo>
                      <a:lnTo>
                        <a:pt x="2025" y="68"/>
                      </a:lnTo>
                      <a:lnTo>
                        <a:pt x="2038" y="68"/>
                      </a:lnTo>
                      <a:lnTo>
                        <a:pt x="2052" y="68"/>
                      </a:lnTo>
                      <a:lnTo>
                        <a:pt x="2067" y="68"/>
                      </a:lnTo>
                      <a:lnTo>
                        <a:pt x="2080" y="68"/>
                      </a:lnTo>
                      <a:lnTo>
                        <a:pt x="2095" y="68"/>
                      </a:lnTo>
                      <a:lnTo>
                        <a:pt x="2108" y="68"/>
                      </a:lnTo>
                      <a:lnTo>
                        <a:pt x="2122" y="68"/>
                      </a:lnTo>
                      <a:lnTo>
                        <a:pt x="2137" y="68"/>
                      </a:lnTo>
                      <a:lnTo>
                        <a:pt x="2150" y="69"/>
                      </a:lnTo>
                      <a:lnTo>
                        <a:pt x="2164" y="69"/>
                      </a:lnTo>
                      <a:lnTo>
                        <a:pt x="2179" y="69"/>
                      </a:lnTo>
                      <a:lnTo>
                        <a:pt x="2192" y="69"/>
                      </a:lnTo>
                      <a:lnTo>
                        <a:pt x="2206" y="69"/>
                      </a:lnTo>
                      <a:lnTo>
                        <a:pt x="2220" y="69"/>
                      </a:lnTo>
                      <a:lnTo>
                        <a:pt x="2234" y="69"/>
                      </a:lnTo>
                      <a:lnTo>
                        <a:pt x="2249" y="69"/>
                      </a:lnTo>
                      <a:lnTo>
                        <a:pt x="2262" y="69"/>
                      </a:lnTo>
                      <a:lnTo>
                        <a:pt x="2276" y="70"/>
                      </a:lnTo>
                      <a:lnTo>
                        <a:pt x="2290" y="70"/>
                      </a:lnTo>
                      <a:lnTo>
                        <a:pt x="2304" y="70"/>
                      </a:lnTo>
                      <a:lnTo>
                        <a:pt x="2318" y="70"/>
                      </a:lnTo>
                      <a:lnTo>
                        <a:pt x="2332" y="70"/>
                      </a:lnTo>
                      <a:lnTo>
                        <a:pt x="2346" y="70"/>
                      </a:lnTo>
                      <a:lnTo>
                        <a:pt x="2359" y="70"/>
                      </a:lnTo>
                      <a:lnTo>
                        <a:pt x="2374" y="70"/>
                      </a:lnTo>
                      <a:lnTo>
                        <a:pt x="2388" y="70"/>
                      </a:lnTo>
                      <a:lnTo>
                        <a:pt x="2401" y="70"/>
                      </a:lnTo>
                      <a:lnTo>
                        <a:pt x="2416" y="70"/>
                      </a:lnTo>
                      <a:lnTo>
                        <a:pt x="2429" y="71"/>
                      </a:lnTo>
                      <a:lnTo>
                        <a:pt x="2444" y="71"/>
                      </a:lnTo>
                      <a:lnTo>
                        <a:pt x="2458" y="71"/>
                      </a:lnTo>
                      <a:lnTo>
                        <a:pt x="2471" y="71"/>
                      </a:lnTo>
                      <a:lnTo>
                        <a:pt x="2486" y="71"/>
                      </a:lnTo>
                      <a:lnTo>
                        <a:pt x="2499" y="71"/>
                      </a:lnTo>
                      <a:lnTo>
                        <a:pt x="2513" y="71"/>
                      </a:lnTo>
                      <a:lnTo>
                        <a:pt x="2528" y="71"/>
                      </a:lnTo>
                      <a:lnTo>
                        <a:pt x="2541" y="71"/>
                      </a:lnTo>
                      <a:lnTo>
                        <a:pt x="2555" y="71"/>
                      </a:lnTo>
                      <a:lnTo>
                        <a:pt x="2570" y="71"/>
                      </a:lnTo>
                      <a:lnTo>
                        <a:pt x="2583" y="71"/>
                      </a:lnTo>
                      <a:lnTo>
                        <a:pt x="2597" y="72"/>
                      </a:lnTo>
                      <a:lnTo>
                        <a:pt x="2611" y="72"/>
                      </a:lnTo>
                      <a:lnTo>
                        <a:pt x="2625" y="72"/>
                      </a:lnTo>
                      <a:lnTo>
                        <a:pt x="2640" y="72"/>
                      </a:lnTo>
                      <a:lnTo>
                        <a:pt x="2653" y="72"/>
                      </a:lnTo>
                      <a:lnTo>
                        <a:pt x="2667" y="72"/>
                      </a:lnTo>
                      <a:lnTo>
                        <a:pt x="2681" y="72"/>
                      </a:lnTo>
                      <a:lnTo>
                        <a:pt x="2695" y="72"/>
                      </a:lnTo>
                      <a:lnTo>
                        <a:pt x="2709" y="72"/>
                      </a:lnTo>
                      <a:lnTo>
                        <a:pt x="2723" y="72"/>
                      </a:lnTo>
                      <a:lnTo>
                        <a:pt x="2737" y="72"/>
                      </a:lnTo>
                      <a:lnTo>
                        <a:pt x="2750" y="72"/>
                      </a:lnTo>
                      <a:lnTo>
                        <a:pt x="2765" y="72"/>
                      </a:lnTo>
                      <a:lnTo>
                        <a:pt x="2779" y="72"/>
                      </a:lnTo>
                    </a:path>
                  </a:pathLst>
                </a:cu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8" name="Freeform 65"/>
              <p:cNvSpPr>
                <a:spLocks/>
              </p:cNvSpPr>
              <p:nvPr/>
            </p:nvSpPr>
            <p:spPr bwMode="auto">
              <a:xfrm>
                <a:off x="156" y="3041"/>
                <a:ext cx="251" cy="1"/>
              </a:xfrm>
              <a:custGeom>
                <a:avLst/>
                <a:gdLst>
                  <a:gd name="T0" fmla="*/ 0 w 2765"/>
                  <a:gd name="T1" fmla="*/ 0 h 8"/>
                  <a:gd name="T2" fmla="*/ 0 w 2765"/>
                  <a:gd name="T3" fmla="*/ 0 h 8"/>
                  <a:gd name="T4" fmla="*/ 0 w 2765"/>
                  <a:gd name="T5" fmla="*/ 0 h 8"/>
                  <a:gd name="T6" fmla="*/ 0 w 2765"/>
                  <a:gd name="T7" fmla="*/ 0 h 8"/>
                  <a:gd name="T8" fmla="*/ 0 w 2765"/>
                  <a:gd name="T9" fmla="*/ 0 h 8"/>
                  <a:gd name="T10" fmla="*/ 0 w 2765"/>
                  <a:gd name="T11" fmla="*/ 0 h 8"/>
                  <a:gd name="T12" fmla="*/ 0 w 2765"/>
                  <a:gd name="T13" fmla="*/ 0 h 8"/>
                  <a:gd name="T14" fmla="*/ 0 w 2765"/>
                  <a:gd name="T15" fmla="*/ 0 h 8"/>
                  <a:gd name="T16" fmla="*/ 0 w 2765"/>
                  <a:gd name="T17" fmla="*/ 0 h 8"/>
                  <a:gd name="T18" fmla="*/ 0 w 2765"/>
                  <a:gd name="T19" fmla="*/ 0 h 8"/>
                  <a:gd name="T20" fmla="*/ 0 w 2765"/>
                  <a:gd name="T21" fmla="*/ 0 h 8"/>
                  <a:gd name="T22" fmla="*/ 0 w 2765"/>
                  <a:gd name="T23" fmla="*/ 0 h 8"/>
                  <a:gd name="T24" fmla="*/ 0 w 2765"/>
                  <a:gd name="T25" fmla="*/ 0 h 8"/>
                  <a:gd name="T26" fmla="*/ 0 w 2765"/>
                  <a:gd name="T27" fmla="*/ 0 h 8"/>
                  <a:gd name="T28" fmla="*/ 0 w 2765"/>
                  <a:gd name="T29" fmla="*/ 0 h 8"/>
                  <a:gd name="T30" fmla="*/ 0 w 2765"/>
                  <a:gd name="T31" fmla="*/ 0 h 8"/>
                  <a:gd name="T32" fmla="*/ 0 w 2765"/>
                  <a:gd name="T33" fmla="*/ 0 h 8"/>
                  <a:gd name="T34" fmla="*/ 0 w 2765"/>
                  <a:gd name="T35" fmla="*/ 0 h 8"/>
                  <a:gd name="T36" fmla="*/ 0 w 2765"/>
                  <a:gd name="T37" fmla="*/ 0 h 8"/>
                  <a:gd name="T38" fmla="*/ 0 w 2765"/>
                  <a:gd name="T39" fmla="*/ 0 h 8"/>
                  <a:gd name="T40" fmla="*/ 0 w 2765"/>
                  <a:gd name="T41" fmla="*/ 0 h 8"/>
                  <a:gd name="T42" fmla="*/ 0 w 2765"/>
                  <a:gd name="T43" fmla="*/ 0 h 8"/>
                  <a:gd name="T44" fmla="*/ 0 w 2765"/>
                  <a:gd name="T45" fmla="*/ 0 h 8"/>
                  <a:gd name="T46" fmla="*/ 0 w 2765"/>
                  <a:gd name="T47" fmla="*/ 0 h 8"/>
                  <a:gd name="T48" fmla="*/ 0 w 2765"/>
                  <a:gd name="T49" fmla="*/ 0 h 8"/>
                  <a:gd name="T50" fmla="*/ 0 w 2765"/>
                  <a:gd name="T51" fmla="*/ 0 h 8"/>
                  <a:gd name="T52" fmla="*/ 0 w 2765"/>
                  <a:gd name="T53" fmla="*/ 0 h 8"/>
                  <a:gd name="T54" fmla="*/ 0 w 2765"/>
                  <a:gd name="T55" fmla="*/ 0 h 8"/>
                  <a:gd name="T56" fmla="*/ 0 w 2765"/>
                  <a:gd name="T57" fmla="*/ 0 h 8"/>
                  <a:gd name="T58" fmla="*/ 0 w 2765"/>
                  <a:gd name="T59" fmla="*/ 0 h 8"/>
                  <a:gd name="T60" fmla="*/ 0 w 2765"/>
                  <a:gd name="T61" fmla="*/ 0 h 8"/>
                  <a:gd name="T62" fmla="*/ 0 w 2765"/>
                  <a:gd name="T63" fmla="*/ 0 h 8"/>
                  <a:gd name="T64" fmla="*/ 0 w 2765"/>
                  <a:gd name="T65" fmla="*/ 0 h 8"/>
                  <a:gd name="T66" fmla="*/ 0 w 2765"/>
                  <a:gd name="T67" fmla="*/ 0 h 8"/>
                  <a:gd name="T68" fmla="*/ 0 w 2765"/>
                  <a:gd name="T69" fmla="*/ 0 h 8"/>
                  <a:gd name="T70" fmla="*/ 0 w 2765"/>
                  <a:gd name="T71" fmla="*/ 0 h 8"/>
                  <a:gd name="T72" fmla="*/ 0 w 2765"/>
                  <a:gd name="T73" fmla="*/ 0 h 8"/>
                  <a:gd name="T74" fmla="*/ 0 w 2765"/>
                  <a:gd name="T75" fmla="*/ 0 h 8"/>
                  <a:gd name="T76" fmla="*/ 0 w 2765"/>
                  <a:gd name="T77" fmla="*/ 0 h 8"/>
                  <a:gd name="T78" fmla="*/ 0 w 2765"/>
                  <a:gd name="T79" fmla="*/ 0 h 8"/>
                  <a:gd name="T80" fmla="*/ 0 w 2765"/>
                  <a:gd name="T81" fmla="*/ 0 h 8"/>
                  <a:gd name="T82" fmla="*/ 0 w 2765"/>
                  <a:gd name="T83" fmla="*/ 0 h 8"/>
                  <a:gd name="T84" fmla="*/ 0 w 2765"/>
                  <a:gd name="T85" fmla="*/ 0 h 8"/>
                  <a:gd name="T86" fmla="*/ 0 w 2765"/>
                  <a:gd name="T87" fmla="*/ 0 h 8"/>
                  <a:gd name="T88" fmla="*/ 0 w 2765"/>
                  <a:gd name="T89" fmla="*/ 0 h 8"/>
                  <a:gd name="T90" fmla="*/ 0 w 2765"/>
                  <a:gd name="T91" fmla="*/ 0 h 8"/>
                  <a:gd name="T92" fmla="*/ 0 w 2765"/>
                  <a:gd name="T93" fmla="*/ 0 h 8"/>
                  <a:gd name="T94" fmla="*/ 0 w 2765"/>
                  <a:gd name="T95" fmla="*/ 0 h 8"/>
                  <a:gd name="T96" fmla="*/ 0 w 2765"/>
                  <a:gd name="T97" fmla="*/ 0 h 8"/>
                  <a:gd name="T98" fmla="*/ 0 w 2765"/>
                  <a:gd name="T99" fmla="*/ 0 h 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65"/>
                  <a:gd name="T151" fmla="*/ 0 h 8"/>
                  <a:gd name="T152" fmla="*/ 2765 w 2765"/>
                  <a:gd name="T153" fmla="*/ 8 h 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65" h="8">
                    <a:moveTo>
                      <a:pt x="0" y="8"/>
                    </a:moveTo>
                    <a:lnTo>
                      <a:pt x="0" y="8"/>
                    </a:lnTo>
                    <a:lnTo>
                      <a:pt x="13" y="8"/>
                    </a:lnTo>
                    <a:lnTo>
                      <a:pt x="28" y="8"/>
                    </a:lnTo>
                    <a:lnTo>
                      <a:pt x="41" y="8"/>
                    </a:lnTo>
                    <a:lnTo>
                      <a:pt x="55" y="8"/>
                    </a:lnTo>
                    <a:lnTo>
                      <a:pt x="70" y="8"/>
                    </a:lnTo>
                    <a:lnTo>
                      <a:pt x="83" y="8"/>
                    </a:lnTo>
                    <a:lnTo>
                      <a:pt x="98" y="8"/>
                    </a:lnTo>
                    <a:lnTo>
                      <a:pt x="111" y="8"/>
                    </a:lnTo>
                    <a:lnTo>
                      <a:pt x="125" y="8"/>
                    </a:lnTo>
                    <a:lnTo>
                      <a:pt x="140" y="8"/>
                    </a:lnTo>
                    <a:lnTo>
                      <a:pt x="153" y="8"/>
                    </a:lnTo>
                    <a:lnTo>
                      <a:pt x="167" y="8"/>
                    </a:lnTo>
                    <a:lnTo>
                      <a:pt x="181" y="8"/>
                    </a:lnTo>
                    <a:lnTo>
                      <a:pt x="195" y="8"/>
                    </a:lnTo>
                    <a:lnTo>
                      <a:pt x="209" y="8"/>
                    </a:lnTo>
                    <a:lnTo>
                      <a:pt x="223" y="8"/>
                    </a:lnTo>
                    <a:lnTo>
                      <a:pt x="237" y="8"/>
                    </a:lnTo>
                    <a:lnTo>
                      <a:pt x="250" y="8"/>
                    </a:lnTo>
                    <a:lnTo>
                      <a:pt x="265" y="8"/>
                    </a:lnTo>
                    <a:lnTo>
                      <a:pt x="279" y="8"/>
                    </a:lnTo>
                    <a:lnTo>
                      <a:pt x="293" y="8"/>
                    </a:lnTo>
                    <a:lnTo>
                      <a:pt x="307" y="8"/>
                    </a:lnTo>
                    <a:lnTo>
                      <a:pt x="321" y="8"/>
                    </a:lnTo>
                    <a:lnTo>
                      <a:pt x="335" y="8"/>
                    </a:lnTo>
                    <a:lnTo>
                      <a:pt x="349" y="8"/>
                    </a:lnTo>
                    <a:lnTo>
                      <a:pt x="362" y="8"/>
                    </a:lnTo>
                    <a:lnTo>
                      <a:pt x="377" y="8"/>
                    </a:lnTo>
                    <a:lnTo>
                      <a:pt x="391" y="8"/>
                    </a:lnTo>
                    <a:lnTo>
                      <a:pt x="404" y="8"/>
                    </a:lnTo>
                    <a:lnTo>
                      <a:pt x="419" y="8"/>
                    </a:lnTo>
                    <a:lnTo>
                      <a:pt x="432" y="8"/>
                    </a:lnTo>
                    <a:lnTo>
                      <a:pt x="446" y="8"/>
                    </a:lnTo>
                    <a:lnTo>
                      <a:pt x="461" y="8"/>
                    </a:lnTo>
                    <a:lnTo>
                      <a:pt x="474" y="8"/>
                    </a:lnTo>
                    <a:lnTo>
                      <a:pt x="489" y="8"/>
                    </a:lnTo>
                    <a:lnTo>
                      <a:pt x="502" y="8"/>
                    </a:lnTo>
                    <a:lnTo>
                      <a:pt x="516" y="8"/>
                    </a:lnTo>
                    <a:lnTo>
                      <a:pt x="531" y="8"/>
                    </a:lnTo>
                    <a:lnTo>
                      <a:pt x="544" y="8"/>
                    </a:lnTo>
                    <a:lnTo>
                      <a:pt x="558" y="8"/>
                    </a:lnTo>
                    <a:lnTo>
                      <a:pt x="572" y="8"/>
                    </a:lnTo>
                    <a:lnTo>
                      <a:pt x="586" y="8"/>
                    </a:lnTo>
                    <a:lnTo>
                      <a:pt x="600" y="8"/>
                    </a:lnTo>
                    <a:lnTo>
                      <a:pt x="614" y="8"/>
                    </a:lnTo>
                    <a:lnTo>
                      <a:pt x="628" y="8"/>
                    </a:lnTo>
                    <a:lnTo>
                      <a:pt x="641" y="8"/>
                    </a:lnTo>
                    <a:lnTo>
                      <a:pt x="656" y="8"/>
                    </a:lnTo>
                    <a:lnTo>
                      <a:pt x="670" y="8"/>
                    </a:lnTo>
                    <a:lnTo>
                      <a:pt x="684" y="8"/>
                    </a:lnTo>
                    <a:lnTo>
                      <a:pt x="698" y="8"/>
                    </a:lnTo>
                    <a:lnTo>
                      <a:pt x="712" y="8"/>
                    </a:lnTo>
                    <a:lnTo>
                      <a:pt x="726" y="8"/>
                    </a:lnTo>
                    <a:lnTo>
                      <a:pt x="740" y="8"/>
                    </a:lnTo>
                    <a:lnTo>
                      <a:pt x="753" y="8"/>
                    </a:lnTo>
                    <a:lnTo>
                      <a:pt x="768" y="8"/>
                    </a:lnTo>
                    <a:lnTo>
                      <a:pt x="782" y="8"/>
                    </a:lnTo>
                    <a:lnTo>
                      <a:pt x="795" y="8"/>
                    </a:lnTo>
                    <a:lnTo>
                      <a:pt x="810" y="8"/>
                    </a:lnTo>
                    <a:lnTo>
                      <a:pt x="823" y="8"/>
                    </a:lnTo>
                    <a:lnTo>
                      <a:pt x="838" y="8"/>
                    </a:lnTo>
                    <a:lnTo>
                      <a:pt x="852" y="8"/>
                    </a:lnTo>
                    <a:lnTo>
                      <a:pt x="865" y="8"/>
                    </a:lnTo>
                    <a:lnTo>
                      <a:pt x="880" y="8"/>
                    </a:lnTo>
                    <a:lnTo>
                      <a:pt x="893" y="8"/>
                    </a:lnTo>
                    <a:lnTo>
                      <a:pt x="907" y="8"/>
                    </a:lnTo>
                    <a:lnTo>
                      <a:pt x="922" y="8"/>
                    </a:lnTo>
                    <a:lnTo>
                      <a:pt x="935" y="8"/>
                    </a:lnTo>
                    <a:lnTo>
                      <a:pt x="949" y="8"/>
                    </a:lnTo>
                    <a:lnTo>
                      <a:pt x="963" y="8"/>
                    </a:lnTo>
                    <a:lnTo>
                      <a:pt x="977" y="8"/>
                    </a:lnTo>
                    <a:lnTo>
                      <a:pt x="991" y="8"/>
                    </a:lnTo>
                    <a:lnTo>
                      <a:pt x="1005" y="8"/>
                    </a:lnTo>
                    <a:lnTo>
                      <a:pt x="1019" y="8"/>
                    </a:lnTo>
                    <a:lnTo>
                      <a:pt x="1034" y="7"/>
                    </a:lnTo>
                    <a:lnTo>
                      <a:pt x="1047" y="7"/>
                    </a:lnTo>
                    <a:lnTo>
                      <a:pt x="1061" y="7"/>
                    </a:lnTo>
                    <a:lnTo>
                      <a:pt x="1075" y="7"/>
                    </a:lnTo>
                    <a:lnTo>
                      <a:pt x="1089" y="7"/>
                    </a:lnTo>
                    <a:lnTo>
                      <a:pt x="1103" y="7"/>
                    </a:lnTo>
                    <a:lnTo>
                      <a:pt x="1117" y="7"/>
                    </a:lnTo>
                    <a:lnTo>
                      <a:pt x="1131" y="7"/>
                    </a:lnTo>
                    <a:lnTo>
                      <a:pt x="1144" y="7"/>
                    </a:lnTo>
                    <a:lnTo>
                      <a:pt x="1159" y="7"/>
                    </a:lnTo>
                    <a:lnTo>
                      <a:pt x="1173" y="7"/>
                    </a:lnTo>
                    <a:lnTo>
                      <a:pt x="1186" y="7"/>
                    </a:lnTo>
                    <a:lnTo>
                      <a:pt x="1201" y="7"/>
                    </a:lnTo>
                    <a:lnTo>
                      <a:pt x="1214" y="7"/>
                    </a:lnTo>
                    <a:lnTo>
                      <a:pt x="1229" y="7"/>
                    </a:lnTo>
                    <a:lnTo>
                      <a:pt x="1243" y="7"/>
                    </a:lnTo>
                    <a:lnTo>
                      <a:pt x="1256" y="7"/>
                    </a:lnTo>
                    <a:lnTo>
                      <a:pt x="1271" y="7"/>
                    </a:lnTo>
                    <a:lnTo>
                      <a:pt x="1284" y="7"/>
                    </a:lnTo>
                    <a:lnTo>
                      <a:pt x="1298" y="7"/>
                    </a:lnTo>
                    <a:lnTo>
                      <a:pt x="1313" y="7"/>
                    </a:lnTo>
                    <a:lnTo>
                      <a:pt x="1326" y="7"/>
                    </a:lnTo>
                    <a:lnTo>
                      <a:pt x="1340" y="7"/>
                    </a:lnTo>
                    <a:lnTo>
                      <a:pt x="1354" y="7"/>
                    </a:lnTo>
                    <a:lnTo>
                      <a:pt x="1368" y="7"/>
                    </a:lnTo>
                    <a:lnTo>
                      <a:pt x="1382" y="7"/>
                    </a:lnTo>
                    <a:lnTo>
                      <a:pt x="1396" y="7"/>
                    </a:lnTo>
                    <a:lnTo>
                      <a:pt x="1410" y="7"/>
                    </a:lnTo>
                    <a:lnTo>
                      <a:pt x="1425" y="7"/>
                    </a:lnTo>
                    <a:lnTo>
                      <a:pt x="1438" y="7"/>
                    </a:lnTo>
                    <a:lnTo>
                      <a:pt x="1452" y="7"/>
                    </a:lnTo>
                    <a:lnTo>
                      <a:pt x="1466" y="7"/>
                    </a:lnTo>
                    <a:lnTo>
                      <a:pt x="1480" y="7"/>
                    </a:lnTo>
                    <a:lnTo>
                      <a:pt x="1494" y="7"/>
                    </a:lnTo>
                    <a:lnTo>
                      <a:pt x="1508" y="7"/>
                    </a:lnTo>
                    <a:lnTo>
                      <a:pt x="1522" y="7"/>
                    </a:lnTo>
                    <a:lnTo>
                      <a:pt x="1535" y="7"/>
                    </a:lnTo>
                    <a:lnTo>
                      <a:pt x="1550" y="7"/>
                    </a:lnTo>
                    <a:lnTo>
                      <a:pt x="1564" y="7"/>
                    </a:lnTo>
                    <a:lnTo>
                      <a:pt x="1577" y="7"/>
                    </a:lnTo>
                    <a:lnTo>
                      <a:pt x="1592" y="7"/>
                    </a:lnTo>
                    <a:lnTo>
                      <a:pt x="1605" y="6"/>
                    </a:lnTo>
                    <a:lnTo>
                      <a:pt x="1620" y="6"/>
                    </a:lnTo>
                    <a:lnTo>
                      <a:pt x="1634" y="6"/>
                    </a:lnTo>
                    <a:lnTo>
                      <a:pt x="1647" y="6"/>
                    </a:lnTo>
                    <a:lnTo>
                      <a:pt x="1662" y="6"/>
                    </a:lnTo>
                    <a:lnTo>
                      <a:pt x="1675" y="6"/>
                    </a:lnTo>
                    <a:lnTo>
                      <a:pt x="1689" y="6"/>
                    </a:lnTo>
                    <a:lnTo>
                      <a:pt x="1704" y="6"/>
                    </a:lnTo>
                    <a:lnTo>
                      <a:pt x="1717" y="6"/>
                    </a:lnTo>
                    <a:lnTo>
                      <a:pt x="1731" y="6"/>
                    </a:lnTo>
                    <a:lnTo>
                      <a:pt x="1745" y="6"/>
                    </a:lnTo>
                    <a:lnTo>
                      <a:pt x="1759" y="6"/>
                    </a:lnTo>
                    <a:lnTo>
                      <a:pt x="1774" y="6"/>
                    </a:lnTo>
                    <a:lnTo>
                      <a:pt x="1787" y="6"/>
                    </a:lnTo>
                    <a:lnTo>
                      <a:pt x="1801" y="6"/>
                    </a:lnTo>
                    <a:lnTo>
                      <a:pt x="1816" y="6"/>
                    </a:lnTo>
                    <a:lnTo>
                      <a:pt x="1829" y="6"/>
                    </a:lnTo>
                    <a:lnTo>
                      <a:pt x="1843" y="6"/>
                    </a:lnTo>
                    <a:lnTo>
                      <a:pt x="1857" y="6"/>
                    </a:lnTo>
                    <a:lnTo>
                      <a:pt x="1871" y="6"/>
                    </a:lnTo>
                    <a:lnTo>
                      <a:pt x="1885" y="6"/>
                    </a:lnTo>
                    <a:lnTo>
                      <a:pt x="1899" y="6"/>
                    </a:lnTo>
                    <a:lnTo>
                      <a:pt x="1913" y="6"/>
                    </a:lnTo>
                    <a:lnTo>
                      <a:pt x="1926" y="6"/>
                    </a:lnTo>
                    <a:lnTo>
                      <a:pt x="1941" y="6"/>
                    </a:lnTo>
                    <a:lnTo>
                      <a:pt x="1955" y="5"/>
                    </a:lnTo>
                    <a:lnTo>
                      <a:pt x="1969" y="5"/>
                    </a:lnTo>
                    <a:lnTo>
                      <a:pt x="1983" y="5"/>
                    </a:lnTo>
                    <a:lnTo>
                      <a:pt x="1996" y="5"/>
                    </a:lnTo>
                    <a:lnTo>
                      <a:pt x="2011" y="5"/>
                    </a:lnTo>
                    <a:lnTo>
                      <a:pt x="2025" y="5"/>
                    </a:lnTo>
                    <a:lnTo>
                      <a:pt x="2038" y="5"/>
                    </a:lnTo>
                    <a:lnTo>
                      <a:pt x="2053" y="5"/>
                    </a:lnTo>
                    <a:lnTo>
                      <a:pt x="2066" y="5"/>
                    </a:lnTo>
                    <a:lnTo>
                      <a:pt x="2080" y="5"/>
                    </a:lnTo>
                    <a:lnTo>
                      <a:pt x="2095" y="5"/>
                    </a:lnTo>
                    <a:lnTo>
                      <a:pt x="2108" y="5"/>
                    </a:lnTo>
                    <a:lnTo>
                      <a:pt x="2122" y="5"/>
                    </a:lnTo>
                    <a:lnTo>
                      <a:pt x="2136" y="5"/>
                    </a:lnTo>
                    <a:lnTo>
                      <a:pt x="2150" y="5"/>
                    </a:lnTo>
                    <a:lnTo>
                      <a:pt x="2165" y="5"/>
                    </a:lnTo>
                    <a:lnTo>
                      <a:pt x="2178" y="5"/>
                    </a:lnTo>
                    <a:lnTo>
                      <a:pt x="2192" y="5"/>
                    </a:lnTo>
                    <a:lnTo>
                      <a:pt x="2207" y="4"/>
                    </a:lnTo>
                    <a:lnTo>
                      <a:pt x="2220" y="4"/>
                    </a:lnTo>
                    <a:lnTo>
                      <a:pt x="2234" y="4"/>
                    </a:lnTo>
                    <a:lnTo>
                      <a:pt x="2248" y="4"/>
                    </a:lnTo>
                    <a:lnTo>
                      <a:pt x="2262" y="4"/>
                    </a:lnTo>
                    <a:lnTo>
                      <a:pt x="2276" y="4"/>
                    </a:lnTo>
                    <a:lnTo>
                      <a:pt x="2290" y="4"/>
                    </a:lnTo>
                    <a:lnTo>
                      <a:pt x="2304" y="4"/>
                    </a:lnTo>
                    <a:lnTo>
                      <a:pt x="2317" y="4"/>
                    </a:lnTo>
                    <a:lnTo>
                      <a:pt x="2332" y="4"/>
                    </a:lnTo>
                    <a:lnTo>
                      <a:pt x="2346" y="4"/>
                    </a:lnTo>
                    <a:lnTo>
                      <a:pt x="2360" y="4"/>
                    </a:lnTo>
                    <a:lnTo>
                      <a:pt x="2374" y="4"/>
                    </a:lnTo>
                    <a:lnTo>
                      <a:pt x="2387" y="3"/>
                    </a:lnTo>
                    <a:lnTo>
                      <a:pt x="2402" y="3"/>
                    </a:lnTo>
                    <a:lnTo>
                      <a:pt x="2416" y="3"/>
                    </a:lnTo>
                    <a:lnTo>
                      <a:pt x="2429" y="3"/>
                    </a:lnTo>
                    <a:lnTo>
                      <a:pt x="2444" y="3"/>
                    </a:lnTo>
                    <a:lnTo>
                      <a:pt x="2457" y="3"/>
                    </a:lnTo>
                    <a:lnTo>
                      <a:pt x="2471" y="3"/>
                    </a:lnTo>
                    <a:lnTo>
                      <a:pt x="2486" y="3"/>
                    </a:lnTo>
                    <a:lnTo>
                      <a:pt x="2499" y="3"/>
                    </a:lnTo>
                    <a:lnTo>
                      <a:pt x="2514" y="3"/>
                    </a:lnTo>
                    <a:lnTo>
                      <a:pt x="2527" y="2"/>
                    </a:lnTo>
                    <a:lnTo>
                      <a:pt x="2541" y="2"/>
                    </a:lnTo>
                    <a:lnTo>
                      <a:pt x="2556" y="2"/>
                    </a:lnTo>
                    <a:lnTo>
                      <a:pt x="2569" y="2"/>
                    </a:lnTo>
                    <a:lnTo>
                      <a:pt x="2583" y="2"/>
                    </a:lnTo>
                    <a:lnTo>
                      <a:pt x="2598" y="2"/>
                    </a:lnTo>
                    <a:lnTo>
                      <a:pt x="2611" y="2"/>
                    </a:lnTo>
                    <a:lnTo>
                      <a:pt x="2625" y="2"/>
                    </a:lnTo>
                    <a:lnTo>
                      <a:pt x="2639" y="2"/>
                    </a:lnTo>
                    <a:lnTo>
                      <a:pt x="2653" y="1"/>
                    </a:lnTo>
                    <a:lnTo>
                      <a:pt x="2667" y="1"/>
                    </a:lnTo>
                    <a:lnTo>
                      <a:pt x="2681" y="1"/>
                    </a:lnTo>
                    <a:lnTo>
                      <a:pt x="2695" y="1"/>
                    </a:lnTo>
                    <a:lnTo>
                      <a:pt x="2709" y="1"/>
                    </a:lnTo>
                    <a:lnTo>
                      <a:pt x="2723" y="1"/>
                    </a:lnTo>
                    <a:lnTo>
                      <a:pt x="2737" y="1"/>
                    </a:lnTo>
                    <a:lnTo>
                      <a:pt x="2751" y="0"/>
                    </a:lnTo>
                    <a:lnTo>
                      <a:pt x="2765" y="0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Freeform 66"/>
              <p:cNvSpPr>
                <a:spLocks/>
              </p:cNvSpPr>
              <p:nvPr/>
            </p:nvSpPr>
            <p:spPr bwMode="auto">
              <a:xfrm>
                <a:off x="407" y="2972"/>
                <a:ext cx="253" cy="69"/>
              </a:xfrm>
              <a:custGeom>
                <a:avLst/>
                <a:gdLst>
                  <a:gd name="T0" fmla="*/ 0 w 2779"/>
                  <a:gd name="T1" fmla="*/ 0 h 2290"/>
                  <a:gd name="T2" fmla="*/ 0 w 2779"/>
                  <a:gd name="T3" fmla="*/ 0 h 2290"/>
                  <a:gd name="T4" fmla="*/ 0 w 2779"/>
                  <a:gd name="T5" fmla="*/ 0 h 2290"/>
                  <a:gd name="T6" fmla="*/ 0 w 2779"/>
                  <a:gd name="T7" fmla="*/ 0 h 2290"/>
                  <a:gd name="T8" fmla="*/ 0 w 2779"/>
                  <a:gd name="T9" fmla="*/ 0 h 2290"/>
                  <a:gd name="T10" fmla="*/ 0 w 2779"/>
                  <a:gd name="T11" fmla="*/ 0 h 2290"/>
                  <a:gd name="T12" fmla="*/ 0 w 2779"/>
                  <a:gd name="T13" fmla="*/ 0 h 2290"/>
                  <a:gd name="T14" fmla="*/ 0 w 2779"/>
                  <a:gd name="T15" fmla="*/ 0 h 2290"/>
                  <a:gd name="T16" fmla="*/ 0 w 2779"/>
                  <a:gd name="T17" fmla="*/ 0 h 2290"/>
                  <a:gd name="T18" fmla="*/ 0 w 2779"/>
                  <a:gd name="T19" fmla="*/ 0 h 2290"/>
                  <a:gd name="T20" fmla="*/ 0 w 2779"/>
                  <a:gd name="T21" fmla="*/ 0 h 2290"/>
                  <a:gd name="T22" fmla="*/ 0 w 2779"/>
                  <a:gd name="T23" fmla="*/ 0 h 2290"/>
                  <a:gd name="T24" fmla="*/ 0 w 2779"/>
                  <a:gd name="T25" fmla="*/ 0 h 2290"/>
                  <a:gd name="T26" fmla="*/ 0 w 2779"/>
                  <a:gd name="T27" fmla="*/ 0 h 2290"/>
                  <a:gd name="T28" fmla="*/ 0 w 2779"/>
                  <a:gd name="T29" fmla="*/ 0 h 2290"/>
                  <a:gd name="T30" fmla="*/ 0 w 2779"/>
                  <a:gd name="T31" fmla="*/ 0 h 2290"/>
                  <a:gd name="T32" fmla="*/ 0 w 2779"/>
                  <a:gd name="T33" fmla="*/ 0 h 2290"/>
                  <a:gd name="T34" fmla="*/ 0 w 2779"/>
                  <a:gd name="T35" fmla="*/ 0 h 2290"/>
                  <a:gd name="T36" fmla="*/ 0 w 2779"/>
                  <a:gd name="T37" fmla="*/ 0 h 2290"/>
                  <a:gd name="T38" fmla="*/ 0 w 2779"/>
                  <a:gd name="T39" fmla="*/ 0 h 2290"/>
                  <a:gd name="T40" fmla="*/ 0 w 2779"/>
                  <a:gd name="T41" fmla="*/ 0 h 2290"/>
                  <a:gd name="T42" fmla="*/ 0 w 2779"/>
                  <a:gd name="T43" fmla="*/ 0 h 2290"/>
                  <a:gd name="T44" fmla="*/ 0 w 2779"/>
                  <a:gd name="T45" fmla="*/ 0 h 2290"/>
                  <a:gd name="T46" fmla="*/ 0 w 2779"/>
                  <a:gd name="T47" fmla="*/ 0 h 2290"/>
                  <a:gd name="T48" fmla="*/ 0 w 2779"/>
                  <a:gd name="T49" fmla="*/ 0 h 2290"/>
                  <a:gd name="T50" fmla="*/ 0 w 2779"/>
                  <a:gd name="T51" fmla="*/ 0 h 2290"/>
                  <a:gd name="T52" fmla="*/ 0 w 2779"/>
                  <a:gd name="T53" fmla="*/ 0 h 2290"/>
                  <a:gd name="T54" fmla="*/ 0 w 2779"/>
                  <a:gd name="T55" fmla="*/ 0 h 2290"/>
                  <a:gd name="T56" fmla="*/ 0 w 2779"/>
                  <a:gd name="T57" fmla="*/ 0 h 2290"/>
                  <a:gd name="T58" fmla="*/ 0 w 2779"/>
                  <a:gd name="T59" fmla="*/ 0 h 2290"/>
                  <a:gd name="T60" fmla="*/ 0 w 2779"/>
                  <a:gd name="T61" fmla="*/ 0 h 2290"/>
                  <a:gd name="T62" fmla="*/ 0 w 2779"/>
                  <a:gd name="T63" fmla="*/ 0 h 2290"/>
                  <a:gd name="T64" fmla="*/ 0 w 2779"/>
                  <a:gd name="T65" fmla="*/ 0 h 2290"/>
                  <a:gd name="T66" fmla="*/ 0 w 2779"/>
                  <a:gd name="T67" fmla="*/ 0 h 2290"/>
                  <a:gd name="T68" fmla="*/ 0 w 2779"/>
                  <a:gd name="T69" fmla="*/ 0 h 2290"/>
                  <a:gd name="T70" fmla="*/ 0 w 2779"/>
                  <a:gd name="T71" fmla="*/ 0 h 2290"/>
                  <a:gd name="T72" fmla="*/ 0 w 2779"/>
                  <a:gd name="T73" fmla="*/ 0 h 2290"/>
                  <a:gd name="T74" fmla="*/ 0 w 2779"/>
                  <a:gd name="T75" fmla="*/ 0 h 2290"/>
                  <a:gd name="T76" fmla="*/ 0 w 2779"/>
                  <a:gd name="T77" fmla="*/ 0 h 2290"/>
                  <a:gd name="T78" fmla="*/ 0 w 2779"/>
                  <a:gd name="T79" fmla="*/ 0 h 2290"/>
                  <a:gd name="T80" fmla="*/ 0 w 2779"/>
                  <a:gd name="T81" fmla="*/ 0 h 2290"/>
                  <a:gd name="T82" fmla="*/ 0 w 2779"/>
                  <a:gd name="T83" fmla="*/ 0 h 2290"/>
                  <a:gd name="T84" fmla="*/ 0 w 2779"/>
                  <a:gd name="T85" fmla="*/ 0 h 2290"/>
                  <a:gd name="T86" fmla="*/ 0 w 2779"/>
                  <a:gd name="T87" fmla="*/ 0 h 2290"/>
                  <a:gd name="T88" fmla="*/ 0 w 2779"/>
                  <a:gd name="T89" fmla="*/ 0 h 2290"/>
                  <a:gd name="T90" fmla="*/ 0 w 2779"/>
                  <a:gd name="T91" fmla="*/ 0 h 2290"/>
                  <a:gd name="T92" fmla="*/ 0 w 2779"/>
                  <a:gd name="T93" fmla="*/ 0 h 2290"/>
                  <a:gd name="T94" fmla="*/ 0 w 2779"/>
                  <a:gd name="T95" fmla="*/ 0 h 2290"/>
                  <a:gd name="T96" fmla="*/ 0 w 2779"/>
                  <a:gd name="T97" fmla="*/ 0 h 2290"/>
                  <a:gd name="T98" fmla="*/ 0 w 2779"/>
                  <a:gd name="T99" fmla="*/ 0 h 229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9"/>
                  <a:gd name="T151" fmla="*/ 0 h 2290"/>
                  <a:gd name="T152" fmla="*/ 2779 w 2779"/>
                  <a:gd name="T153" fmla="*/ 2290 h 229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9" h="2290">
                    <a:moveTo>
                      <a:pt x="0" y="2290"/>
                    </a:moveTo>
                    <a:lnTo>
                      <a:pt x="13" y="2290"/>
                    </a:lnTo>
                    <a:lnTo>
                      <a:pt x="28" y="2290"/>
                    </a:lnTo>
                    <a:lnTo>
                      <a:pt x="42" y="2290"/>
                    </a:lnTo>
                    <a:lnTo>
                      <a:pt x="55" y="2290"/>
                    </a:lnTo>
                    <a:lnTo>
                      <a:pt x="70" y="2289"/>
                    </a:lnTo>
                    <a:lnTo>
                      <a:pt x="83" y="2289"/>
                    </a:lnTo>
                    <a:lnTo>
                      <a:pt x="97" y="2289"/>
                    </a:lnTo>
                    <a:lnTo>
                      <a:pt x="112" y="2289"/>
                    </a:lnTo>
                    <a:lnTo>
                      <a:pt x="125" y="2289"/>
                    </a:lnTo>
                    <a:lnTo>
                      <a:pt x="140" y="2288"/>
                    </a:lnTo>
                    <a:lnTo>
                      <a:pt x="153" y="2288"/>
                    </a:lnTo>
                    <a:lnTo>
                      <a:pt x="167" y="2288"/>
                    </a:lnTo>
                    <a:lnTo>
                      <a:pt x="182" y="2288"/>
                    </a:lnTo>
                    <a:lnTo>
                      <a:pt x="195" y="2288"/>
                    </a:lnTo>
                    <a:lnTo>
                      <a:pt x="209" y="2287"/>
                    </a:lnTo>
                    <a:lnTo>
                      <a:pt x="224" y="2287"/>
                    </a:lnTo>
                    <a:lnTo>
                      <a:pt x="237" y="2287"/>
                    </a:lnTo>
                    <a:lnTo>
                      <a:pt x="251" y="2287"/>
                    </a:lnTo>
                    <a:lnTo>
                      <a:pt x="265" y="2286"/>
                    </a:lnTo>
                    <a:lnTo>
                      <a:pt x="279" y="2286"/>
                    </a:lnTo>
                    <a:lnTo>
                      <a:pt x="293" y="2286"/>
                    </a:lnTo>
                    <a:lnTo>
                      <a:pt x="307" y="2286"/>
                    </a:lnTo>
                    <a:lnTo>
                      <a:pt x="321" y="2285"/>
                    </a:lnTo>
                    <a:lnTo>
                      <a:pt x="335" y="2285"/>
                    </a:lnTo>
                    <a:lnTo>
                      <a:pt x="349" y="2285"/>
                    </a:lnTo>
                    <a:lnTo>
                      <a:pt x="363" y="2284"/>
                    </a:lnTo>
                    <a:lnTo>
                      <a:pt x="377" y="2284"/>
                    </a:lnTo>
                    <a:lnTo>
                      <a:pt x="391" y="2284"/>
                    </a:lnTo>
                    <a:lnTo>
                      <a:pt x="404" y="2283"/>
                    </a:lnTo>
                    <a:lnTo>
                      <a:pt x="419" y="2283"/>
                    </a:lnTo>
                    <a:lnTo>
                      <a:pt x="433" y="2283"/>
                    </a:lnTo>
                    <a:lnTo>
                      <a:pt x="446" y="2282"/>
                    </a:lnTo>
                    <a:lnTo>
                      <a:pt x="461" y="2282"/>
                    </a:lnTo>
                    <a:lnTo>
                      <a:pt x="474" y="2281"/>
                    </a:lnTo>
                    <a:lnTo>
                      <a:pt x="488" y="2281"/>
                    </a:lnTo>
                    <a:lnTo>
                      <a:pt x="503" y="2281"/>
                    </a:lnTo>
                    <a:lnTo>
                      <a:pt x="516" y="2280"/>
                    </a:lnTo>
                    <a:lnTo>
                      <a:pt x="531" y="2280"/>
                    </a:lnTo>
                    <a:lnTo>
                      <a:pt x="544" y="2279"/>
                    </a:lnTo>
                    <a:lnTo>
                      <a:pt x="558" y="2279"/>
                    </a:lnTo>
                    <a:lnTo>
                      <a:pt x="573" y="2278"/>
                    </a:lnTo>
                    <a:lnTo>
                      <a:pt x="586" y="2277"/>
                    </a:lnTo>
                    <a:lnTo>
                      <a:pt x="600" y="2277"/>
                    </a:lnTo>
                    <a:lnTo>
                      <a:pt x="615" y="2276"/>
                    </a:lnTo>
                    <a:lnTo>
                      <a:pt x="628" y="2276"/>
                    </a:lnTo>
                    <a:lnTo>
                      <a:pt x="642" y="2275"/>
                    </a:lnTo>
                    <a:lnTo>
                      <a:pt x="656" y="2274"/>
                    </a:lnTo>
                    <a:lnTo>
                      <a:pt x="670" y="2274"/>
                    </a:lnTo>
                    <a:lnTo>
                      <a:pt x="685" y="2273"/>
                    </a:lnTo>
                    <a:lnTo>
                      <a:pt x="698" y="2272"/>
                    </a:lnTo>
                    <a:lnTo>
                      <a:pt x="712" y="2271"/>
                    </a:lnTo>
                    <a:lnTo>
                      <a:pt x="726" y="2271"/>
                    </a:lnTo>
                    <a:lnTo>
                      <a:pt x="740" y="2270"/>
                    </a:lnTo>
                    <a:lnTo>
                      <a:pt x="754" y="2269"/>
                    </a:lnTo>
                    <a:lnTo>
                      <a:pt x="768" y="2268"/>
                    </a:lnTo>
                    <a:lnTo>
                      <a:pt x="782" y="2267"/>
                    </a:lnTo>
                    <a:lnTo>
                      <a:pt x="795" y="2266"/>
                    </a:lnTo>
                    <a:lnTo>
                      <a:pt x="810" y="2265"/>
                    </a:lnTo>
                    <a:lnTo>
                      <a:pt x="824" y="2264"/>
                    </a:lnTo>
                    <a:lnTo>
                      <a:pt x="837" y="2263"/>
                    </a:lnTo>
                    <a:lnTo>
                      <a:pt x="852" y="2261"/>
                    </a:lnTo>
                    <a:lnTo>
                      <a:pt x="865" y="2260"/>
                    </a:lnTo>
                    <a:lnTo>
                      <a:pt x="880" y="2258"/>
                    </a:lnTo>
                    <a:lnTo>
                      <a:pt x="894" y="2256"/>
                    </a:lnTo>
                    <a:lnTo>
                      <a:pt x="907" y="2255"/>
                    </a:lnTo>
                    <a:lnTo>
                      <a:pt x="922" y="2253"/>
                    </a:lnTo>
                    <a:lnTo>
                      <a:pt x="935" y="2252"/>
                    </a:lnTo>
                    <a:lnTo>
                      <a:pt x="949" y="2250"/>
                    </a:lnTo>
                    <a:lnTo>
                      <a:pt x="964" y="2248"/>
                    </a:lnTo>
                    <a:lnTo>
                      <a:pt x="977" y="2246"/>
                    </a:lnTo>
                    <a:lnTo>
                      <a:pt x="991" y="2244"/>
                    </a:lnTo>
                    <a:lnTo>
                      <a:pt x="1006" y="2242"/>
                    </a:lnTo>
                    <a:lnTo>
                      <a:pt x="1019" y="2240"/>
                    </a:lnTo>
                    <a:lnTo>
                      <a:pt x="1033" y="2237"/>
                    </a:lnTo>
                    <a:lnTo>
                      <a:pt x="1047" y="2235"/>
                    </a:lnTo>
                    <a:lnTo>
                      <a:pt x="1061" y="2232"/>
                    </a:lnTo>
                    <a:lnTo>
                      <a:pt x="1076" y="2229"/>
                    </a:lnTo>
                    <a:lnTo>
                      <a:pt x="1089" y="2226"/>
                    </a:lnTo>
                    <a:lnTo>
                      <a:pt x="1103" y="2222"/>
                    </a:lnTo>
                    <a:lnTo>
                      <a:pt x="1117" y="2219"/>
                    </a:lnTo>
                    <a:lnTo>
                      <a:pt x="1131" y="2215"/>
                    </a:lnTo>
                    <a:lnTo>
                      <a:pt x="1145" y="2211"/>
                    </a:lnTo>
                    <a:lnTo>
                      <a:pt x="1159" y="2207"/>
                    </a:lnTo>
                    <a:lnTo>
                      <a:pt x="1173" y="2202"/>
                    </a:lnTo>
                    <a:lnTo>
                      <a:pt x="1186" y="2197"/>
                    </a:lnTo>
                    <a:lnTo>
                      <a:pt x="1201" y="2191"/>
                    </a:lnTo>
                    <a:lnTo>
                      <a:pt x="1215" y="2185"/>
                    </a:lnTo>
                    <a:lnTo>
                      <a:pt x="1228" y="2179"/>
                    </a:lnTo>
                    <a:lnTo>
                      <a:pt x="1243" y="2171"/>
                    </a:lnTo>
                    <a:lnTo>
                      <a:pt x="1256" y="2163"/>
                    </a:lnTo>
                    <a:lnTo>
                      <a:pt x="1271" y="2155"/>
                    </a:lnTo>
                    <a:lnTo>
                      <a:pt x="1285" y="2145"/>
                    </a:lnTo>
                    <a:lnTo>
                      <a:pt x="1298" y="2135"/>
                    </a:lnTo>
                    <a:lnTo>
                      <a:pt x="1313" y="2124"/>
                    </a:lnTo>
                    <a:lnTo>
                      <a:pt x="1326" y="2112"/>
                    </a:lnTo>
                    <a:lnTo>
                      <a:pt x="1340" y="2099"/>
                    </a:lnTo>
                    <a:lnTo>
                      <a:pt x="1355" y="2083"/>
                    </a:lnTo>
                    <a:lnTo>
                      <a:pt x="1368" y="2067"/>
                    </a:lnTo>
                    <a:lnTo>
                      <a:pt x="1382" y="2048"/>
                    </a:lnTo>
                    <a:lnTo>
                      <a:pt x="1397" y="2028"/>
                    </a:lnTo>
                    <a:lnTo>
                      <a:pt x="1410" y="2003"/>
                    </a:lnTo>
                    <a:lnTo>
                      <a:pt x="1425" y="1977"/>
                    </a:lnTo>
                    <a:lnTo>
                      <a:pt x="1438" y="1948"/>
                    </a:lnTo>
                    <a:lnTo>
                      <a:pt x="1452" y="1913"/>
                    </a:lnTo>
                    <a:lnTo>
                      <a:pt x="1467" y="1875"/>
                    </a:lnTo>
                    <a:lnTo>
                      <a:pt x="1480" y="1831"/>
                    </a:lnTo>
                    <a:lnTo>
                      <a:pt x="1494" y="1780"/>
                    </a:lnTo>
                    <a:lnTo>
                      <a:pt x="1508" y="1722"/>
                    </a:lnTo>
                    <a:lnTo>
                      <a:pt x="1522" y="1654"/>
                    </a:lnTo>
                    <a:lnTo>
                      <a:pt x="1536" y="1576"/>
                    </a:lnTo>
                    <a:lnTo>
                      <a:pt x="1550" y="1485"/>
                    </a:lnTo>
                    <a:lnTo>
                      <a:pt x="1564" y="1380"/>
                    </a:lnTo>
                    <a:lnTo>
                      <a:pt x="1577" y="1260"/>
                    </a:lnTo>
                    <a:lnTo>
                      <a:pt x="1592" y="1121"/>
                    </a:lnTo>
                    <a:lnTo>
                      <a:pt x="1606" y="965"/>
                    </a:lnTo>
                    <a:lnTo>
                      <a:pt x="1620" y="792"/>
                    </a:lnTo>
                    <a:lnTo>
                      <a:pt x="1634" y="609"/>
                    </a:lnTo>
                    <a:lnTo>
                      <a:pt x="1647" y="423"/>
                    </a:lnTo>
                    <a:lnTo>
                      <a:pt x="1662" y="250"/>
                    </a:lnTo>
                    <a:lnTo>
                      <a:pt x="1676" y="110"/>
                    </a:lnTo>
                    <a:lnTo>
                      <a:pt x="1689" y="21"/>
                    </a:lnTo>
                    <a:lnTo>
                      <a:pt x="1704" y="0"/>
                    </a:lnTo>
                    <a:lnTo>
                      <a:pt x="1717" y="49"/>
                    </a:lnTo>
                    <a:lnTo>
                      <a:pt x="1731" y="161"/>
                    </a:lnTo>
                    <a:lnTo>
                      <a:pt x="1746" y="316"/>
                    </a:lnTo>
                    <a:lnTo>
                      <a:pt x="1759" y="497"/>
                    </a:lnTo>
                    <a:lnTo>
                      <a:pt x="1773" y="683"/>
                    </a:lnTo>
                    <a:lnTo>
                      <a:pt x="1788" y="863"/>
                    </a:lnTo>
                    <a:lnTo>
                      <a:pt x="1801" y="1029"/>
                    </a:lnTo>
                    <a:lnTo>
                      <a:pt x="1816" y="1179"/>
                    </a:lnTo>
                    <a:lnTo>
                      <a:pt x="1829" y="1310"/>
                    </a:lnTo>
                    <a:lnTo>
                      <a:pt x="1843" y="1425"/>
                    </a:lnTo>
                    <a:lnTo>
                      <a:pt x="1858" y="1524"/>
                    </a:lnTo>
                    <a:lnTo>
                      <a:pt x="1871" y="1609"/>
                    </a:lnTo>
                    <a:lnTo>
                      <a:pt x="1885" y="1683"/>
                    </a:lnTo>
                    <a:lnTo>
                      <a:pt x="1899" y="1746"/>
                    </a:lnTo>
                    <a:lnTo>
                      <a:pt x="1913" y="1801"/>
                    </a:lnTo>
                    <a:lnTo>
                      <a:pt x="1927" y="1850"/>
                    </a:lnTo>
                    <a:lnTo>
                      <a:pt x="1941" y="1891"/>
                    </a:lnTo>
                    <a:lnTo>
                      <a:pt x="1955" y="1928"/>
                    </a:lnTo>
                    <a:lnTo>
                      <a:pt x="1968" y="1960"/>
                    </a:lnTo>
                    <a:lnTo>
                      <a:pt x="1983" y="1988"/>
                    </a:lnTo>
                    <a:lnTo>
                      <a:pt x="1997" y="2014"/>
                    </a:lnTo>
                    <a:lnTo>
                      <a:pt x="2011" y="2036"/>
                    </a:lnTo>
                    <a:lnTo>
                      <a:pt x="2025" y="2056"/>
                    </a:lnTo>
                    <a:lnTo>
                      <a:pt x="2038" y="2073"/>
                    </a:lnTo>
                    <a:lnTo>
                      <a:pt x="2053" y="2089"/>
                    </a:lnTo>
                    <a:lnTo>
                      <a:pt x="2067" y="2105"/>
                    </a:lnTo>
                    <a:lnTo>
                      <a:pt x="2080" y="2117"/>
                    </a:lnTo>
                    <a:lnTo>
                      <a:pt x="2095" y="2129"/>
                    </a:lnTo>
                    <a:lnTo>
                      <a:pt x="2108" y="2140"/>
                    </a:lnTo>
                    <a:lnTo>
                      <a:pt x="2122" y="2149"/>
                    </a:lnTo>
                    <a:lnTo>
                      <a:pt x="2137" y="2158"/>
                    </a:lnTo>
                    <a:lnTo>
                      <a:pt x="2150" y="2166"/>
                    </a:lnTo>
                    <a:lnTo>
                      <a:pt x="2164" y="2174"/>
                    </a:lnTo>
                    <a:lnTo>
                      <a:pt x="2179" y="2181"/>
                    </a:lnTo>
                    <a:lnTo>
                      <a:pt x="2192" y="2188"/>
                    </a:lnTo>
                    <a:lnTo>
                      <a:pt x="2207" y="2194"/>
                    </a:lnTo>
                    <a:lnTo>
                      <a:pt x="2220" y="2199"/>
                    </a:lnTo>
                    <a:lnTo>
                      <a:pt x="2234" y="2204"/>
                    </a:lnTo>
                    <a:lnTo>
                      <a:pt x="2249" y="2208"/>
                    </a:lnTo>
                    <a:lnTo>
                      <a:pt x="2262" y="2213"/>
                    </a:lnTo>
                    <a:lnTo>
                      <a:pt x="2276" y="2217"/>
                    </a:lnTo>
                    <a:lnTo>
                      <a:pt x="2290" y="2221"/>
                    </a:lnTo>
                    <a:lnTo>
                      <a:pt x="2304" y="2224"/>
                    </a:lnTo>
                    <a:lnTo>
                      <a:pt x="2318" y="2227"/>
                    </a:lnTo>
                    <a:lnTo>
                      <a:pt x="2332" y="2230"/>
                    </a:lnTo>
                    <a:lnTo>
                      <a:pt x="2346" y="2233"/>
                    </a:lnTo>
                    <a:lnTo>
                      <a:pt x="2360" y="2236"/>
                    </a:lnTo>
                    <a:lnTo>
                      <a:pt x="2374" y="2238"/>
                    </a:lnTo>
                    <a:lnTo>
                      <a:pt x="2388" y="2241"/>
                    </a:lnTo>
                    <a:lnTo>
                      <a:pt x="2402" y="2243"/>
                    </a:lnTo>
                    <a:lnTo>
                      <a:pt x="2416" y="2245"/>
                    </a:lnTo>
                    <a:lnTo>
                      <a:pt x="2429" y="2247"/>
                    </a:lnTo>
                    <a:lnTo>
                      <a:pt x="2444" y="2249"/>
                    </a:lnTo>
                    <a:lnTo>
                      <a:pt x="2458" y="2251"/>
                    </a:lnTo>
                    <a:lnTo>
                      <a:pt x="2471" y="2253"/>
                    </a:lnTo>
                    <a:lnTo>
                      <a:pt x="2486" y="2254"/>
                    </a:lnTo>
                    <a:lnTo>
                      <a:pt x="2499" y="2256"/>
                    </a:lnTo>
                    <a:lnTo>
                      <a:pt x="2513" y="2257"/>
                    </a:lnTo>
                    <a:lnTo>
                      <a:pt x="2528" y="2260"/>
                    </a:lnTo>
                    <a:lnTo>
                      <a:pt x="2541" y="2261"/>
                    </a:lnTo>
                    <a:lnTo>
                      <a:pt x="2556" y="2262"/>
                    </a:lnTo>
                    <a:lnTo>
                      <a:pt x="2570" y="2263"/>
                    </a:lnTo>
                    <a:lnTo>
                      <a:pt x="2583" y="2265"/>
                    </a:lnTo>
                    <a:lnTo>
                      <a:pt x="2598" y="2266"/>
                    </a:lnTo>
                    <a:lnTo>
                      <a:pt x="2611" y="2267"/>
                    </a:lnTo>
                    <a:lnTo>
                      <a:pt x="2625" y="2268"/>
                    </a:lnTo>
                    <a:lnTo>
                      <a:pt x="2640" y="2269"/>
                    </a:lnTo>
                    <a:lnTo>
                      <a:pt x="2653" y="2270"/>
                    </a:lnTo>
                    <a:lnTo>
                      <a:pt x="2667" y="2270"/>
                    </a:lnTo>
                    <a:lnTo>
                      <a:pt x="2681" y="2271"/>
                    </a:lnTo>
                    <a:lnTo>
                      <a:pt x="2695" y="2272"/>
                    </a:lnTo>
                    <a:lnTo>
                      <a:pt x="2709" y="2273"/>
                    </a:lnTo>
                    <a:lnTo>
                      <a:pt x="2723" y="2274"/>
                    </a:lnTo>
                    <a:lnTo>
                      <a:pt x="2737" y="2274"/>
                    </a:lnTo>
                    <a:lnTo>
                      <a:pt x="2751" y="2275"/>
                    </a:lnTo>
                    <a:lnTo>
                      <a:pt x="2765" y="2276"/>
                    </a:lnTo>
                    <a:lnTo>
                      <a:pt x="2779" y="2276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Freeform 67"/>
              <p:cNvSpPr>
                <a:spLocks/>
              </p:cNvSpPr>
              <p:nvPr/>
            </p:nvSpPr>
            <p:spPr bwMode="auto">
              <a:xfrm>
                <a:off x="660" y="3041"/>
                <a:ext cx="253" cy="1"/>
              </a:xfrm>
              <a:custGeom>
                <a:avLst/>
                <a:gdLst>
                  <a:gd name="T0" fmla="*/ 0 w 2779"/>
                  <a:gd name="T1" fmla="*/ 0 h 23"/>
                  <a:gd name="T2" fmla="*/ 0 w 2779"/>
                  <a:gd name="T3" fmla="*/ 0 h 23"/>
                  <a:gd name="T4" fmla="*/ 0 w 2779"/>
                  <a:gd name="T5" fmla="*/ 0 h 23"/>
                  <a:gd name="T6" fmla="*/ 0 w 2779"/>
                  <a:gd name="T7" fmla="*/ 0 h 23"/>
                  <a:gd name="T8" fmla="*/ 0 w 2779"/>
                  <a:gd name="T9" fmla="*/ 0 h 23"/>
                  <a:gd name="T10" fmla="*/ 0 w 2779"/>
                  <a:gd name="T11" fmla="*/ 0 h 23"/>
                  <a:gd name="T12" fmla="*/ 0 w 2779"/>
                  <a:gd name="T13" fmla="*/ 0 h 23"/>
                  <a:gd name="T14" fmla="*/ 0 w 2779"/>
                  <a:gd name="T15" fmla="*/ 0 h 23"/>
                  <a:gd name="T16" fmla="*/ 0 w 2779"/>
                  <a:gd name="T17" fmla="*/ 0 h 23"/>
                  <a:gd name="T18" fmla="*/ 0 w 2779"/>
                  <a:gd name="T19" fmla="*/ 0 h 23"/>
                  <a:gd name="T20" fmla="*/ 0 w 2779"/>
                  <a:gd name="T21" fmla="*/ 0 h 23"/>
                  <a:gd name="T22" fmla="*/ 0 w 2779"/>
                  <a:gd name="T23" fmla="*/ 0 h 23"/>
                  <a:gd name="T24" fmla="*/ 0 w 2779"/>
                  <a:gd name="T25" fmla="*/ 0 h 23"/>
                  <a:gd name="T26" fmla="*/ 0 w 2779"/>
                  <a:gd name="T27" fmla="*/ 0 h 23"/>
                  <a:gd name="T28" fmla="*/ 0 w 2779"/>
                  <a:gd name="T29" fmla="*/ 0 h 23"/>
                  <a:gd name="T30" fmla="*/ 0 w 2779"/>
                  <a:gd name="T31" fmla="*/ 0 h 23"/>
                  <a:gd name="T32" fmla="*/ 0 w 2779"/>
                  <a:gd name="T33" fmla="*/ 0 h 23"/>
                  <a:gd name="T34" fmla="*/ 0 w 2779"/>
                  <a:gd name="T35" fmla="*/ 0 h 23"/>
                  <a:gd name="T36" fmla="*/ 0 w 2779"/>
                  <a:gd name="T37" fmla="*/ 0 h 23"/>
                  <a:gd name="T38" fmla="*/ 0 w 2779"/>
                  <a:gd name="T39" fmla="*/ 0 h 23"/>
                  <a:gd name="T40" fmla="*/ 0 w 2779"/>
                  <a:gd name="T41" fmla="*/ 0 h 23"/>
                  <a:gd name="T42" fmla="*/ 0 w 2779"/>
                  <a:gd name="T43" fmla="*/ 0 h 23"/>
                  <a:gd name="T44" fmla="*/ 0 w 2779"/>
                  <a:gd name="T45" fmla="*/ 0 h 23"/>
                  <a:gd name="T46" fmla="*/ 0 w 2779"/>
                  <a:gd name="T47" fmla="*/ 0 h 23"/>
                  <a:gd name="T48" fmla="*/ 0 w 2779"/>
                  <a:gd name="T49" fmla="*/ 0 h 23"/>
                  <a:gd name="T50" fmla="*/ 0 w 2779"/>
                  <a:gd name="T51" fmla="*/ 0 h 23"/>
                  <a:gd name="T52" fmla="*/ 0 w 2779"/>
                  <a:gd name="T53" fmla="*/ 0 h 23"/>
                  <a:gd name="T54" fmla="*/ 0 w 2779"/>
                  <a:gd name="T55" fmla="*/ 0 h 23"/>
                  <a:gd name="T56" fmla="*/ 0 w 2779"/>
                  <a:gd name="T57" fmla="*/ 0 h 23"/>
                  <a:gd name="T58" fmla="*/ 0 w 2779"/>
                  <a:gd name="T59" fmla="*/ 0 h 23"/>
                  <a:gd name="T60" fmla="*/ 0 w 2779"/>
                  <a:gd name="T61" fmla="*/ 0 h 23"/>
                  <a:gd name="T62" fmla="*/ 0 w 2779"/>
                  <a:gd name="T63" fmla="*/ 0 h 23"/>
                  <a:gd name="T64" fmla="*/ 0 w 2779"/>
                  <a:gd name="T65" fmla="*/ 0 h 23"/>
                  <a:gd name="T66" fmla="*/ 0 w 2779"/>
                  <a:gd name="T67" fmla="*/ 0 h 23"/>
                  <a:gd name="T68" fmla="*/ 0 w 2779"/>
                  <a:gd name="T69" fmla="*/ 0 h 23"/>
                  <a:gd name="T70" fmla="*/ 0 w 2779"/>
                  <a:gd name="T71" fmla="*/ 0 h 23"/>
                  <a:gd name="T72" fmla="*/ 0 w 2779"/>
                  <a:gd name="T73" fmla="*/ 0 h 23"/>
                  <a:gd name="T74" fmla="*/ 0 w 2779"/>
                  <a:gd name="T75" fmla="*/ 0 h 23"/>
                  <a:gd name="T76" fmla="*/ 0 w 2779"/>
                  <a:gd name="T77" fmla="*/ 0 h 23"/>
                  <a:gd name="T78" fmla="*/ 0 w 2779"/>
                  <a:gd name="T79" fmla="*/ 0 h 23"/>
                  <a:gd name="T80" fmla="*/ 0 w 2779"/>
                  <a:gd name="T81" fmla="*/ 0 h 23"/>
                  <a:gd name="T82" fmla="*/ 0 w 2779"/>
                  <a:gd name="T83" fmla="*/ 0 h 23"/>
                  <a:gd name="T84" fmla="*/ 0 w 2779"/>
                  <a:gd name="T85" fmla="*/ 0 h 23"/>
                  <a:gd name="T86" fmla="*/ 0 w 2779"/>
                  <a:gd name="T87" fmla="*/ 0 h 23"/>
                  <a:gd name="T88" fmla="*/ 0 w 2779"/>
                  <a:gd name="T89" fmla="*/ 0 h 23"/>
                  <a:gd name="T90" fmla="*/ 0 w 2779"/>
                  <a:gd name="T91" fmla="*/ 0 h 23"/>
                  <a:gd name="T92" fmla="*/ 0 w 2779"/>
                  <a:gd name="T93" fmla="*/ 0 h 23"/>
                  <a:gd name="T94" fmla="*/ 0 w 2779"/>
                  <a:gd name="T95" fmla="*/ 0 h 23"/>
                  <a:gd name="T96" fmla="*/ 0 w 2779"/>
                  <a:gd name="T97" fmla="*/ 0 h 23"/>
                  <a:gd name="T98" fmla="*/ 0 w 2779"/>
                  <a:gd name="T99" fmla="*/ 0 h 2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9"/>
                  <a:gd name="T151" fmla="*/ 0 h 23"/>
                  <a:gd name="T152" fmla="*/ 2779 w 2779"/>
                  <a:gd name="T153" fmla="*/ 23 h 2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9" h="23">
                    <a:moveTo>
                      <a:pt x="0" y="0"/>
                    </a:moveTo>
                    <a:lnTo>
                      <a:pt x="14" y="1"/>
                    </a:lnTo>
                    <a:lnTo>
                      <a:pt x="28" y="1"/>
                    </a:lnTo>
                    <a:lnTo>
                      <a:pt x="41" y="2"/>
                    </a:lnTo>
                    <a:lnTo>
                      <a:pt x="56" y="3"/>
                    </a:lnTo>
                    <a:lnTo>
                      <a:pt x="70" y="3"/>
                    </a:lnTo>
                    <a:lnTo>
                      <a:pt x="83" y="4"/>
                    </a:lnTo>
                    <a:lnTo>
                      <a:pt x="98" y="4"/>
                    </a:lnTo>
                    <a:lnTo>
                      <a:pt x="111" y="5"/>
                    </a:lnTo>
                    <a:lnTo>
                      <a:pt x="125" y="5"/>
                    </a:lnTo>
                    <a:lnTo>
                      <a:pt x="140" y="5"/>
                    </a:lnTo>
                    <a:lnTo>
                      <a:pt x="153" y="6"/>
                    </a:lnTo>
                    <a:lnTo>
                      <a:pt x="168" y="6"/>
                    </a:lnTo>
                    <a:lnTo>
                      <a:pt x="182" y="7"/>
                    </a:lnTo>
                    <a:lnTo>
                      <a:pt x="195" y="7"/>
                    </a:lnTo>
                    <a:lnTo>
                      <a:pt x="210" y="7"/>
                    </a:lnTo>
                    <a:lnTo>
                      <a:pt x="223" y="8"/>
                    </a:lnTo>
                    <a:lnTo>
                      <a:pt x="237" y="8"/>
                    </a:lnTo>
                    <a:lnTo>
                      <a:pt x="252" y="9"/>
                    </a:lnTo>
                    <a:lnTo>
                      <a:pt x="265" y="9"/>
                    </a:lnTo>
                    <a:lnTo>
                      <a:pt x="279" y="9"/>
                    </a:lnTo>
                    <a:lnTo>
                      <a:pt x="293" y="9"/>
                    </a:lnTo>
                    <a:lnTo>
                      <a:pt x="307" y="10"/>
                    </a:lnTo>
                    <a:lnTo>
                      <a:pt x="322" y="10"/>
                    </a:lnTo>
                    <a:lnTo>
                      <a:pt x="335" y="10"/>
                    </a:lnTo>
                    <a:lnTo>
                      <a:pt x="349" y="11"/>
                    </a:lnTo>
                    <a:lnTo>
                      <a:pt x="363" y="11"/>
                    </a:lnTo>
                    <a:lnTo>
                      <a:pt x="377" y="11"/>
                    </a:lnTo>
                    <a:lnTo>
                      <a:pt x="391" y="11"/>
                    </a:lnTo>
                    <a:lnTo>
                      <a:pt x="405" y="12"/>
                    </a:lnTo>
                    <a:lnTo>
                      <a:pt x="419" y="12"/>
                    </a:lnTo>
                    <a:lnTo>
                      <a:pt x="432" y="12"/>
                    </a:lnTo>
                    <a:lnTo>
                      <a:pt x="447" y="12"/>
                    </a:lnTo>
                    <a:lnTo>
                      <a:pt x="461" y="13"/>
                    </a:lnTo>
                    <a:lnTo>
                      <a:pt x="474" y="13"/>
                    </a:lnTo>
                    <a:lnTo>
                      <a:pt x="489" y="13"/>
                    </a:lnTo>
                    <a:lnTo>
                      <a:pt x="502" y="13"/>
                    </a:lnTo>
                    <a:lnTo>
                      <a:pt x="517" y="13"/>
                    </a:lnTo>
                    <a:lnTo>
                      <a:pt x="531" y="14"/>
                    </a:lnTo>
                    <a:lnTo>
                      <a:pt x="544" y="14"/>
                    </a:lnTo>
                    <a:lnTo>
                      <a:pt x="559" y="14"/>
                    </a:lnTo>
                    <a:lnTo>
                      <a:pt x="573" y="14"/>
                    </a:lnTo>
                    <a:lnTo>
                      <a:pt x="586" y="14"/>
                    </a:lnTo>
                    <a:lnTo>
                      <a:pt x="601" y="15"/>
                    </a:lnTo>
                    <a:lnTo>
                      <a:pt x="614" y="15"/>
                    </a:lnTo>
                    <a:lnTo>
                      <a:pt x="628" y="15"/>
                    </a:lnTo>
                    <a:lnTo>
                      <a:pt x="643" y="15"/>
                    </a:lnTo>
                    <a:lnTo>
                      <a:pt x="656" y="15"/>
                    </a:lnTo>
                    <a:lnTo>
                      <a:pt x="670" y="15"/>
                    </a:lnTo>
                    <a:lnTo>
                      <a:pt x="684" y="15"/>
                    </a:lnTo>
                    <a:lnTo>
                      <a:pt x="698" y="16"/>
                    </a:lnTo>
                    <a:lnTo>
                      <a:pt x="713" y="16"/>
                    </a:lnTo>
                    <a:lnTo>
                      <a:pt x="726" y="16"/>
                    </a:lnTo>
                    <a:lnTo>
                      <a:pt x="740" y="16"/>
                    </a:lnTo>
                    <a:lnTo>
                      <a:pt x="754" y="16"/>
                    </a:lnTo>
                    <a:lnTo>
                      <a:pt x="768" y="16"/>
                    </a:lnTo>
                    <a:lnTo>
                      <a:pt x="782" y="16"/>
                    </a:lnTo>
                    <a:lnTo>
                      <a:pt x="796" y="17"/>
                    </a:lnTo>
                    <a:lnTo>
                      <a:pt x="810" y="17"/>
                    </a:lnTo>
                    <a:lnTo>
                      <a:pt x="823" y="17"/>
                    </a:lnTo>
                    <a:lnTo>
                      <a:pt x="838" y="17"/>
                    </a:lnTo>
                    <a:lnTo>
                      <a:pt x="852" y="17"/>
                    </a:lnTo>
                    <a:lnTo>
                      <a:pt x="865" y="17"/>
                    </a:lnTo>
                    <a:lnTo>
                      <a:pt x="880" y="17"/>
                    </a:lnTo>
                    <a:lnTo>
                      <a:pt x="893" y="17"/>
                    </a:lnTo>
                    <a:lnTo>
                      <a:pt x="908" y="17"/>
                    </a:lnTo>
                    <a:lnTo>
                      <a:pt x="922" y="18"/>
                    </a:lnTo>
                    <a:lnTo>
                      <a:pt x="935" y="18"/>
                    </a:lnTo>
                    <a:lnTo>
                      <a:pt x="950" y="18"/>
                    </a:lnTo>
                    <a:lnTo>
                      <a:pt x="964" y="18"/>
                    </a:lnTo>
                    <a:lnTo>
                      <a:pt x="977" y="18"/>
                    </a:lnTo>
                    <a:lnTo>
                      <a:pt x="992" y="18"/>
                    </a:lnTo>
                    <a:lnTo>
                      <a:pt x="1005" y="18"/>
                    </a:lnTo>
                    <a:lnTo>
                      <a:pt x="1019" y="18"/>
                    </a:lnTo>
                    <a:lnTo>
                      <a:pt x="1034" y="18"/>
                    </a:lnTo>
                    <a:lnTo>
                      <a:pt x="1047" y="18"/>
                    </a:lnTo>
                    <a:lnTo>
                      <a:pt x="1061" y="18"/>
                    </a:lnTo>
                    <a:lnTo>
                      <a:pt x="1075" y="19"/>
                    </a:lnTo>
                    <a:lnTo>
                      <a:pt x="1089" y="19"/>
                    </a:lnTo>
                    <a:lnTo>
                      <a:pt x="1104" y="19"/>
                    </a:lnTo>
                    <a:lnTo>
                      <a:pt x="1117" y="19"/>
                    </a:lnTo>
                    <a:lnTo>
                      <a:pt x="1131" y="19"/>
                    </a:lnTo>
                    <a:lnTo>
                      <a:pt x="1145" y="19"/>
                    </a:lnTo>
                    <a:lnTo>
                      <a:pt x="1159" y="19"/>
                    </a:lnTo>
                    <a:lnTo>
                      <a:pt x="1173" y="19"/>
                    </a:lnTo>
                    <a:lnTo>
                      <a:pt x="1187" y="19"/>
                    </a:lnTo>
                    <a:lnTo>
                      <a:pt x="1201" y="19"/>
                    </a:lnTo>
                    <a:lnTo>
                      <a:pt x="1214" y="19"/>
                    </a:lnTo>
                    <a:lnTo>
                      <a:pt x="1229" y="19"/>
                    </a:lnTo>
                    <a:lnTo>
                      <a:pt x="1243" y="19"/>
                    </a:lnTo>
                    <a:lnTo>
                      <a:pt x="1257" y="19"/>
                    </a:lnTo>
                    <a:lnTo>
                      <a:pt x="1271" y="20"/>
                    </a:lnTo>
                    <a:lnTo>
                      <a:pt x="1284" y="20"/>
                    </a:lnTo>
                    <a:lnTo>
                      <a:pt x="1299" y="20"/>
                    </a:lnTo>
                    <a:lnTo>
                      <a:pt x="1313" y="20"/>
                    </a:lnTo>
                    <a:lnTo>
                      <a:pt x="1326" y="20"/>
                    </a:lnTo>
                    <a:lnTo>
                      <a:pt x="1341" y="20"/>
                    </a:lnTo>
                    <a:lnTo>
                      <a:pt x="1355" y="20"/>
                    </a:lnTo>
                    <a:lnTo>
                      <a:pt x="1368" y="20"/>
                    </a:lnTo>
                    <a:lnTo>
                      <a:pt x="1383" y="20"/>
                    </a:lnTo>
                    <a:lnTo>
                      <a:pt x="1396" y="20"/>
                    </a:lnTo>
                    <a:lnTo>
                      <a:pt x="1410" y="20"/>
                    </a:lnTo>
                    <a:lnTo>
                      <a:pt x="1425" y="20"/>
                    </a:lnTo>
                    <a:lnTo>
                      <a:pt x="1438" y="20"/>
                    </a:lnTo>
                    <a:lnTo>
                      <a:pt x="1453" y="20"/>
                    </a:lnTo>
                    <a:lnTo>
                      <a:pt x="1466" y="20"/>
                    </a:lnTo>
                    <a:lnTo>
                      <a:pt x="1480" y="20"/>
                    </a:lnTo>
                    <a:lnTo>
                      <a:pt x="1495" y="20"/>
                    </a:lnTo>
                    <a:lnTo>
                      <a:pt x="1508" y="21"/>
                    </a:lnTo>
                    <a:lnTo>
                      <a:pt x="1522" y="21"/>
                    </a:lnTo>
                    <a:lnTo>
                      <a:pt x="1536" y="21"/>
                    </a:lnTo>
                    <a:lnTo>
                      <a:pt x="1550" y="21"/>
                    </a:lnTo>
                    <a:lnTo>
                      <a:pt x="1564" y="21"/>
                    </a:lnTo>
                    <a:lnTo>
                      <a:pt x="1578" y="21"/>
                    </a:lnTo>
                    <a:lnTo>
                      <a:pt x="1592" y="21"/>
                    </a:lnTo>
                    <a:lnTo>
                      <a:pt x="1605" y="21"/>
                    </a:lnTo>
                    <a:lnTo>
                      <a:pt x="1620" y="21"/>
                    </a:lnTo>
                    <a:lnTo>
                      <a:pt x="1634" y="21"/>
                    </a:lnTo>
                    <a:lnTo>
                      <a:pt x="1648" y="21"/>
                    </a:lnTo>
                    <a:lnTo>
                      <a:pt x="1662" y="21"/>
                    </a:lnTo>
                    <a:lnTo>
                      <a:pt x="1675" y="21"/>
                    </a:lnTo>
                    <a:lnTo>
                      <a:pt x="1690" y="21"/>
                    </a:lnTo>
                    <a:lnTo>
                      <a:pt x="1704" y="21"/>
                    </a:lnTo>
                    <a:lnTo>
                      <a:pt x="1717" y="21"/>
                    </a:lnTo>
                    <a:lnTo>
                      <a:pt x="1732" y="21"/>
                    </a:lnTo>
                    <a:lnTo>
                      <a:pt x="1746" y="21"/>
                    </a:lnTo>
                    <a:lnTo>
                      <a:pt x="1759" y="21"/>
                    </a:lnTo>
                    <a:lnTo>
                      <a:pt x="1774" y="21"/>
                    </a:lnTo>
                    <a:lnTo>
                      <a:pt x="1787" y="21"/>
                    </a:lnTo>
                    <a:lnTo>
                      <a:pt x="1801" y="21"/>
                    </a:lnTo>
                    <a:lnTo>
                      <a:pt x="1816" y="21"/>
                    </a:lnTo>
                    <a:lnTo>
                      <a:pt x="1829" y="21"/>
                    </a:lnTo>
                    <a:lnTo>
                      <a:pt x="1844" y="22"/>
                    </a:lnTo>
                    <a:lnTo>
                      <a:pt x="1857" y="22"/>
                    </a:lnTo>
                    <a:lnTo>
                      <a:pt x="1871" y="22"/>
                    </a:lnTo>
                    <a:lnTo>
                      <a:pt x="1886" y="22"/>
                    </a:lnTo>
                    <a:lnTo>
                      <a:pt x="1899" y="22"/>
                    </a:lnTo>
                    <a:lnTo>
                      <a:pt x="1913" y="22"/>
                    </a:lnTo>
                    <a:lnTo>
                      <a:pt x="1927" y="22"/>
                    </a:lnTo>
                    <a:lnTo>
                      <a:pt x="1941" y="22"/>
                    </a:lnTo>
                    <a:lnTo>
                      <a:pt x="1955" y="22"/>
                    </a:lnTo>
                    <a:lnTo>
                      <a:pt x="1969" y="22"/>
                    </a:lnTo>
                    <a:lnTo>
                      <a:pt x="1983" y="22"/>
                    </a:lnTo>
                    <a:lnTo>
                      <a:pt x="1997" y="22"/>
                    </a:lnTo>
                    <a:lnTo>
                      <a:pt x="2011" y="22"/>
                    </a:lnTo>
                    <a:lnTo>
                      <a:pt x="2025" y="22"/>
                    </a:lnTo>
                    <a:lnTo>
                      <a:pt x="2039" y="22"/>
                    </a:lnTo>
                    <a:lnTo>
                      <a:pt x="2053" y="22"/>
                    </a:lnTo>
                    <a:lnTo>
                      <a:pt x="2066" y="22"/>
                    </a:lnTo>
                    <a:lnTo>
                      <a:pt x="2081" y="22"/>
                    </a:lnTo>
                    <a:lnTo>
                      <a:pt x="2095" y="22"/>
                    </a:lnTo>
                    <a:lnTo>
                      <a:pt x="2108" y="22"/>
                    </a:lnTo>
                    <a:lnTo>
                      <a:pt x="2123" y="22"/>
                    </a:lnTo>
                    <a:lnTo>
                      <a:pt x="2137" y="22"/>
                    </a:lnTo>
                    <a:lnTo>
                      <a:pt x="2150" y="22"/>
                    </a:lnTo>
                    <a:lnTo>
                      <a:pt x="2165" y="22"/>
                    </a:lnTo>
                    <a:lnTo>
                      <a:pt x="2178" y="22"/>
                    </a:lnTo>
                    <a:lnTo>
                      <a:pt x="2193" y="22"/>
                    </a:lnTo>
                    <a:lnTo>
                      <a:pt x="2207" y="22"/>
                    </a:lnTo>
                    <a:lnTo>
                      <a:pt x="2220" y="22"/>
                    </a:lnTo>
                    <a:lnTo>
                      <a:pt x="2235" y="22"/>
                    </a:lnTo>
                    <a:lnTo>
                      <a:pt x="2248" y="22"/>
                    </a:lnTo>
                    <a:lnTo>
                      <a:pt x="2262" y="22"/>
                    </a:lnTo>
                    <a:lnTo>
                      <a:pt x="2277" y="22"/>
                    </a:lnTo>
                    <a:lnTo>
                      <a:pt x="2290" y="22"/>
                    </a:lnTo>
                    <a:lnTo>
                      <a:pt x="2304" y="23"/>
                    </a:lnTo>
                    <a:lnTo>
                      <a:pt x="2318" y="23"/>
                    </a:lnTo>
                    <a:lnTo>
                      <a:pt x="2332" y="23"/>
                    </a:lnTo>
                    <a:lnTo>
                      <a:pt x="2346" y="23"/>
                    </a:lnTo>
                    <a:lnTo>
                      <a:pt x="2360" y="23"/>
                    </a:lnTo>
                    <a:lnTo>
                      <a:pt x="2374" y="23"/>
                    </a:lnTo>
                    <a:lnTo>
                      <a:pt x="2388" y="23"/>
                    </a:lnTo>
                    <a:lnTo>
                      <a:pt x="2402" y="23"/>
                    </a:lnTo>
                    <a:lnTo>
                      <a:pt x="2416" y="23"/>
                    </a:lnTo>
                    <a:lnTo>
                      <a:pt x="2430" y="23"/>
                    </a:lnTo>
                    <a:lnTo>
                      <a:pt x="2444" y="23"/>
                    </a:lnTo>
                    <a:lnTo>
                      <a:pt x="2457" y="23"/>
                    </a:lnTo>
                    <a:lnTo>
                      <a:pt x="2472" y="23"/>
                    </a:lnTo>
                    <a:lnTo>
                      <a:pt x="2486" y="23"/>
                    </a:lnTo>
                    <a:lnTo>
                      <a:pt x="2499" y="23"/>
                    </a:lnTo>
                    <a:lnTo>
                      <a:pt x="2514" y="23"/>
                    </a:lnTo>
                    <a:lnTo>
                      <a:pt x="2528" y="23"/>
                    </a:lnTo>
                    <a:lnTo>
                      <a:pt x="2541" y="23"/>
                    </a:lnTo>
                    <a:lnTo>
                      <a:pt x="2556" y="23"/>
                    </a:lnTo>
                    <a:lnTo>
                      <a:pt x="2569" y="23"/>
                    </a:lnTo>
                    <a:lnTo>
                      <a:pt x="2584" y="23"/>
                    </a:lnTo>
                    <a:lnTo>
                      <a:pt x="2598" y="23"/>
                    </a:lnTo>
                    <a:lnTo>
                      <a:pt x="2611" y="23"/>
                    </a:lnTo>
                    <a:lnTo>
                      <a:pt x="2626" y="23"/>
                    </a:lnTo>
                    <a:lnTo>
                      <a:pt x="2639" y="23"/>
                    </a:lnTo>
                    <a:lnTo>
                      <a:pt x="2653" y="23"/>
                    </a:lnTo>
                    <a:lnTo>
                      <a:pt x="2668" y="23"/>
                    </a:lnTo>
                    <a:lnTo>
                      <a:pt x="2681" y="23"/>
                    </a:lnTo>
                    <a:lnTo>
                      <a:pt x="2695" y="23"/>
                    </a:lnTo>
                    <a:lnTo>
                      <a:pt x="2709" y="23"/>
                    </a:lnTo>
                    <a:lnTo>
                      <a:pt x="2723" y="23"/>
                    </a:lnTo>
                    <a:lnTo>
                      <a:pt x="2738" y="23"/>
                    </a:lnTo>
                    <a:lnTo>
                      <a:pt x="2751" y="23"/>
                    </a:lnTo>
                    <a:lnTo>
                      <a:pt x="2765" y="23"/>
                    </a:lnTo>
                    <a:lnTo>
                      <a:pt x="2779" y="23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68"/>
              <p:cNvSpPr>
                <a:spLocks/>
              </p:cNvSpPr>
              <p:nvPr/>
            </p:nvSpPr>
            <p:spPr bwMode="auto">
              <a:xfrm>
                <a:off x="913" y="3041"/>
                <a:ext cx="252" cy="1"/>
              </a:xfrm>
              <a:custGeom>
                <a:avLst/>
                <a:gdLst>
                  <a:gd name="T0" fmla="*/ 0 w 2778"/>
                  <a:gd name="T1" fmla="*/ 0 h 3"/>
                  <a:gd name="T2" fmla="*/ 0 w 2778"/>
                  <a:gd name="T3" fmla="*/ 0 h 3"/>
                  <a:gd name="T4" fmla="*/ 0 w 2778"/>
                  <a:gd name="T5" fmla="*/ 0 h 3"/>
                  <a:gd name="T6" fmla="*/ 0 w 2778"/>
                  <a:gd name="T7" fmla="*/ 0 h 3"/>
                  <a:gd name="T8" fmla="*/ 0 w 2778"/>
                  <a:gd name="T9" fmla="*/ 0 h 3"/>
                  <a:gd name="T10" fmla="*/ 0 w 2778"/>
                  <a:gd name="T11" fmla="*/ 0 h 3"/>
                  <a:gd name="T12" fmla="*/ 0 w 2778"/>
                  <a:gd name="T13" fmla="*/ 0 h 3"/>
                  <a:gd name="T14" fmla="*/ 0 w 2778"/>
                  <a:gd name="T15" fmla="*/ 0 h 3"/>
                  <a:gd name="T16" fmla="*/ 0 w 2778"/>
                  <a:gd name="T17" fmla="*/ 0 h 3"/>
                  <a:gd name="T18" fmla="*/ 0 w 2778"/>
                  <a:gd name="T19" fmla="*/ 0 h 3"/>
                  <a:gd name="T20" fmla="*/ 0 w 2778"/>
                  <a:gd name="T21" fmla="*/ 0 h 3"/>
                  <a:gd name="T22" fmla="*/ 0 w 2778"/>
                  <a:gd name="T23" fmla="*/ 0 h 3"/>
                  <a:gd name="T24" fmla="*/ 0 w 2778"/>
                  <a:gd name="T25" fmla="*/ 0 h 3"/>
                  <a:gd name="T26" fmla="*/ 0 w 2778"/>
                  <a:gd name="T27" fmla="*/ 0 h 3"/>
                  <a:gd name="T28" fmla="*/ 0 w 2778"/>
                  <a:gd name="T29" fmla="*/ 0 h 3"/>
                  <a:gd name="T30" fmla="*/ 0 w 2778"/>
                  <a:gd name="T31" fmla="*/ 0 h 3"/>
                  <a:gd name="T32" fmla="*/ 0 w 2778"/>
                  <a:gd name="T33" fmla="*/ 0 h 3"/>
                  <a:gd name="T34" fmla="*/ 0 w 2778"/>
                  <a:gd name="T35" fmla="*/ 0 h 3"/>
                  <a:gd name="T36" fmla="*/ 0 w 2778"/>
                  <a:gd name="T37" fmla="*/ 0 h 3"/>
                  <a:gd name="T38" fmla="*/ 0 w 2778"/>
                  <a:gd name="T39" fmla="*/ 0 h 3"/>
                  <a:gd name="T40" fmla="*/ 0 w 2778"/>
                  <a:gd name="T41" fmla="*/ 0 h 3"/>
                  <a:gd name="T42" fmla="*/ 0 w 2778"/>
                  <a:gd name="T43" fmla="*/ 0 h 3"/>
                  <a:gd name="T44" fmla="*/ 0 w 2778"/>
                  <a:gd name="T45" fmla="*/ 0 h 3"/>
                  <a:gd name="T46" fmla="*/ 0 w 2778"/>
                  <a:gd name="T47" fmla="*/ 0 h 3"/>
                  <a:gd name="T48" fmla="*/ 0 w 2778"/>
                  <a:gd name="T49" fmla="*/ 0 h 3"/>
                  <a:gd name="T50" fmla="*/ 0 w 2778"/>
                  <a:gd name="T51" fmla="*/ 0 h 3"/>
                  <a:gd name="T52" fmla="*/ 0 w 2778"/>
                  <a:gd name="T53" fmla="*/ 0 h 3"/>
                  <a:gd name="T54" fmla="*/ 0 w 2778"/>
                  <a:gd name="T55" fmla="*/ 0 h 3"/>
                  <a:gd name="T56" fmla="*/ 0 w 2778"/>
                  <a:gd name="T57" fmla="*/ 0 h 3"/>
                  <a:gd name="T58" fmla="*/ 0 w 2778"/>
                  <a:gd name="T59" fmla="*/ 0 h 3"/>
                  <a:gd name="T60" fmla="*/ 0 w 2778"/>
                  <a:gd name="T61" fmla="*/ 0 h 3"/>
                  <a:gd name="T62" fmla="*/ 0 w 2778"/>
                  <a:gd name="T63" fmla="*/ 0 h 3"/>
                  <a:gd name="T64" fmla="*/ 0 w 2778"/>
                  <a:gd name="T65" fmla="*/ 0 h 3"/>
                  <a:gd name="T66" fmla="*/ 0 w 2778"/>
                  <a:gd name="T67" fmla="*/ 0 h 3"/>
                  <a:gd name="T68" fmla="*/ 0 w 2778"/>
                  <a:gd name="T69" fmla="*/ 0 h 3"/>
                  <a:gd name="T70" fmla="*/ 0 w 2778"/>
                  <a:gd name="T71" fmla="*/ 0 h 3"/>
                  <a:gd name="T72" fmla="*/ 0 w 2778"/>
                  <a:gd name="T73" fmla="*/ 0 h 3"/>
                  <a:gd name="T74" fmla="*/ 0 w 2778"/>
                  <a:gd name="T75" fmla="*/ 0 h 3"/>
                  <a:gd name="T76" fmla="*/ 0 w 2778"/>
                  <a:gd name="T77" fmla="*/ 0 h 3"/>
                  <a:gd name="T78" fmla="*/ 0 w 2778"/>
                  <a:gd name="T79" fmla="*/ 0 h 3"/>
                  <a:gd name="T80" fmla="*/ 0 w 2778"/>
                  <a:gd name="T81" fmla="*/ 0 h 3"/>
                  <a:gd name="T82" fmla="*/ 0 w 2778"/>
                  <a:gd name="T83" fmla="*/ 0 h 3"/>
                  <a:gd name="T84" fmla="*/ 0 w 2778"/>
                  <a:gd name="T85" fmla="*/ 0 h 3"/>
                  <a:gd name="T86" fmla="*/ 0 w 2778"/>
                  <a:gd name="T87" fmla="*/ 0 h 3"/>
                  <a:gd name="T88" fmla="*/ 0 w 2778"/>
                  <a:gd name="T89" fmla="*/ 0 h 3"/>
                  <a:gd name="T90" fmla="*/ 0 w 2778"/>
                  <a:gd name="T91" fmla="*/ 0 h 3"/>
                  <a:gd name="T92" fmla="*/ 0 w 2778"/>
                  <a:gd name="T93" fmla="*/ 0 h 3"/>
                  <a:gd name="T94" fmla="*/ 0 w 2778"/>
                  <a:gd name="T95" fmla="*/ 0 h 3"/>
                  <a:gd name="T96" fmla="*/ 0 w 2778"/>
                  <a:gd name="T97" fmla="*/ 0 h 3"/>
                  <a:gd name="T98" fmla="*/ 0 w 2778"/>
                  <a:gd name="T99" fmla="*/ 0 h 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8"/>
                  <a:gd name="T151" fmla="*/ 0 h 3"/>
                  <a:gd name="T152" fmla="*/ 2778 w 2778"/>
                  <a:gd name="T153" fmla="*/ 3 h 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8" h="3">
                    <a:moveTo>
                      <a:pt x="0" y="0"/>
                    </a:moveTo>
                    <a:lnTo>
                      <a:pt x="14" y="0"/>
                    </a:lnTo>
                    <a:lnTo>
                      <a:pt x="28" y="0"/>
                    </a:lnTo>
                    <a:lnTo>
                      <a:pt x="42" y="0"/>
                    </a:lnTo>
                    <a:lnTo>
                      <a:pt x="56" y="0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8" y="0"/>
                    </a:lnTo>
                    <a:lnTo>
                      <a:pt x="111" y="0"/>
                    </a:lnTo>
                    <a:lnTo>
                      <a:pt x="126" y="0"/>
                    </a:lnTo>
                    <a:lnTo>
                      <a:pt x="140" y="0"/>
                    </a:lnTo>
                    <a:lnTo>
                      <a:pt x="154" y="0"/>
                    </a:lnTo>
                    <a:lnTo>
                      <a:pt x="168" y="0"/>
                    </a:lnTo>
                    <a:lnTo>
                      <a:pt x="181" y="0"/>
                    </a:lnTo>
                    <a:lnTo>
                      <a:pt x="196" y="1"/>
                    </a:lnTo>
                    <a:lnTo>
                      <a:pt x="210" y="1"/>
                    </a:lnTo>
                    <a:lnTo>
                      <a:pt x="223" y="1"/>
                    </a:lnTo>
                    <a:lnTo>
                      <a:pt x="238" y="1"/>
                    </a:lnTo>
                    <a:lnTo>
                      <a:pt x="251" y="1"/>
                    </a:lnTo>
                    <a:lnTo>
                      <a:pt x="265" y="1"/>
                    </a:lnTo>
                    <a:lnTo>
                      <a:pt x="280" y="1"/>
                    </a:lnTo>
                    <a:lnTo>
                      <a:pt x="293" y="1"/>
                    </a:lnTo>
                    <a:lnTo>
                      <a:pt x="307" y="1"/>
                    </a:lnTo>
                    <a:lnTo>
                      <a:pt x="321" y="1"/>
                    </a:lnTo>
                    <a:lnTo>
                      <a:pt x="335" y="1"/>
                    </a:lnTo>
                    <a:lnTo>
                      <a:pt x="350" y="1"/>
                    </a:lnTo>
                    <a:lnTo>
                      <a:pt x="363" y="1"/>
                    </a:lnTo>
                    <a:lnTo>
                      <a:pt x="377" y="1"/>
                    </a:lnTo>
                    <a:lnTo>
                      <a:pt x="391" y="1"/>
                    </a:lnTo>
                    <a:lnTo>
                      <a:pt x="405" y="1"/>
                    </a:lnTo>
                    <a:lnTo>
                      <a:pt x="419" y="1"/>
                    </a:lnTo>
                    <a:lnTo>
                      <a:pt x="433" y="1"/>
                    </a:lnTo>
                    <a:lnTo>
                      <a:pt x="447" y="1"/>
                    </a:lnTo>
                    <a:lnTo>
                      <a:pt x="460" y="1"/>
                    </a:lnTo>
                    <a:lnTo>
                      <a:pt x="475" y="1"/>
                    </a:lnTo>
                    <a:lnTo>
                      <a:pt x="489" y="1"/>
                    </a:lnTo>
                    <a:lnTo>
                      <a:pt x="502" y="1"/>
                    </a:lnTo>
                    <a:lnTo>
                      <a:pt x="517" y="1"/>
                    </a:lnTo>
                    <a:lnTo>
                      <a:pt x="531" y="1"/>
                    </a:lnTo>
                    <a:lnTo>
                      <a:pt x="545" y="1"/>
                    </a:lnTo>
                    <a:lnTo>
                      <a:pt x="559" y="1"/>
                    </a:lnTo>
                    <a:lnTo>
                      <a:pt x="572" y="1"/>
                    </a:lnTo>
                    <a:lnTo>
                      <a:pt x="587" y="1"/>
                    </a:lnTo>
                    <a:lnTo>
                      <a:pt x="601" y="1"/>
                    </a:lnTo>
                    <a:lnTo>
                      <a:pt x="614" y="1"/>
                    </a:lnTo>
                    <a:lnTo>
                      <a:pt x="629" y="1"/>
                    </a:lnTo>
                    <a:lnTo>
                      <a:pt x="642" y="1"/>
                    </a:lnTo>
                    <a:lnTo>
                      <a:pt x="656" y="1"/>
                    </a:lnTo>
                    <a:lnTo>
                      <a:pt x="671" y="1"/>
                    </a:lnTo>
                    <a:lnTo>
                      <a:pt x="684" y="1"/>
                    </a:lnTo>
                    <a:lnTo>
                      <a:pt x="698" y="1"/>
                    </a:lnTo>
                    <a:lnTo>
                      <a:pt x="712" y="1"/>
                    </a:lnTo>
                    <a:lnTo>
                      <a:pt x="726" y="1"/>
                    </a:lnTo>
                    <a:lnTo>
                      <a:pt x="741" y="1"/>
                    </a:lnTo>
                    <a:lnTo>
                      <a:pt x="754" y="1"/>
                    </a:lnTo>
                    <a:lnTo>
                      <a:pt x="768" y="1"/>
                    </a:lnTo>
                    <a:lnTo>
                      <a:pt x="782" y="1"/>
                    </a:lnTo>
                    <a:lnTo>
                      <a:pt x="796" y="1"/>
                    </a:lnTo>
                    <a:lnTo>
                      <a:pt x="810" y="1"/>
                    </a:lnTo>
                    <a:lnTo>
                      <a:pt x="824" y="1"/>
                    </a:lnTo>
                    <a:lnTo>
                      <a:pt x="838" y="1"/>
                    </a:lnTo>
                    <a:lnTo>
                      <a:pt x="851" y="1"/>
                    </a:lnTo>
                    <a:lnTo>
                      <a:pt x="866" y="1"/>
                    </a:lnTo>
                    <a:lnTo>
                      <a:pt x="880" y="1"/>
                    </a:lnTo>
                    <a:lnTo>
                      <a:pt x="894" y="1"/>
                    </a:lnTo>
                    <a:lnTo>
                      <a:pt x="908" y="1"/>
                    </a:lnTo>
                    <a:lnTo>
                      <a:pt x="922" y="1"/>
                    </a:lnTo>
                    <a:lnTo>
                      <a:pt x="936" y="1"/>
                    </a:lnTo>
                    <a:lnTo>
                      <a:pt x="950" y="1"/>
                    </a:lnTo>
                    <a:lnTo>
                      <a:pt x="963" y="1"/>
                    </a:lnTo>
                    <a:lnTo>
                      <a:pt x="978" y="1"/>
                    </a:lnTo>
                    <a:lnTo>
                      <a:pt x="992" y="1"/>
                    </a:lnTo>
                    <a:lnTo>
                      <a:pt x="1005" y="1"/>
                    </a:lnTo>
                    <a:lnTo>
                      <a:pt x="1020" y="1"/>
                    </a:lnTo>
                    <a:lnTo>
                      <a:pt x="1033" y="1"/>
                    </a:lnTo>
                    <a:lnTo>
                      <a:pt x="1047" y="1"/>
                    </a:lnTo>
                    <a:lnTo>
                      <a:pt x="1062" y="1"/>
                    </a:lnTo>
                    <a:lnTo>
                      <a:pt x="1075" y="1"/>
                    </a:lnTo>
                    <a:lnTo>
                      <a:pt x="1090" y="2"/>
                    </a:lnTo>
                    <a:lnTo>
                      <a:pt x="1103" y="2"/>
                    </a:lnTo>
                    <a:lnTo>
                      <a:pt x="1117" y="2"/>
                    </a:lnTo>
                    <a:lnTo>
                      <a:pt x="1132" y="2"/>
                    </a:lnTo>
                    <a:lnTo>
                      <a:pt x="1145" y="2"/>
                    </a:lnTo>
                    <a:lnTo>
                      <a:pt x="1159" y="2"/>
                    </a:lnTo>
                    <a:lnTo>
                      <a:pt x="1173" y="2"/>
                    </a:lnTo>
                    <a:lnTo>
                      <a:pt x="1187" y="2"/>
                    </a:lnTo>
                    <a:lnTo>
                      <a:pt x="1201" y="2"/>
                    </a:lnTo>
                    <a:lnTo>
                      <a:pt x="1215" y="2"/>
                    </a:lnTo>
                    <a:lnTo>
                      <a:pt x="1229" y="2"/>
                    </a:lnTo>
                    <a:lnTo>
                      <a:pt x="1242" y="2"/>
                    </a:lnTo>
                    <a:lnTo>
                      <a:pt x="1257" y="2"/>
                    </a:lnTo>
                    <a:lnTo>
                      <a:pt x="1271" y="2"/>
                    </a:lnTo>
                    <a:lnTo>
                      <a:pt x="1285" y="2"/>
                    </a:lnTo>
                    <a:lnTo>
                      <a:pt x="1299" y="2"/>
                    </a:lnTo>
                    <a:lnTo>
                      <a:pt x="1313" y="2"/>
                    </a:lnTo>
                    <a:lnTo>
                      <a:pt x="1327" y="2"/>
                    </a:lnTo>
                    <a:lnTo>
                      <a:pt x="1341" y="2"/>
                    </a:lnTo>
                    <a:lnTo>
                      <a:pt x="1354" y="2"/>
                    </a:lnTo>
                    <a:lnTo>
                      <a:pt x="1369" y="2"/>
                    </a:lnTo>
                    <a:lnTo>
                      <a:pt x="1383" y="2"/>
                    </a:lnTo>
                    <a:lnTo>
                      <a:pt x="1396" y="2"/>
                    </a:lnTo>
                    <a:lnTo>
                      <a:pt x="1411" y="2"/>
                    </a:lnTo>
                    <a:lnTo>
                      <a:pt x="1424" y="2"/>
                    </a:lnTo>
                    <a:lnTo>
                      <a:pt x="1438" y="2"/>
                    </a:lnTo>
                    <a:lnTo>
                      <a:pt x="1453" y="2"/>
                    </a:lnTo>
                    <a:lnTo>
                      <a:pt x="1466" y="2"/>
                    </a:lnTo>
                    <a:lnTo>
                      <a:pt x="1481" y="2"/>
                    </a:lnTo>
                    <a:lnTo>
                      <a:pt x="1494" y="2"/>
                    </a:lnTo>
                    <a:lnTo>
                      <a:pt x="1508" y="2"/>
                    </a:lnTo>
                    <a:lnTo>
                      <a:pt x="1523" y="2"/>
                    </a:lnTo>
                    <a:lnTo>
                      <a:pt x="1536" y="2"/>
                    </a:lnTo>
                    <a:lnTo>
                      <a:pt x="1550" y="2"/>
                    </a:lnTo>
                    <a:lnTo>
                      <a:pt x="1564" y="2"/>
                    </a:lnTo>
                    <a:lnTo>
                      <a:pt x="1578" y="2"/>
                    </a:lnTo>
                    <a:lnTo>
                      <a:pt x="1592" y="2"/>
                    </a:lnTo>
                    <a:lnTo>
                      <a:pt x="1606" y="2"/>
                    </a:lnTo>
                    <a:lnTo>
                      <a:pt x="1620" y="2"/>
                    </a:lnTo>
                    <a:lnTo>
                      <a:pt x="1635" y="2"/>
                    </a:lnTo>
                    <a:lnTo>
                      <a:pt x="1648" y="2"/>
                    </a:lnTo>
                    <a:lnTo>
                      <a:pt x="1662" y="2"/>
                    </a:lnTo>
                    <a:lnTo>
                      <a:pt x="1676" y="2"/>
                    </a:lnTo>
                    <a:lnTo>
                      <a:pt x="1690" y="2"/>
                    </a:lnTo>
                    <a:lnTo>
                      <a:pt x="1704" y="2"/>
                    </a:lnTo>
                    <a:lnTo>
                      <a:pt x="1718" y="2"/>
                    </a:lnTo>
                    <a:lnTo>
                      <a:pt x="1732" y="2"/>
                    </a:lnTo>
                    <a:lnTo>
                      <a:pt x="1745" y="2"/>
                    </a:lnTo>
                    <a:lnTo>
                      <a:pt x="1760" y="2"/>
                    </a:lnTo>
                    <a:lnTo>
                      <a:pt x="1774" y="2"/>
                    </a:lnTo>
                    <a:lnTo>
                      <a:pt x="1787" y="2"/>
                    </a:lnTo>
                    <a:lnTo>
                      <a:pt x="1802" y="2"/>
                    </a:lnTo>
                    <a:lnTo>
                      <a:pt x="1815" y="2"/>
                    </a:lnTo>
                    <a:lnTo>
                      <a:pt x="1830" y="2"/>
                    </a:lnTo>
                    <a:lnTo>
                      <a:pt x="1844" y="2"/>
                    </a:lnTo>
                    <a:lnTo>
                      <a:pt x="1857" y="2"/>
                    </a:lnTo>
                    <a:lnTo>
                      <a:pt x="1872" y="2"/>
                    </a:lnTo>
                    <a:lnTo>
                      <a:pt x="1885" y="2"/>
                    </a:lnTo>
                    <a:lnTo>
                      <a:pt x="1899" y="2"/>
                    </a:lnTo>
                    <a:lnTo>
                      <a:pt x="1914" y="2"/>
                    </a:lnTo>
                    <a:lnTo>
                      <a:pt x="1927" y="2"/>
                    </a:lnTo>
                    <a:lnTo>
                      <a:pt x="1941" y="2"/>
                    </a:lnTo>
                    <a:lnTo>
                      <a:pt x="1955" y="2"/>
                    </a:lnTo>
                    <a:lnTo>
                      <a:pt x="1969" y="2"/>
                    </a:lnTo>
                    <a:lnTo>
                      <a:pt x="1983" y="2"/>
                    </a:lnTo>
                    <a:lnTo>
                      <a:pt x="1997" y="2"/>
                    </a:lnTo>
                    <a:lnTo>
                      <a:pt x="2011" y="2"/>
                    </a:lnTo>
                    <a:lnTo>
                      <a:pt x="2026" y="2"/>
                    </a:lnTo>
                    <a:lnTo>
                      <a:pt x="2039" y="2"/>
                    </a:lnTo>
                    <a:lnTo>
                      <a:pt x="2053" y="3"/>
                    </a:lnTo>
                    <a:lnTo>
                      <a:pt x="2067" y="3"/>
                    </a:lnTo>
                    <a:lnTo>
                      <a:pt x="2081" y="3"/>
                    </a:lnTo>
                    <a:lnTo>
                      <a:pt x="2095" y="3"/>
                    </a:lnTo>
                    <a:lnTo>
                      <a:pt x="2109" y="3"/>
                    </a:lnTo>
                    <a:lnTo>
                      <a:pt x="2123" y="3"/>
                    </a:lnTo>
                    <a:lnTo>
                      <a:pt x="2136" y="3"/>
                    </a:lnTo>
                    <a:lnTo>
                      <a:pt x="2151" y="3"/>
                    </a:lnTo>
                    <a:lnTo>
                      <a:pt x="2165" y="3"/>
                    </a:lnTo>
                    <a:lnTo>
                      <a:pt x="2178" y="3"/>
                    </a:lnTo>
                    <a:lnTo>
                      <a:pt x="2193" y="3"/>
                    </a:lnTo>
                    <a:lnTo>
                      <a:pt x="2206" y="3"/>
                    </a:lnTo>
                    <a:lnTo>
                      <a:pt x="2221" y="3"/>
                    </a:lnTo>
                    <a:lnTo>
                      <a:pt x="2235" y="3"/>
                    </a:lnTo>
                    <a:lnTo>
                      <a:pt x="2248" y="3"/>
                    </a:lnTo>
                    <a:lnTo>
                      <a:pt x="2263" y="3"/>
                    </a:lnTo>
                    <a:lnTo>
                      <a:pt x="2276" y="3"/>
                    </a:lnTo>
                    <a:lnTo>
                      <a:pt x="2290" y="3"/>
                    </a:lnTo>
                    <a:lnTo>
                      <a:pt x="2305" y="3"/>
                    </a:lnTo>
                    <a:lnTo>
                      <a:pt x="2318" y="3"/>
                    </a:lnTo>
                    <a:lnTo>
                      <a:pt x="2332" y="3"/>
                    </a:lnTo>
                    <a:lnTo>
                      <a:pt x="2346" y="3"/>
                    </a:lnTo>
                    <a:lnTo>
                      <a:pt x="2360" y="3"/>
                    </a:lnTo>
                    <a:lnTo>
                      <a:pt x="2374" y="3"/>
                    </a:lnTo>
                    <a:lnTo>
                      <a:pt x="2388" y="3"/>
                    </a:lnTo>
                    <a:lnTo>
                      <a:pt x="2402" y="3"/>
                    </a:lnTo>
                    <a:lnTo>
                      <a:pt x="2417" y="3"/>
                    </a:lnTo>
                    <a:lnTo>
                      <a:pt x="2430" y="3"/>
                    </a:lnTo>
                    <a:lnTo>
                      <a:pt x="2444" y="3"/>
                    </a:lnTo>
                    <a:lnTo>
                      <a:pt x="2458" y="3"/>
                    </a:lnTo>
                    <a:lnTo>
                      <a:pt x="2472" y="3"/>
                    </a:lnTo>
                    <a:lnTo>
                      <a:pt x="2486" y="3"/>
                    </a:lnTo>
                    <a:lnTo>
                      <a:pt x="2500" y="3"/>
                    </a:lnTo>
                    <a:lnTo>
                      <a:pt x="2513" y="3"/>
                    </a:lnTo>
                    <a:lnTo>
                      <a:pt x="2526" y="3"/>
                    </a:lnTo>
                    <a:lnTo>
                      <a:pt x="2541" y="3"/>
                    </a:lnTo>
                    <a:lnTo>
                      <a:pt x="2555" y="3"/>
                    </a:lnTo>
                    <a:lnTo>
                      <a:pt x="2569" y="3"/>
                    </a:lnTo>
                    <a:lnTo>
                      <a:pt x="2583" y="3"/>
                    </a:lnTo>
                    <a:lnTo>
                      <a:pt x="2596" y="3"/>
                    </a:lnTo>
                    <a:lnTo>
                      <a:pt x="2611" y="3"/>
                    </a:lnTo>
                    <a:lnTo>
                      <a:pt x="2625" y="3"/>
                    </a:lnTo>
                    <a:lnTo>
                      <a:pt x="2638" y="3"/>
                    </a:lnTo>
                    <a:lnTo>
                      <a:pt x="2653" y="3"/>
                    </a:lnTo>
                    <a:lnTo>
                      <a:pt x="2666" y="3"/>
                    </a:lnTo>
                    <a:lnTo>
                      <a:pt x="2680" y="3"/>
                    </a:lnTo>
                    <a:lnTo>
                      <a:pt x="2695" y="3"/>
                    </a:lnTo>
                    <a:lnTo>
                      <a:pt x="2708" y="3"/>
                    </a:lnTo>
                    <a:lnTo>
                      <a:pt x="2722" y="3"/>
                    </a:lnTo>
                    <a:lnTo>
                      <a:pt x="2736" y="3"/>
                    </a:lnTo>
                    <a:lnTo>
                      <a:pt x="2750" y="3"/>
                    </a:lnTo>
                    <a:lnTo>
                      <a:pt x="2765" y="3"/>
                    </a:lnTo>
                    <a:lnTo>
                      <a:pt x="2778" y="3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Freeform 69"/>
              <p:cNvSpPr>
                <a:spLocks/>
              </p:cNvSpPr>
              <p:nvPr/>
            </p:nvSpPr>
            <p:spPr bwMode="auto">
              <a:xfrm>
                <a:off x="1165" y="3041"/>
                <a:ext cx="253" cy="1"/>
              </a:xfrm>
              <a:custGeom>
                <a:avLst/>
                <a:gdLst>
                  <a:gd name="T0" fmla="*/ 0 w 2779"/>
                  <a:gd name="T1" fmla="*/ 0 h 8"/>
                  <a:gd name="T2" fmla="*/ 0 w 2779"/>
                  <a:gd name="T3" fmla="*/ 0 h 8"/>
                  <a:gd name="T4" fmla="*/ 0 w 2779"/>
                  <a:gd name="T5" fmla="*/ 0 h 8"/>
                  <a:gd name="T6" fmla="*/ 0 w 2779"/>
                  <a:gd name="T7" fmla="*/ 0 h 8"/>
                  <a:gd name="T8" fmla="*/ 0 w 2779"/>
                  <a:gd name="T9" fmla="*/ 0 h 8"/>
                  <a:gd name="T10" fmla="*/ 0 w 2779"/>
                  <a:gd name="T11" fmla="*/ 0 h 8"/>
                  <a:gd name="T12" fmla="*/ 0 w 2779"/>
                  <a:gd name="T13" fmla="*/ 0 h 8"/>
                  <a:gd name="T14" fmla="*/ 0 w 2779"/>
                  <a:gd name="T15" fmla="*/ 0 h 8"/>
                  <a:gd name="T16" fmla="*/ 0 w 2779"/>
                  <a:gd name="T17" fmla="*/ 0 h 8"/>
                  <a:gd name="T18" fmla="*/ 0 w 2779"/>
                  <a:gd name="T19" fmla="*/ 0 h 8"/>
                  <a:gd name="T20" fmla="*/ 0 w 2779"/>
                  <a:gd name="T21" fmla="*/ 0 h 8"/>
                  <a:gd name="T22" fmla="*/ 0 w 2779"/>
                  <a:gd name="T23" fmla="*/ 0 h 8"/>
                  <a:gd name="T24" fmla="*/ 0 w 2779"/>
                  <a:gd name="T25" fmla="*/ 0 h 8"/>
                  <a:gd name="T26" fmla="*/ 0 w 2779"/>
                  <a:gd name="T27" fmla="*/ 0 h 8"/>
                  <a:gd name="T28" fmla="*/ 0 w 2779"/>
                  <a:gd name="T29" fmla="*/ 0 h 8"/>
                  <a:gd name="T30" fmla="*/ 0 w 2779"/>
                  <a:gd name="T31" fmla="*/ 0 h 8"/>
                  <a:gd name="T32" fmla="*/ 0 w 2779"/>
                  <a:gd name="T33" fmla="*/ 0 h 8"/>
                  <a:gd name="T34" fmla="*/ 0 w 2779"/>
                  <a:gd name="T35" fmla="*/ 0 h 8"/>
                  <a:gd name="T36" fmla="*/ 0 w 2779"/>
                  <a:gd name="T37" fmla="*/ 0 h 8"/>
                  <a:gd name="T38" fmla="*/ 0 w 2779"/>
                  <a:gd name="T39" fmla="*/ 0 h 8"/>
                  <a:gd name="T40" fmla="*/ 0 w 2779"/>
                  <a:gd name="T41" fmla="*/ 0 h 8"/>
                  <a:gd name="T42" fmla="*/ 0 w 2779"/>
                  <a:gd name="T43" fmla="*/ 0 h 8"/>
                  <a:gd name="T44" fmla="*/ 0 w 2779"/>
                  <a:gd name="T45" fmla="*/ 0 h 8"/>
                  <a:gd name="T46" fmla="*/ 0 w 2779"/>
                  <a:gd name="T47" fmla="*/ 0 h 8"/>
                  <a:gd name="T48" fmla="*/ 0 w 2779"/>
                  <a:gd name="T49" fmla="*/ 0 h 8"/>
                  <a:gd name="T50" fmla="*/ 0 w 2779"/>
                  <a:gd name="T51" fmla="*/ 0 h 8"/>
                  <a:gd name="T52" fmla="*/ 0 w 2779"/>
                  <a:gd name="T53" fmla="*/ 0 h 8"/>
                  <a:gd name="T54" fmla="*/ 0 w 2779"/>
                  <a:gd name="T55" fmla="*/ 0 h 8"/>
                  <a:gd name="T56" fmla="*/ 0 w 2779"/>
                  <a:gd name="T57" fmla="*/ 0 h 8"/>
                  <a:gd name="T58" fmla="*/ 0 w 2779"/>
                  <a:gd name="T59" fmla="*/ 0 h 8"/>
                  <a:gd name="T60" fmla="*/ 0 w 2779"/>
                  <a:gd name="T61" fmla="*/ 0 h 8"/>
                  <a:gd name="T62" fmla="*/ 0 w 2779"/>
                  <a:gd name="T63" fmla="*/ 0 h 8"/>
                  <a:gd name="T64" fmla="*/ 0 w 2779"/>
                  <a:gd name="T65" fmla="*/ 0 h 8"/>
                  <a:gd name="T66" fmla="*/ 0 w 2779"/>
                  <a:gd name="T67" fmla="*/ 0 h 8"/>
                  <a:gd name="T68" fmla="*/ 0 w 2779"/>
                  <a:gd name="T69" fmla="*/ 0 h 8"/>
                  <a:gd name="T70" fmla="*/ 0 w 2779"/>
                  <a:gd name="T71" fmla="*/ 0 h 8"/>
                  <a:gd name="T72" fmla="*/ 0 w 2779"/>
                  <a:gd name="T73" fmla="*/ 0 h 8"/>
                  <a:gd name="T74" fmla="*/ 0 w 2779"/>
                  <a:gd name="T75" fmla="*/ 0 h 8"/>
                  <a:gd name="T76" fmla="*/ 0 w 2779"/>
                  <a:gd name="T77" fmla="*/ 0 h 8"/>
                  <a:gd name="T78" fmla="*/ 0 w 2779"/>
                  <a:gd name="T79" fmla="*/ 0 h 8"/>
                  <a:gd name="T80" fmla="*/ 0 w 2779"/>
                  <a:gd name="T81" fmla="*/ 0 h 8"/>
                  <a:gd name="T82" fmla="*/ 0 w 2779"/>
                  <a:gd name="T83" fmla="*/ 0 h 8"/>
                  <a:gd name="T84" fmla="*/ 0 w 2779"/>
                  <a:gd name="T85" fmla="*/ 0 h 8"/>
                  <a:gd name="T86" fmla="*/ 0 w 2779"/>
                  <a:gd name="T87" fmla="*/ 0 h 8"/>
                  <a:gd name="T88" fmla="*/ 0 w 2779"/>
                  <a:gd name="T89" fmla="*/ 0 h 8"/>
                  <a:gd name="T90" fmla="*/ 0 w 2779"/>
                  <a:gd name="T91" fmla="*/ 0 h 8"/>
                  <a:gd name="T92" fmla="*/ 0 w 2779"/>
                  <a:gd name="T93" fmla="*/ 0 h 8"/>
                  <a:gd name="T94" fmla="*/ 0 w 2779"/>
                  <a:gd name="T95" fmla="*/ 0 h 8"/>
                  <a:gd name="T96" fmla="*/ 0 w 2779"/>
                  <a:gd name="T97" fmla="*/ 0 h 8"/>
                  <a:gd name="T98" fmla="*/ 0 w 2779"/>
                  <a:gd name="T99" fmla="*/ 0 h 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9"/>
                  <a:gd name="T151" fmla="*/ 0 h 8"/>
                  <a:gd name="T152" fmla="*/ 2779 w 2779"/>
                  <a:gd name="T153" fmla="*/ 8 h 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9" h="8">
                    <a:moveTo>
                      <a:pt x="0" y="0"/>
                    </a:moveTo>
                    <a:lnTo>
                      <a:pt x="14" y="0"/>
                    </a:lnTo>
                    <a:lnTo>
                      <a:pt x="29" y="0"/>
                    </a:lnTo>
                    <a:lnTo>
                      <a:pt x="42" y="0"/>
                    </a:lnTo>
                    <a:lnTo>
                      <a:pt x="56" y="0"/>
                    </a:lnTo>
                    <a:lnTo>
                      <a:pt x="70" y="0"/>
                    </a:lnTo>
                    <a:lnTo>
                      <a:pt x="84" y="0"/>
                    </a:lnTo>
                    <a:lnTo>
                      <a:pt x="98" y="0"/>
                    </a:lnTo>
                    <a:lnTo>
                      <a:pt x="112" y="1"/>
                    </a:lnTo>
                    <a:lnTo>
                      <a:pt x="126" y="1"/>
                    </a:lnTo>
                    <a:lnTo>
                      <a:pt x="139" y="1"/>
                    </a:lnTo>
                    <a:lnTo>
                      <a:pt x="154" y="1"/>
                    </a:lnTo>
                    <a:lnTo>
                      <a:pt x="168" y="1"/>
                    </a:lnTo>
                    <a:lnTo>
                      <a:pt x="182" y="1"/>
                    </a:lnTo>
                    <a:lnTo>
                      <a:pt x="196" y="1"/>
                    </a:lnTo>
                    <a:lnTo>
                      <a:pt x="209" y="1"/>
                    </a:lnTo>
                    <a:lnTo>
                      <a:pt x="224" y="1"/>
                    </a:lnTo>
                    <a:lnTo>
                      <a:pt x="238" y="1"/>
                    </a:lnTo>
                    <a:lnTo>
                      <a:pt x="251" y="1"/>
                    </a:lnTo>
                    <a:lnTo>
                      <a:pt x="266" y="1"/>
                    </a:lnTo>
                    <a:lnTo>
                      <a:pt x="279" y="1"/>
                    </a:lnTo>
                    <a:lnTo>
                      <a:pt x="293" y="1"/>
                    </a:lnTo>
                    <a:lnTo>
                      <a:pt x="308" y="1"/>
                    </a:lnTo>
                    <a:lnTo>
                      <a:pt x="321" y="1"/>
                    </a:lnTo>
                    <a:lnTo>
                      <a:pt x="335" y="1"/>
                    </a:lnTo>
                    <a:lnTo>
                      <a:pt x="349" y="1"/>
                    </a:lnTo>
                    <a:lnTo>
                      <a:pt x="363" y="1"/>
                    </a:lnTo>
                    <a:lnTo>
                      <a:pt x="378" y="1"/>
                    </a:lnTo>
                    <a:lnTo>
                      <a:pt x="391" y="1"/>
                    </a:lnTo>
                    <a:lnTo>
                      <a:pt x="405" y="1"/>
                    </a:lnTo>
                    <a:lnTo>
                      <a:pt x="420" y="1"/>
                    </a:lnTo>
                    <a:lnTo>
                      <a:pt x="433" y="1"/>
                    </a:lnTo>
                    <a:lnTo>
                      <a:pt x="447" y="1"/>
                    </a:lnTo>
                    <a:lnTo>
                      <a:pt x="461" y="1"/>
                    </a:lnTo>
                    <a:lnTo>
                      <a:pt x="475" y="1"/>
                    </a:lnTo>
                    <a:lnTo>
                      <a:pt x="489" y="1"/>
                    </a:lnTo>
                    <a:lnTo>
                      <a:pt x="503" y="1"/>
                    </a:lnTo>
                    <a:lnTo>
                      <a:pt x="517" y="1"/>
                    </a:lnTo>
                    <a:lnTo>
                      <a:pt x="531" y="1"/>
                    </a:lnTo>
                    <a:lnTo>
                      <a:pt x="545" y="1"/>
                    </a:lnTo>
                    <a:lnTo>
                      <a:pt x="559" y="1"/>
                    </a:lnTo>
                    <a:lnTo>
                      <a:pt x="573" y="1"/>
                    </a:lnTo>
                    <a:lnTo>
                      <a:pt x="587" y="1"/>
                    </a:lnTo>
                    <a:lnTo>
                      <a:pt x="600" y="1"/>
                    </a:lnTo>
                    <a:lnTo>
                      <a:pt x="615" y="1"/>
                    </a:lnTo>
                    <a:lnTo>
                      <a:pt x="629" y="1"/>
                    </a:lnTo>
                    <a:lnTo>
                      <a:pt x="642" y="1"/>
                    </a:lnTo>
                    <a:lnTo>
                      <a:pt x="657" y="1"/>
                    </a:lnTo>
                    <a:lnTo>
                      <a:pt x="670" y="1"/>
                    </a:lnTo>
                    <a:lnTo>
                      <a:pt x="684" y="1"/>
                    </a:lnTo>
                    <a:lnTo>
                      <a:pt x="699" y="1"/>
                    </a:lnTo>
                    <a:lnTo>
                      <a:pt x="712" y="1"/>
                    </a:lnTo>
                    <a:lnTo>
                      <a:pt x="727" y="1"/>
                    </a:lnTo>
                    <a:lnTo>
                      <a:pt x="740" y="1"/>
                    </a:lnTo>
                    <a:lnTo>
                      <a:pt x="754" y="1"/>
                    </a:lnTo>
                    <a:lnTo>
                      <a:pt x="769" y="2"/>
                    </a:lnTo>
                    <a:lnTo>
                      <a:pt x="782" y="2"/>
                    </a:lnTo>
                    <a:lnTo>
                      <a:pt x="796" y="2"/>
                    </a:lnTo>
                    <a:lnTo>
                      <a:pt x="811" y="2"/>
                    </a:lnTo>
                    <a:lnTo>
                      <a:pt x="824" y="2"/>
                    </a:lnTo>
                    <a:lnTo>
                      <a:pt x="838" y="2"/>
                    </a:lnTo>
                    <a:lnTo>
                      <a:pt x="852" y="2"/>
                    </a:lnTo>
                    <a:lnTo>
                      <a:pt x="866" y="2"/>
                    </a:lnTo>
                    <a:lnTo>
                      <a:pt x="880" y="2"/>
                    </a:lnTo>
                    <a:lnTo>
                      <a:pt x="894" y="2"/>
                    </a:lnTo>
                    <a:lnTo>
                      <a:pt x="908" y="2"/>
                    </a:lnTo>
                    <a:lnTo>
                      <a:pt x="922" y="2"/>
                    </a:lnTo>
                    <a:lnTo>
                      <a:pt x="936" y="2"/>
                    </a:lnTo>
                    <a:lnTo>
                      <a:pt x="950" y="2"/>
                    </a:lnTo>
                    <a:lnTo>
                      <a:pt x="964" y="2"/>
                    </a:lnTo>
                    <a:lnTo>
                      <a:pt x="978" y="2"/>
                    </a:lnTo>
                    <a:lnTo>
                      <a:pt x="991" y="2"/>
                    </a:lnTo>
                    <a:lnTo>
                      <a:pt x="1006" y="2"/>
                    </a:lnTo>
                    <a:lnTo>
                      <a:pt x="1020" y="2"/>
                    </a:lnTo>
                    <a:lnTo>
                      <a:pt x="1033" y="2"/>
                    </a:lnTo>
                    <a:lnTo>
                      <a:pt x="1048" y="2"/>
                    </a:lnTo>
                    <a:lnTo>
                      <a:pt x="1061" y="2"/>
                    </a:lnTo>
                    <a:lnTo>
                      <a:pt x="1075" y="2"/>
                    </a:lnTo>
                    <a:lnTo>
                      <a:pt x="1090" y="2"/>
                    </a:lnTo>
                    <a:lnTo>
                      <a:pt x="1103" y="2"/>
                    </a:lnTo>
                    <a:lnTo>
                      <a:pt x="1118" y="2"/>
                    </a:lnTo>
                    <a:lnTo>
                      <a:pt x="1131" y="2"/>
                    </a:lnTo>
                    <a:lnTo>
                      <a:pt x="1145" y="2"/>
                    </a:lnTo>
                    <a:lnTo>
                      <a:pt x="1160" y="2"/>
                    </a:lnTo>
                    <a:lnTo>
                      <a:pt x="1173" y="2"/>
                    </a:lnTo>
                    <a:lnTo>
                      <a:pt x="1187" y="2"/>
                    </a:lnTo>
                    <a:lnTo>
                      <a:pt x="1202" y="2"/>
                    </a:lnTo>
                    <a:lnTo>
                      <a:pt x="1215" y="2"/>
                    </a:lnTo>
                    <a:lnTo>
                      <a:pt x="1229" y="2"/>
                    </a:lnTo>
                    <a:lnTo>
                      <a:pt x="1243" y="2"/>
                    </a:lnTo>
                    <a:lnTo>
                      <a:pt x="1257" y="2"/>
                    </a:lnTo>
                    <a:lnTo>
                      <a:pt x="1271" y="2"/>
                    </a:lnTo>
                    <a:lnTo>
                      <a:pt x="1285" y="3"/>
                    </a:lnTo>
                    <a:lnTo>
                      <a:pt x="1299" y="3"/>
                    </a:lnTo>
                    <a:lnTo>
                      <a:pt x="1313" y="3"/>
                    </a:lnTo>
                    <a:lnTo>
                      <a:pt x="1327" y="3"/>
                    </a:lnTo>
                    <a:lnTo>
                      <a:pt x="1341" y="3"/>
                    </a:lnTo>
                    <a:lnTo>
                      <a:pt x="1355" y="3"/>
                    </a:lnTo>
                    <a:lnTo>
                      <a:pt x="1369" y="3"/>
                    </a:lnTo>
                    <a:lnTo>
                      <a:pt x="1382" y="3"/>
                    </a:lnTo>
                    <a:lnTo>
                      <a:pt x="1397" y="3"/>
                    </a:lnTo>
                    <a:lnTo>
                      <a:pt x="1411" y="3"/>
                    </a:lnTo>
                    <a:lnTo>
                      <a:pt x="1424" y="3"/>
                    </a:lnTo>
                    <a:lnTo>
                      <a:pt x="1439" y="3"/>
                    </a:lnTo>
                    <a:lnTo>
                      <a:pt x="1452" y="3"/>
                    </a:lnTo>
                    <a:lnTo>
                      <a:pt x="1467" y="3"/>
                    </a:lnTo>
                    <a:lnTo>
                      <a:pt x="1481" y="3"/>
                    </a:lnTo>
                    <a:lnTo>
                      <a:pt x="1494" y="3"/>
                    </a:lnTo>
                    <a:lnTo>
                      <a:pt x="1509" y="3"/>
                    </a:lnTo>
                    <a:lnTo>
                      <a:pt x="1522" y="3"/>
                    </a:lnTo>
                    <a:lnTo>
                      <a:pt x="1536" y="3"/>
                    </a:lnTo>
                    <a:lnTo>
                      <a:pt x="1551" y="3"/>
                    </a:lnTo>
                    <a:lnTo>
                      <a:pt x="1564" y="3"/>
                    </a:lnTo>
                    <a:lnTo>
                      <a:pt x="1578" y="3"/>
                    </a:lnTo>
                    <a:lnTo>
                      <a:pt x="1593" y="3"/>
                    </a:lnTo>
                    <a:lnTo>
                      <a:pt x="1606" y="3"/>
                    </a:lnTo>
                    <a:lnTo>
                      <a:pt x="1620" y="3"/>
                    </a:lnTo>
                    <a:lnTo>
                      <a:pt x="1634" y="3"/>
                    </a:lnTo>
                    <a:lnTo>
                      <a:pt x="1648" y="3"/>
                    </a:lnTo>
                    <a:lnTo>
                      <a:pt x="1663" y="3"/>
                    </a:lnTo>
                    <a:lnTo>
                      <a:pt x="1676" y="3"/>
                    </a:lnTo>
                    <a:lnTo>
                      <a:pt x="1690" y="3"/>
                    </a:lnTo>
                    <a:lnTo>
                      <a:pt x="1704" y="4"/>
                    </a:lnTo>
                    <a:lnTo>
                      <a:pt x="1718" y="4"/>
                    </a:lnTo>
                    <a:lnTo>
                      <a:pt x="1732" y="4"/>
                    </a:lnTo>
                    <a:lnTo>
                      <a:pt x="1746" y="4"/>
                    </a:lnTo>
                    <a:lnTo>
                      <a:pt x="1760" y="4"/>
                    </a:lnTo>
                    <a:lnTo>
                      <a:pt x="1773" y="4"/>
                    </a:lnTo>
                    <a:lnTo>
                      <a:pt x="1788" y="4"/>
                    </a:lnTo>
                    <a:lnTo>
                      <a:pt x="1802" y="4"/>
                    </a:lnTo>
                    <a:lnTo>
                      <a:pt x="1815" y="4"/>
                    </a:lnTo>
                    <a:lnTo>
                      <a:pt x="1830" y="4"/>
                    </a:lnTo>
                    <a:lnTo>
                      <a:pt x="1843" y="4"/>
                    </a:lnTo>
                    <a:lnTo>
                      <a:pt x="1858" y="4"/>
                    </a:lnTo>
                    <a:lnTo>
                      <a:pt x="1872" y="4"/>
                    </a:lnTo>
                    <a:lnTo>
                      <a:pt x="1885" y="4"/>
                    </a:lnTo>
                    <a:lnTo>
                      <a:pt x="1900" y="4"/>
                    </a:lnTo>
                    <a:lnTo>
                      <a:pt x="1913" y="4"/>
                    </a:lnTo>
                    <a:lnTo>
                      <a:pt x="1927" y="4"/>
                    </a:lnTo>
                    <a:lnTo>
                      <a:pt x="1942" y="4"/>
                    </a:lnTo>
                    <a:lnTo>
                      <a:pt x="1955" y="4"/>
                    </a:lnTo>
                    <a:lnTo>
                      <a:pt x="1969" y="4"/>
                    </a:lnTo>
                    <a:lnTo>
                      <a:pt x="1984" y="4"/>
                    </a:lnTo>
                    <a:lnTo>
                      <a:pt x="1997" y="4"/>
                    </a:lnTo>
                    <a:lnTo>
                      <a:pt x="2011" y="4"/>
                    </a:lnTo>
                    <a:lnTo>
                      <a:pt x="2025" y="4"/>
                    </a:lnTo>
                    <a:lnTo>
                      <a:pt x="2039" y="5"/>
                    </a:lnTo>
                    <a:lnTo>
                      <a:pt x="2054" y="5"/>
                    </a:lnTo>
                    <a:lnTo>
                      <a:pt x="2067" y="5"/>
                    </a:lnTo>
                    <a:lnTo>
                      <a:pt x="2081" y="5"/>
                    </a:lnTo>
                    <a:lnTo>
                      <a:pt x="2095" y="5"/>
                    </a:lnTo>
                    <a:lnTo>
                      <a:pt x="2109" y="5"/>
                    </a:lnTo>
                    <a:lnTo>
                      <a:pt x="2123" y="5"/>
                    </a:lnTo>
                    <a:lnTo>
                      <a:pt x="2137" y="5"/>
                    </a:lnTo>
                    <a:lnTo>
                      <a:pt x="2151" y="5"/>
                    </a:lnTo>
                    <a:lnTo>
                      <a:pt x="2164" y="5"/>
                    </a:lnTo>
                    <a:lnTo>
                      <a:pt x="2179" y="5"/>
                    </a:lnTo>
                    <a:lnTo>
                      <a:pt x="2193" y="5"/>
                    </a:lnTo>
                    <a:lnTo>
                      <a:pt x="2207" y="5"/>
                    </a:lnTo>
                    <a:lnTo>
                      <a:pt x="2221" y="5"/>
                    </a:lnTo>
                    <a:lnTo>
                      <a:pt x="2234" y="5"/>
                    </a:lnTo>
                    <a:lnTo>
                      <a:pt x="2249" y="5"/>
                    </a:lnTo>
                    <a:lnTo>
                      <a:pt x="2263" y="5"/>
                    </a:lnTo>
                    <a:lnTo>
                      <a:pt x="2276" y="5"/>
                    </a:lnTo>
                    <a:lnTo>
                      <a:pt x="2291" y="5"/>
                    </a:lnTo>
                    <a:lnTo>
                      <a:pt x="2304" y="5"/>
                    </a:lnTo>
                    <a:lnTo>
                      <a:pt x="2318" y="6"/>
                    </a:lnTo>
                    <a:lnTo>
                      <a:pt x="2333" y="6"/>
                    </a:lnTo>
                    <a:lnTo>
                      <a:pt x="2346" y="6"/>
                    </a:lnTo>
                    <a:lnTo>
                      <a:pt x="2360" y="6"/>
                    </a:lnTo>
                    <a:lnTo>
                      <a:pt x="2375" y="6"/>
                    </a:lnTo>
                    <a:lnTo>
                      <a:pt x="2388" y="6"/>
                    </a:lnTo>
                    <a:lnTo>
                      <a:pt x="2403" y="6"/>
                    </a:lnTo>
                    <a:lnTo>
                      <a:pt x="2416" y="6"/>
                    </a:lnTo>
                    <a:lnTo>
                      <a:pt x="2430" y="6"/>
                    </a:lnTo>
                    <a:lnTo>
                      <a:pt x="2445" y="6"/>
                    </a:lnTo>
                    <a:lnTo>
                      <a:pt x="2458" y="6"/>
                    </a:lnTo>
                    <a:lnTo>
                      <a:pt x="2472" y="6"/>
                    </a:lnTo>
                    <a:lnTo>
                      <a:pt x="2486" y="6"/>
                    </a:lnTo>
                    <a:lnTo>
                      <a:pt x="2500" y="6"/>
                    </a:lnTo>
                    <a:lnTo>
                      <a:pt x="2514" y="6"/>
                    </a:lnTo>
                    <a:lnTo>
                      <a:pt x="2528" y="6"/>
                    </a:lnTo>
                    <a:lnTo>
                      <a:pt x="2542" y="6"/>
                    </a:lnTo>
                    <a:lnTo>
                      <a:pt x="2555" y="7"/>
                    </a:lnTo>
                    <a:lnTo>
                      <a:pt x="2570" y="7"/>
                    </a:lnTo>
                    <a:lnTo>
                      <a:pt x="2584" y="7"/>
                    </a:lnTo>
                    <a:lnTo>
                      <a:pt x="2598" y="7"/>
                    </a:lnTo>
                    <a:lnTo>
                      <a:pt x="2612" y="7"/>
                    </a:lnTo>
                    <a:lnTo>
                      <a:pt x="2625" y="7"/>
                    </a:lnTo>
                    <a:lnTo>
                      <a:pt x="2640" y="7"/>
                    </a:lnTo>
                    <a:lnTo>
                      <a:pt x="2654" y="7"/>
                    </a:lnTo>
                    <a:lnTo>
                      <a:pt x="2667" y="7"/>
                    </a:lnTo>
                    <a:lnTo>
                      <a:pt x="2682" y="7"/>
                    </a:lnTo>
                    <a:lnTo>
                      <a:pt x="2695" y="7"/>
                    </a:lnTo>
                    <a:lnTo>
                      <a:pt x="2709" y="7"/>
                    </a:lnTo>
                    <a:lnTo>
                      <a:pt x="2724" y="7"/>
                    </a:lnTo>
                    <a:lnTo>
                      <a:pt x="2737" y="7"/>
                    </a:lnTo>
                    <a:lnTo>
                      <a:pt x="2751" y="8"/>
                    </a:lnTo>
                    <a:lnTo>
                      <a:pt x="2766" y="8"/>
                    </a:lnTo>
                    <a:lnTo>
                      <a:pt x="2779" y="8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Freeform 70"/>
              <p:cNvSpPr>
                <a:spLocks/>
              </p:cNvSpPr>
              <p:nvPr/>
            </p:nvSpPr>
            <p:spPr bwMode="auto">
              <a:xfrm>
                <a:off x="1418" y="3042"/>
                <a:ext cx="252" cy="3"/>
              </a:xfrm>
              <a:custGeom>
                <a:avLst/>
                <a:gdLst>
                  <a:gd name="T0" fmla="*/ 0 w 2780"/>
                  <a:gd name="T1" fmla="*/ 0 h 106"/>
                  <a:gd name="T2" fmla="*/ 0 w 2780"/>
                  <a:gd name="T3" fmla="*/ 0 h 106"/>
                  <a:gd name="T4" fmla="*/ 0 w 2780"/>
                  <a:gd name="T5" fmla="*/ 0 h 106"/>
                  <a:gd name="T6" fmla="*/ 0 w 2780"/>
                  <a:gd name="T7" fmla="*/ 0 h 106"/>
                  <a:gd name="T8" fmla="*/ 0 w 2780"/>
                  <a:gd name="T9" fmla="*/ 0 h 106"/>
                  <a:gd name="T10" fmla="*/ 0 w 2780"/>
                  <a:gd name="T11" fmla="*/ 0 h 106"/>
                  <a:gd name="T12" fmla="*/ 0 w 2780"/>
                  <a:gd name="T13" fmla="*/ 0 h 106"/>
                  <a:gd name="T14" fmla="*/ 0 w 2780"/>
                  <a:gd name="T15" fmla="*/ 0 h 106"/>
                  <a:gd name="T16" fmla="*/ 0 w 2780"/>
                  <a:gd name="T17" fmla="*/ 0 h 106"/>
                  <a:gd name="T18" fmla="*/ 0 w 2780"/>
                  <a:gd name="T19" fmla="*/ 0 h 106"/>
                  <a:gd name="T20" fmla="*/ 0 w 2780"/>
                  <a:gd name="T21" fmla="*/ 0 h 106"/>
                  <a:gd name="T22" fmla="*/ 0 w 2780"/>
                  <a:gd name="T23" fmla="*/ 0 h 106"/>
                  <a:gd name="T24" fmla="*/ 0 w 2780"/>
                  <a:gd name="T25" fmla="*/ 0 h 106"/>
                  <a:gd name="T26" fmla="*/ 0 w 2780"/>
                  <a:gd name="T27" fmla="*/ 0 h 106"/>
                  <a:gd name="T28" fmla="*/ 0 w 2780"/>
                  <a:gd name="T29" fmla="*/ 0 h 106"/>
                  <a:gd name="T30" fmla="*/ 0 w 2780"/>
                  <a:gd name="T31" fmla="*/ 0 h 106"/>
                  <a:gd name="T32" fmla="*/ 0 w 2780"/>
                  <a:gd name="T33" fmla="*/ 0 h 106"/>
                  <a:gd name="T34" fmla="*/ 0 w 2780"/>
                  <a:gd name="T35" fmla="*/ 0 h 106"/>
                  <a:gd name="T36" fmla="*/ 0 w 2780"/>
                  <a:gd name="T37" fmla="*/ 0 h 106"/>
                  <a:gd name="T38" fmla="*/ 0 w 2780"/>
                  <a:gd name="T39" fmla="*/ 0 h 106"/>
                  <a:gd name="T40" fmla="*/ 0 w 2780"/>
                  <a:gd name="T41" fmla="*/ 0 h 106"/>
                  <a:gd name="T42" fmla="*/ 0 w 2780"/>
                  <a:gd name="T43" fmla="*/ 0 h 106"/>
                  <a:gd name="T44" fmla="*/ 0 w 2780"/>
                  <a:gd name="T45" fmla="*/ 0 h 106"/>
                  <a:gd name="T46" fmla="*/ 0 w 2780"/>
                  <a:gd name="T47" fmla="*/ 0 h 106"/>
                  <a:gd name="T48" fmla="*/ 0 w 2780"/>
                  <a:gd name="T49" fmla="*/ 0 h 106"/>
                  <a:gd name="T50" fmla="*/ 0 w 2780"/>
                  <a:gd name="T51" fmla="*/ 0 h 106"/>
                  <a:gd name="T52" fmla="*/ 0 w 2780"/>
                  <a:gd name="T53" fmla="*/ 0 h 106"/>
                  <a:gd name="T54" fmla="*/ 0 w 2780"/>
                  <a:gd name="T55" fmla="*/ 0 h 106"/>
                  <a:gd name="T56" fmla="*/ 0 w 2780"/>
                  <a:gd name="T57" fmla="*/ 0 h 106"/>
                  <a:gd name="T58" fmla="*/ 0 w 2780"/>
                  <a:gd name="T59" fmla="*/ 0 h 106"/>
                  <a:gd name="T60" fmla="*/ 0 w 2780"/>
                  <a:gd name="T61" fmla="*/ 0 h 106"/>
                  <a:gd name="T62" fmla="*/ 0 w 2780"/>
                  <a:gd name="T63" fmla="*/ 0 h 106"/>
                  <a:gd name="T64" fmla="*/ 0 w 2780"/>
                  <a:gd name="T65" fmla="*/ 0 h 106"/>
                  <a:gd name="T66" fmla="*/ 0 w 2780"/>
                  <a:gd name="T67" fmla="*/ 0 h 106"/>
                  <a:gd name="T68" fmla="*/ 0 w 2780"/>
                  <a:gd name="T69" fmla="*/ 0 h 106"/>
                  <a:gd name="T70" fmla="*/ 0 w 2780"/>
                  <a:gd name="T71" fmla="*/ 0 h 106"/>
                  <a:gd name="T72" fmla="*/ 0 w 2780"/>
                  <a:gd name="T73" fmla="*/ 0 h 106"/>
                  <a:gd name="T74" fmla="*/ 0 w 2780"/>
                  <a:gd name="T75" fmla="*/ 0 h 106"/>
                  <a:gd name="T76" fmla="*/ 0 w 2780"/>
                  <a:gd name="T77" fmla="*/ 0 h 106"/>
                  <a:gd name="T78" fmla="*/ 0 w 2780"/>
                  <a:gd name="T79" fmla="*/ 0 h 106"/>
                  <a:gd name="T80" fmla="*/ 0 w 2780"/>
                  <a:gd name="T81" fmla="*/ 0 h 106"/>
                  <a:gd name="T82" fmla="*/ 0 w 2780"/>
                  <a:gd name="T83" fmla="*/ 0 h 106"/>
                  <a:gd name="T84" fmla="*/ 0 w 2780"/>
                  <a:gd name="T85" fmla="*/ 0 h 106"/>
                  <a:gd name="T86" fmla="*/ 0 w 2780"/>
                  <a:gd name="T87" fmla="*/ 0 h 106"/>
                  <a:gd name="T88" fmla="*/ 0 w 2780"/>
                  <a:gd name="T89" fmla="*/ 0 h 106"/>
                  <a:gd name="T90" fmla="*/ 0 w 2780"/>
                  <a:gd name="T91" fmla="*/ 0 h 106"/>
                  <a:gd name="T92" fmla="*/ 0 w 2780"/>
                  <a:gd name="T93" fmla="*/ 0 h 106"/>
                  <a:gd name="T94" fmla="*/ 0 w 2780"/>
                  <a:gd name="T95" fmla="*/ 0 h 106"/>
                  <a:gd name="T96" fmla="*/ 0 w 2780"/>
                  <a:gd name="T97" fmla="*/ 0 h 106"/>
                  <a:gd name="T98" fmla="*/ 0 w 2780"/>
                  <a:gd name="T99" fmla="*/ 0 h 10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80"/>
                  <a:gd name="T151" fmla="*/ 0 h 106"/>
                  <a:gd name="T152" fmla="*/ 2780 w 2780"/>
                  <a:gd name="T153" fmla="*/ 106 h 10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80" h="106">
                    <a:moveTo>
                      <a:pt x="0" y="0"/>
                    </a:moveTo>
                    <a:lnTo>
                      <a:pt x="15" y="0"/>
                    </a:lnTo>
                    <a:lnTo>
                      <a:pt x="28" y="0"/>
                    </a:lnTo>
                    <a:lnTo>
                      <a:pt x="42" y="0"/>
                    </a:lnTo>
                    <a:lnTo>
                      <a:pt x="57" y="0"/>
                    </a:lnTo>
                    <a:lnTo>
                      <a:pt x="70" y="0"/>
                    </a:lnTo>
                    <a:lnTo>
                      <a:pt x="84" y="0"/>
                    </a:lnTo>
                    <a:lnTo>
                      <a:pt x="98" y="0"/>
                    </a:lnTo>
                    <a:lnTo>
                      <a:pt x="112" y="0"/>
                    </a:lnTo>
                    <a:lnTo>
                      <a:pt x="126" y="0"/>
                    </a:lnTo>
                    <a:lnTo>
                      <a:pt x="140" y="0"/>
                    </a:lnTo>
                    <a:lnTo>
                      <a:pt x="154" y="1"/>
                    </a:lnTo>
                    <a:lnTo>
                      <a:pt x="167" y="1"/>
                    </a:lnTo>
                    <a:lnTo>
                      <a:pt x="182" y="1"/>
                    </a:lnTo>
                    <a:lnTo>
                      <a:pt x="196" y="1"/>
                    </a:lnTo>
                    <a:lnTo>
                      <a:pt x="210" y="1"/>
                    </a:lnTo>
                    <a:lnTo>
                      <a:pt x="224" y="1"/>
                    </a:lnTo>
                    <a:lnTo>
                      <a:pt x="237" y="1"/>
                    </a:lnTo>
                    <a:lnTo>
                      <a:pt x="252" y="1"/>
                    </a:lnTo>
                    <a:lnTo>
                      <a:pt x="266" y="1"/>
                    </a:lnTo>
                    <a:lnTo>
                      <a:pt x="279" y="1"/>
                    </a:lnTo>
                    <a:lnTo>
                      <a:pt x="294" y="1"/>
                    </a:lnTo>
                    <a:lnTo>
                      <a:pt x="307" y="2"/>
                    </a:lnTo>
                    <a:lnTo>
                      <a:pt x="321" y="2"/>
                    </a:lnTo>
                    <a:lnTo>
                      <a:pt x="336" y="2"/>
                    </a:lnTo>
                    <a:lnTo>
                      <a:pt x="349" y="2"/>
                    </a:lnTo>
                    <a:lnTo>
                      <a:pt x="364" y="2"/>
                    </a:lnTo>
                    <a:lnTo>
                      <a:pt x="378" y="2"/>
                    </a:lnTo>
                    <a:lnTo>
                      <a:pt x="391" y="2"/>
                    </a:lnTo>
                    <a:lnTo>
                      <a:pt x="406" y="2"/>
                    </a:lnTo>
                    <a:lnTo>
                      <a:pt x="419" y="2"/>
                    </a:lnTo>
                    <a:lnTo>
                      <a:pt x="433" y="2"/>
                    </a:lnTo>
                    <a:lnTo>
                      <a:pt x="448" y="3"/>
                    </a:lnTo>
                    <a:lnTo>
                      <a:pt x="461" y="3"/>
                    </a:lnTo>
                    <a:lnTo>
                      <a:pt x="475" y="3"/>
                    </a:lnTo>
                    <a:lnTo>
                      <a:pt x="489" y="3"/>
                    </a:lnTo>
                    <a:lnTo>
                      <a:pt x="503" y="3"/>
                    </a:lnTo>
                    <a:lnTo>
                      <a:pt x="517" y="3"/>
                    </a:lnTo>
                    <a:lnTo>
                      <a:pt x="531" y="3"/>
                    </a:lnTo>
                    <a:lnTo>
                      <a:pt x="545" y="3"/>
                    </a:lnTo>
                    <a:lnTo>
                      <a:pt x="559" y="3"/>
                    </a:lnTo>
                    <a:lnTo>
                      <a:pt x="573" y="4"/>
                    </a:lnTo>
                    <a:lnTo>
                      <a:pt x="587" y="4"/>
                    </a:lnTo>
                    <a:lnTo>
                      <a:pt x="601" y="4"/>
                    </a:lnTo>
                    <a:lnTo>
                      <a:pt x="615" y="4"/>
                    </a:lnTo>
                    <a:lnTo>
                      <a:pt x="628" y="4"/>
                    </a:lnTo>
                    <a:lnTo>
                      <a:pt x="643" y="4"/>
                    </a:lnTo>
                    <a:lnTo>
                      <a:pt x="657" y="4"/>
                    </a:lnTo>
                    <a:lnTo>
                      <a:pt x="670" y="4"/>
                    </a:lnTo>
                    <a:lnTo>
                      <a:pt x="685" y="5"/>
                    </a:lnTo>
                    <a:lnTo>
                      <a:pt x="698" y="5"/>
                    </a:lnTo>
                    <a:lnTo>
                      <a:pt x="712" y="5"/>
                    </a:lnTo>
                    <a:lnTo>
                      <a:pt x="727" y="5"/>
                    </a:lnTo>
                    <a:lnTo>
                      <a:pt x="740" y="5"/>
                    </a:lnTo>
                    <a:lnTo>
                      <a:pt x="755" y="5"/>
                    </a:lnTo>
                    <a:lnTo>
                      <a:pt x="769" y="5"/>
                    </a:lnTo>
                    <a:lnTo>
                      <a:pt x="782" y="6"/>
                    </a:lnTo>
                    <a:lnTo>
                      <a:pt x="797" y="6"/>
                    </a:lnTo>
                    <a:lnTo>
                      <a:pt x="810" y="6"/>
                    </a:lnTo>
                    <a:lnTo>
                      <a:pt x="824" y="6"/>
                    </a:lnTo>
                    <a:lnTo>
                      <a:pt x="839" y="6"/>
                    </a:lnTo>
                    <a:lnTo>
                      <a:pt x="852" y="6"/>
                    </a:lnTo>
                    <a:lnTo>
                      <a:pt x="866" y="7"/>
                    </a:lnTo>
                    <a:lnTo>
                      <a:pt x="880" y="7"/>
                    </a:lnTo>
                    <a:lnTo>
                      <a:pt x="894" y="7"/>
                    </a:lnTo>
                    <a:lnTo>
                      <a:pt x="908" y="7"/>
                    </a:lnTo>
                    <a:lnTo>
                      <a:pt x="922" y="7"/>
                    </a:lnTo>
                    <a:lnTo>
                      <a:pt x="936" y="7"/>
                    </a:lnTo>
                    <a:lnTo>
                      <a:pt x="950" y="7"/>
                    </a:lnTo>
                    <a:lnTo>
                      <a:pt x="964" y="8"/>
                    </a:lnTo>
                    <a:lnTo>
                      <a:pt x="978" y="8"/>
                    </a:lnTo>
                    <a:lnTo>
                      <a:pt x="992" y="8"/>
                    </a:lnTo>
                    <a:lnTo>
                      <a:pt x="1006" y="8"/>
                    </a:lnTo>
                    <a:lnTo>
                      <a:pt x="1019" y="8"/>
                    </a:lnTo>
                    <a:lnTo>
                      <a:pt x="1034" y="9"/>
                    </a:lnTo>
                    <a:lnTo>
                      <a:pt x="1048" y="9"/>
                    </a:lnTo>
                    <a:lnTo>
                      <a:pt x="1061" y="9"/>
                    </a:lnTo>
                    <a:lnTo>
                      <a:pt x="1076" y="9"/>
                    </a:lnTo>
                    <a:lnTo>
                      <a:pt x="1089" y="9"/>
                    </a:lnTo>
                    <a:lnTo>
                      <a:pt x="1104" y="10"/>
                    </a:lnTo>
                    <a:lnTo>
                      <a:pt x="1118" y="10"/>
                    </a:lnTo>
                    <a:lnTo>
                      <a:pt x="1131" y="10"/>
                    </a:lnTo>
                    <a:lnTo>
                      <a:pt x="1146" y="10"/>
                    </a:lnTo>
                    <a:lnTo>
                      <a:pt x="1160" y="10"/>
                    </a:lnTo>
                    <a:lnTo>
                      <a:pt x="1173" y="11"/>
                    </a:lnTo>
                    <a:lnTo>
                      <a:pt x="1188" y="11"/>
                    </a:lnTo>
                    <a:lnTo>
                      <a:pt x="1201" y="11"/>
                    </a:lnTo>
                    <a:lnTo>
                      <a:pt x="1215" y="11"/>
                    </a:lnTo>
                    <a:lnTo>
                      <a:pt x="1230" y="11"/>
                    </a:lnTo>
                    <a:lnTo>
                      <a:pt x="1243" y="12"/>
                    </a:lnTo>
                    <a:lnTo>
                      <a:pt x="1257" y="12"/>
                    </a:lnTo>
                    <a:lnTo>
                      <a:pt x="1271" y="12"/>
                    </a:lnTo>
                    <a:lnTo>
                      <a:pt x="1285" y="12"/>
                    </a:lnTo>
                    <a:lnTo>
                      <a:pt x="1300" y="13"/>
                    </a:lnTo>
                    <a:lnTo>
                      <a:pt x="1313" y="13"/>
                    </a:lnTo>
                    <a:lnTo>
                      <a:pt x="1327" y="13"/>
                    </a:lnTo>
                    <a:lnTo>
                      <a:pt x="1341" y="13"/>
                    </a:lnTo>
                    <a:lnTo>
                      <a:pt x="1355" y="14"/>
                    </a:lnTo>
                    <a:lnTo>
                      <a:pt x="1369" y="14"/>
                    </a:lnTo>
                    <a:lnTo>
                      <a:pt x="1383" y="14"/>
                    </a:lnTo>
                    <a:lnTo>
                      <a:pt x="1397" y="14"/>
                    </a:lnTo>
                    <a:lnTo>
                      <a:pt x="1410" y="15"/>
                    </a:lnTo>
                    <a:lnTo>
                      <a:pt x="1425" y="15"/>
                    </a:lnTo>
                    <a:lnTo>
                      <a:pt x="1439" y="15"/>
                    </a:lnTo>
                    <a:lnTo>
                      <a:pt x="1452" y="16"/>
                    </a:lnTo>
                    <a:lnTo>
                      <a:pt x="1467" y="16"/>
                    </a:lnTo>
                    <a:lnTo>
                      <a:pt x="1480" y="16"/>
                    </a:lnTo>
                    <a:lnTo>
                      <a:pt x="1495" y="16"/>
                    </a:lnTo>
                    <a:lnTo>
                      <a:pt x="1509" y="17"/>
                    </a:lnTo>
                    <a:lnTo>
                      <a:pt x="1522" y="17"/>
                    </a:lnTo>
                    <a:lnTo>
                      <a:pt x="1537" y="17"/>
                    </a:lnTo>
                    <a:lnTo>
                      <a:pt x="1551" y="18"/>
                    </a:lnTo>
                    <a:lnTo>
                      <a:pt x="1564" y="18"/>
                    </a:lnTo>
                    <a:lnTo>
                      <a:pt x="1579" y="18"/>
                    </a:lnTo>
                    <a:lnTo>
                      <a:pt x="1592" y="19"/>
                    </a:lnTo>
                    <a:lnTo>
                      <a:pt x="1606" y="19"/>
                    </a:lnTo>
                    <a:lnTo>
                      <a:pt x="1621" y="19"/>
                    </a:lnTo>
                    <a:lnTo>
                      <a:pt x="1634" y="20"/>
                    </a:lnTo>
                    <a:lnTo>
                      <a:pt x="1648" y="20"/>
                    </a:lnTo>
                    <a:lnTo>
                      <a:pt x="1662" y="21"/>
                    </a:lnTo>
                    <a:lnTo>
                      <a:pt x="1676" y="21"/>
                    </a:lnTo>
                    <a:lnTo>
                      <a:pt x="1691" y="21"/>
                    </a:lnTo>
                    <a:lnTo>
                      <a:pt x="1704" y="22"/>
                    </a:lnTo>
                    <a:lnTo>
                      <a:pt x="1718" y="22"/>
                    </a:lnTo>
                    <a:lnTo>
                      <a:pt x="1732" y="23"/>
                    </a:lnTo>
                    <a:lnTo>
                      <a:pt x="1746" y="23"/>
                    </a:lnTo>
                    <a:lnTo>
                      <a:pt x="1760" y="23"/>
                    </a:lnTo>
                    <a:lnTo>
                      <a:pt x="1774" y="24"/>
                    </a:lnTo>
                    <a:lnTo>
                      <a:pt x="1788" y="24"/>
                    </a:lnTo>
                    <a:lnTo>
                      <a:pt x="1801" y="25"/>
                    </a:lnTo>
                    <a:lnTo>
                      <a:pt x="1816" y="25"/>
                    </a:lnTo>
                    <a:lnTo>
                      <a:pt x="1830" y="26"/>
                    </a:lnTo>
                    <a:lnTo>
                      <a:pt x="1844" y="26"/>
                    </a:lnTo>
                    <a:lnTo>
                      <a:pt x="1858" y="27"/>
                    </a:lnTo>
                    <a:lnTo>
                      <a:pt x="1871" y="27"/>
                    </a:lnTo>
                    <a:lnTo>
                      <a:pt x="1886" y="28"/>
                    </a:lnTo>
                    <a:lnTo>
                      <a:pt x="1900" y="28"/>
                    </a:lnTo>
                    <a:lnTo>
                      <a:pt x="1913" y="29"/>
                    </a:lnTo>
                    <a:lnTo>
                      <a:pt x="1928" y="29"/>
                    </a:lnTo>
                    <a:lnTo>
                      <a:pt x="1942" y="30"/>
                    </a:lnTo>
                    <a:lnTo>
                      <a:pt x="1955" y="30"/>
                    </a:lnTo>
                    <a:lnTo>
                      <a:pt x="1970" y="31"/>
                    </a:lnTo>
                    <a:lnTo>
                      <a:pt x="1983" y="31"/>
                    </a:lnTo>
                    <a:lnTo>
                      <a:pt x="1997" y="32"/>
                    </a:lnTo>
                    <a:lnTo>
                      <a:pt x="2012" y="33"/>
                    </a:lnTo>
                    <a:lnTo>
                      <a:pt x="2025" y="33"/>
                    </a:lnTo>
                    <a:lnTo>
                      <a:pt x="2040" y="35"/>
                    </a:lnTo>
                    <a:lnTo>
                      <a:pt x="2053" y="36"/>
                    </a:lnTo>
                    <a:lnTo>
                      <a:pt x="2067" y="36"/>
                    </a:lnTo>
                    <a:lnTo>
                      <a:pt x="2082" y="37"/>
                    </a:lnTo>
                    <a:lnTo>
                      <a:pt x="2095" y="38"/>
                    </a:lnTo>
                    <a:lnTo>
                      <a:pt x="2109" y="38"/>
                    </a:lnTo>
                    <a:lnTo>
                      <a:pt x="2123" y="39"/>
                    </a:lnTo>
                    <a:lnTo>
                      <a:pt x="2137" y="40"/>
                    </a:lnTo>
                    <a:lnTo>
                      <a:pt x="2151" y="41"/>
                    </a:lnTo>
                    <a:lnTo>
                      <a:pt x="2165" y="41"/>
                    </a:lnTo>
                    <a:lnTo>
                      <a:pt x="2179" y="42"/>
                    </a:lnTo>
                    <a:lnTo>
                      <a:pt x="2192" y="43"/>
                    </a:lnTo>
                    <a:lnTo>
                      <a:pt x="2207" y="44"/>
                    </a:lnTo>
                    <a:lnTo>
                      <a:pt x="2221" y="45"/>
                    </a:lnTo>
                    <a:lnTo>
                      <a:pt x="2235" y="45"/>
                    </a:lnTo>
                    <a:lnTo>
                      <a:pt x="2249" y="46"/>
                    </a:lnTo>
                    <a:lnTo>
                      <a:pt x="2262" y="47"/>
                    </a:lnTo>
                    <a:lnTo>
                      <a:pt x="2277" y="48"/>
                    </a:lnTo>
                    <a:lnTo>
                      <a:pt x="2291" y="49"/>
                    </a:lnTo>
                    <a:lnTo>
                      <a:pt x="2304" y="50"/>
                    </a:lnTo>
                    <a:lnTo>
                      <a:pt x="2319" y="51"/>
                    </a:lnTo>
                    <a:lnTo>
                      <a:pt x="2333" y="52"/>
                    </a:lnTo>
                    <a:lnTo>
                      <a:pt x="2346" y="53"/>
                    </a:lnTo>
                    <a:lnTo>
                      <a:pt x="2361" y="54"/>
                    </a:lnTo>
                    <a:lnTo>
                      <a:pt x="2374" y="55"/>
                    </a:lnTo>
                    <a:lnTo>
                      <a:pt x="2388" y="57"/>
                    </a:lnTo>
                    <a:lnTo>
                      <a:pt x="2403" y="58"/>
                    </a:lnTo>
                    <a:lnTo>
                      <a:pt x="2416" y="59"/>
                    </a:lnTo>
                    <a:lnTo>
                      <a:pt x="2431" y="60"/>
                    </a:lnTo>
                    <a:lnTo>
                      <a:pt x="2444" y="62"/>
                    </a:lnTo>
                    <a:lnTo>
                      <a:pt x="2458" y="63"/>
                    </a:lnTo>
                    <a:lnTo>
                      <a:pt x="2473" y="64"/>
                    </a:lnTo>
                    <a:lnTo>
                      <a:pt x="2486" y="66"/>
                    </a:lnTo>
                    <a:lnTo>
                      <a:pt x="2500" y="67"/>
                    </a:lnTo>
                    <a:lnTo>
                      <a:pt x="2514" y="68"/>
                    </a:lnTo>
                    <a:lnTo>
                      <a:pt x="2528" y="70"/>
                    </a:lnTo>
                    <a:lnTo>
                      <a:pt x="2542" y="71"/>
                    </a:lnTo>
                    <a:lnTo>
                      <a:pt x="2556" y="73"/>
                    </a:lnTo>
                    <a:lnTo>
                      <a:pt x="2570" y="75"/>
                    </a:lnTo>
                    <a:lnTo>
                      <a:pt x="2583" y="76"/>
                    </a:lnTo>
                    <a:lnTo>
                      <a:pt x="2598" y="78"/>
                    </a:lnTo>
                    <a:lnTo>
                      <a:pt x="2612" y="80"/>
                    </a:lnTo>
                    <a:lnTo>
                      <a:pt x="2626" y="82"/>
                    </a:lnTo>
                    <a:lnTo>
                      <a:pt x="2640" y="84"/>
                    </a:lnTo>
                    <a:lnTo>
                      <a:pt x="2653" y="86"/>
                    </a:lnTo>
                    <a:lnTo>
                      <a:pt x="2668" y="88"/>
                    </a:lnTo>
                    <a:lnTo>
                      <a:pt x="2682" y="90"/>
                    </a:lnTo>
                    <a:lnTo>
                      <a:pt x="2695" y="92"/>
                    </a:lnTo>
                    <a:lnTo>
                      <a:pt x="2710" y="94"/>
                    </a:lnTo>
                    <a:lnTo>
                      <a:pt x="2724" y="96"/>
                    </a:lnTo>
                    <a:lnTo>
                      <a:pt x="2737" y="99"/>
                    </a:lnTo>
                    <a:lnTo>
                      <a:pt x="2752" y="101"/>
                    </a:lnTo>
                    <a:lnTo>
                      <a:pt x="2765" y="104"/>
                    </a:lnTo>
                    <a:lnTo>
                      <a:pt x="2780" y="106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71"/>
              <p:cNvSpPr>
                <a:spLocks/>
              </p:cNvSpPr>
              <p:nvPr/>
            </p:nvSpPr>
            <p:spPr bwMode="auto">
              <a:xfrm>
                <a:off x="1670" y="3043"/>
                <a:ext cx="253" cy="417"/>
              </a:xfrm>
              <a:custGeom>
                <a:avLst/>
                <a:gdLst>
                  <a:gd name="T0" fmla="*/ 0 w 2779"/>
                  <a:gd name="T1" fmla="*/ 0 h 13731"/>
                  <a:gd name="T2" fmla="*/ 0 w 2779"/>
                  <a:gd name="T3" fmla="*/ 0 h 13731"/>
                  <a:gd name="T4" fmla="*/ 0 w 2779"/>
                  <a:gd name="T5" fmla="*/ 0 h 13731"/>
                  <a:gd name="T6" fmla="*/ 0 w 2779"/>
                  <a:gd name="T7" fmla="*/ 0 h 13731"/>
                  <a:gd name="T8" fmla="*/ 0 w 2779"/>
                  <a:gd name="T9" fmla="*/ 0 h 13731"/>
                  <a:gd name="T10" fmla="*/ 0 w 2779"/>
                  <a:gd name="T11" fmla="*/ 0 h 13731"/>
                  <a:gd name="T12" fmla="*/ 0 w 2779"/>
                  <a:gd name="T13" fmla="*/ 0 h 13731"/>
                  <a:gd name="T14" fmla="*/ 0 w 2779"/>
                  <a:gd name="T15" fmla="*/ 0 h 13731"/>
                  <a:gd name="T16" fmla="*/ 0 w 2779"/>
                  <a:gd name="T17" fmla="*/ 0 h 13731"/>
                  <a:gd name="T18" fmla="*/ 0 w 2779"/>
                  <a:gd name="T19" fmla="*/ 0 h 13731"/>
                  <a:gd name="T20" fmla="*/ 0 w 2779"/>
                  <a:gd name="T21" fmla="*/ 0 h 13731"/>
                  <a:gd name="T22" fmla="*/ 0 w 2779"/>
                  <a:gd name="T23" fmla="*/ 0 h 13731"/>
                  <a:gd name="T24" fmla="*/ 0 w 2779"/>
                  <a:gd name="T25" fmla="*/ 0 h 13731"/>
                  <a:gd name="T26" fmla="*/ 0 w 2779"/>
                  <a:gd name="T27" fmla="*/ 0 h 13731"/>
                  <a:gd name="T28" fmla="*/ 0 w 2779"/>
                  <a:gd name="T29" fmla="*/ 0 h 13731"/>
                  <a:gd name="T30" fmla="*/ 0 w 2779"/>
                  <a:gd name="T31" fmla="*/ 0 h 13731"/>
                  <a:gd name="T32" fmla="*/ 0 w 2779"/>
                  <a:gd name="T33" fmla="*/ 0 h 13731"/>
                  <a:gd name="T34" fmla="*/ 0 w 2779"/>
                  <a:gd name="T35" fmla="*/ 0 h 13731"/>
                  <a:gd name="T36" fmla="*/ 0 w 2779"/>
                  <a:gd name="T37" fmla="*/ 0 h 13731"/>
                  <a:gd name="T38" fmla="*/ 0 w 2779"/>
                  <a:gd name="T39" fmla="*/ 0 h 13731"/>
                  <a:gd name="T40" fmla="*/ 0 w 2779"/>
                  <a:gd name="T41" fmla="*/ 0 h 13731"/>
                  <a:gd name="T42" fmla="*/ 0 w 2779"/>
                  <a:gd name="T43" fmla="*/ 0 h 13731"/>
                  <a:gd name="T44" fmla="*/ 0 w 2779"/>
                  <a:gd name="T45" fmla="*/ 0 h 13731"/>
                  <a:gd name="T46" fmla="*/ 0 w 2779"/>
                  <a:gd name="T47" fmla="*/ 0 h 13731"/>
                  <a:gd name="T48" fmla="*/ 0 w 2779"/>
                  <a:gd name="T49" fmla="*/ 0 h 13731"/>
                  <a:gd name="T50" fmla="*/ 0 w 2779"/>
                  <a:gd name="T51" fmla="*/ 0 h 13731"/>
                  <a:gd name="T52" fmla="*/ 0 w 2779"/>
                  <a:gd name="T53" fmla="*/ 0 h 13731"/>
                  <a:gd name="T54" fmla="*/ 0 w 2779"/>
                  <a:gd name="T55" fmla="*/ 0 h 13731"/>
                  <a:gd name="T56" fmla="*/ 0 w 2779"/>
                  <a:gd name="T57" fmla="*/ 0 h 13731"/>
                  <a:gd name="T58" fmla="*/ 0 w 2779"/>
                  <a:gd name="T59" fmla="*/ 0 h 13731"/>
                  <a:gd name="T60" fmla="*/ 0 w 2779"/>
                  <a:gd name="T61" fmla="*/ 0 h 13731"/>
                  <a:gd name="T62" fmla="*/ 0 w 2779"/>
                  <a:gd name="T63" fmla="*/ 0 h 13731"/>
                  <a:gd name="T64" fmla="*/ 0 w 2779"/>
                  <a:gd name="T65" fmla="*/ 0 h 13731"/>
                  <a:gd name="T66" fmla="*/ 0 w 2779"/>
                  <a:gd name="T67" fmla="*/ 0 h 13731"/>
                  <a:gd name="T68" fmla="*/ 0 w 2779"/>
                  <a:gd name="T69" fmla="*/ 0 h 13731"/>
                  <a:gd name="T70" fmla="*/ 0 w 2779"/>
                  <a:gd name="T71" fmla="*/ 0 h 13731"/>
                  <a:gd name="T72" fmla="*/ 0 w 2779"/>
                  <a:gd name="T73" fmla="*/ 0 h 13731"/>
                  <a:gd name="T74" fmla="*/ 0 w 2779"/>
                  <a:gd name="T75" fmla="*/ 0 h 13731"/>
                  <a:gd name="T76" fmla="*/ 0 w 2779"/>
                  <a:gd name="T77" fmla="*/ 0 h 13731"/>
                  <a:gd name="T78" fmla="*/ 0 w 2779"/>
                  <a:gd name="T79" fmla="*/ 0 h 13731"/>
                  <a:gd name="T80" fmla="*/ 0 w 2779"/>
                  <a:gd name="T81" fmla="*/ 0 h 13731"/>
                  <a:gd name="T82" fmla="*/ 0 w 2779"/>
                  <a:gd name="T83" fmla="*/ 0 h 13731"/>
                  <a:gd name="T84" fmla="*/ 0 w 2779"/>
                  <a:gd name="T85" fmla="*/ 0 h 13731"/>
                  <a:gd name="T86" fmla="*/ 0 w 2779"/>
                  <a:gd name="T87" fmla="*/ 0 h 13731"/>
                  <a:gd name="T88" fmla="*/ 0 w 2779"/>
                  <a:gd name="T89" fmla="*/ 0 h 13731"/>
                  <a:gd name="T90" fmla="*/ 0 w 2779"/>
                  <a:gd name="T91" fmla="*/ 0 h 13731"/>
                  <a:gd name="T92" fmla="*/ 0 w 2779"/>
                  <a:gd name="T93" fmla="*/ 0 h 13731"/>
                  <a:gd name="T94" fmla="*/ 0 w 2779"/>
                  <a:gd name="T95" fmla="*/ 0 h 13731"/>
                  <a:gd name="T96" fmla="*/ 0 w 2779"/>
                  <a:gd name="T97" fmla="*/ 0 h 13731"/>
                  <a:gd name="T98" fmla="*/ 0 w 2779"/>
                  <a:gd name="T99" fmla="*/ 0 h 1373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9"/>
                  <a:gd name="T151" fmla="*/ 0 h 13731"/>
                  <a:gd name="T152" fmla="*/ 2779 w 2779"/>
                  <a:gd name="T153" fmla="*/ 13731 h 1373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9" h="13731">
                    <a:moveTo>
                      <a:pt x="0" y="48"/>
                    </a:moveTo>
                    <a:lnTo>
                      <a:pt x="14" y="51"/>
                    </a:lnTo>
                    <a:lnTo>
                      <a:pt x="27" y="54"/>
                    </a:lnTo>
                    <a:lnTo>
                      <a:pt x="42" y="57"/>
                    </a:lnTo>
                    <a:lnTo>
                      <a:pt x="55" y="61"/>
                    </a:lnTo>
                    <a:lnTo>
                      <a:pt x="69" y="64"/>
                    </a:lnTo>
                    <a:lnTo>
                      <a:pt x="84" y="67"/>
                    </a:lnTo>
                    <a:lnTo>
                      <a:pt x="97" y="71"/>
                    </a:lnTo>
                    <a:lnTo>
                      <a:pt x="111" y="74"/>
                    </a:lnTo>
                    <a:lnTo>
                      <a:pt x="125" y="78"/>
                    </a:lnTo>
                    <a:lnTo>
                      <a:pt x="139" y="82"/>
                    </a:lnTo>
                    <a:lnTo>
                      <a:pt x="153" y="86"/>
                    </a:lnTo>
                    <a:lnTo>
                      <a:pt x="167" y="90"/>
                    </a:lnTo>
                    <a:lnTo>
                      <a:pt x="181" y="94"/>
                    </a:lnTo>
                    <a:lnTo>
                      <a:pt x="195" y="98"/>
                    </a:lnTo>
                    <a:lnTo>
                      <a:pt x="209" y="103"/>
                    </a:lnTo>
                    <a:lnTo>
                      <a:pt x="223" y="108"/>
                    </a:lnTo>
                    <a:lnTo>
                      <a:pt x="237" y="113"/>
                    </a:lnTo>
                    <a:lnTo>
                      <a:pt x="251" y="118"/>
                    </a:lnTo>
                    <a:lnTo>
                      <a:pt x="264" y="124"/>
                    </a:lnTo>
                    <a:lnTo>
                      <a:pt x="279" y="129"/>
                    </a:lnTo>
                    <a:lnTo>
                      <a:pt x="293" y="135"/>
                    </a:lnTo>
                    <a:lnTo>
                      <a:pt x="306" y="141"/>
                    </a:lnTo>
                    <a:lnTo>
                      <a:pt x="321" y="149"/>
                    </a:lnTo>
                    <a:lnTo>
                      <a:pt x="335" y="156"/>
                    </a:lnTo>
                    <a:lnTo>
                      <a:pt x="348" y="163"/>
                    </a:lnTo>
                    <a:lnTo>
                      <a:pt x="363" y="171"/>
                    </a:lnTo>
                    <a:lnTo>
                      <a:pt x="376" y="179"/>
                    </a:lnTo>
                    <a:lnTo>
                      <a:pt x="391" y="187"/>
                    </a:lnTo>
                    <a:lnTo>
                      <a:pt x="405" y="196"/>
                    </a:lnTo>
                    <a:lnTo>
                      <a:pt x="418" y="205"/>
                    </a:lnTo>
                    <a:lnTo>
                      <a:pt x="433" y="214"/>
                    </a:lnTo>
                    <a:lnTo>
                      <a:pt x="446" y="225"/>
                    </a:lnTo>
                    <a:lnTo>
                      <a:pt x="460" y="236"/>
                    </a:lnTo>
                    <a:lnTo>
                      <a:pt x="475" y="248"/>
                    </a:lnTo>
                    <a:lnTo>
                      <a:pt x="488" y="260"/>
                    </a:lnTo>
                    <a:lnTo>
                      <a:pt x="502" y="273"/>
                    </a:lnTo>
                    <a:lnTo>
                      <a:pt x="516" y="286"/>
                    </a:lnTo>
                    <a:lnTo>
                      <a:pt x="530" y="300"/>
                    </a:lnTo>
                    <a:lnTo>
                      <a:pt x="544" y="317"/>
                    </a:lnTo>
                    <a:lnTo>
                      <a:pt x="558" y="333"/>
                    </a:lnTo>
                    <a:lnTo>
                      <a:pt x="572" y="350"/>
                    </a:lnTo>
                    <a:lnTo>
                      <a:pt x="586" y="368"/>
                    </a:lnTo>
                    <a:lnTo>
                      <a:pt x="600" y="388"/>
                    </a:lnTo>
                    <a:lnTo>
                      <a:pt x="614" y="410"/>
                    </a:lnTo>
                    <a:lnTo>
                      <a:pt x="628" y="432"/>
                    </a:lnTo>
                    <a:lnTo>
                      <a:pt x="642" y="456"/>
                    </a:lnTo>
                    <a:lnTo>
                      <a:pt x="655" y="483"/>
                    </a:lnTo>
                    <a:lnTo>
                      <a:pt x="670" y="511"/>
                    </a:lnTo>
                    <a:lnTo>
                      <a:pt x="684" y="541"/>
                    </a:lnTo>
                    <a:lnTo>
                      <a:pt x="697" y="574"/>
                    </a:lnTo>
                    <a:lnTo>
                      <a:pt x="712" y="609"/>
                    </a:lnTo>
                    <a:lnTo>
                      <a:pt x="726" y="646"/>
                    </a:lnTo>
                    <a:lnTo>
                      <a:pt x="740" y="688"/>
                    </a:lnTo>
                    <a:lnTo>
                      <a:pt x="754" y="733"/>
                    </a:lnTo>
                    <a:lnTo>
                      <a:pt x="767" y="782"/>
                    </a:lnTo>
                    <a:lnTo>
                      <a:pt x="782" y="836"/>
                    </a:lnTo>
                    <a:lnTo>
                      <a:pt x="796" y="894"/>
                    </a:lnTo>
                    <a:lnTo>
                      <a:pt x="809" y="958"/>
                    </a:lnTo>
                    <a:lnTo>
                      <a:pt x="824" y="1029"/>
                    </a:lnTo>
                    <a:lnTo>
                      <a:pt x="837" y="1108"/>
                    </a:lnTo>
                    <a:lnTo>
                      <a:pt x="851" y="1194"/>
                    </a:lnTo>
                    <a:lnTo>
                      <a:pt x="866" y="1290"/>
                    </a:lnTo>
                    <a:lnTo>
                      <a:pt x="879" y="1397"/>
                    </a:lnTo>
                    <a:lnTo>
                      <a:pt x="893" y="1517"/>
                    </a:lnTo>
                    <a:lnTo>
                      <a:pt x="907" y="1650"/>
                    </a:lnTo>
                    <a:lnTo>
                      <a:pt x="921" y="1801"/>
                    </a:lnTo>
                    <a:lnTo>
                      <a:pt x="936" y="1972"/>
                    </a:lnTo>
                    <a:lnTo>
                      <a:pt x="949" y="2164"/>
                    </a:lnTo>
                    <a:lnTo>
                      <a:pt x="963" y="2385"/>
                    </a:lnTo>
                    <a:lnTo>
                      <a:pt x="977" y="2636"/>
                    </a:lnTo>
                    <a:lnTo>
                      <a:pt x="991" y="2923"/>
                    </a:lnTo>
                    <a:lnTo>
                      <a:pt x="1005" y="3255"/>
                    </a:lnTo>
                    <a:lnTo>
                      <a:pt x="1019" y="3638"/>
                    </a:lnTo>
                    <a:lnTo>
                      <a:pt x="1033" y="4080"/>
                    </a:lnTo>
                    <a:lnTo>
                      <a:pt x="1046" y="4592"/>
                    </a:lnTo>
                    <a:lnTo>
                      <a:pt x="1061" y="5186"/>
                    </a:lnTo>
                    <a:lnTo>
                      <a:pt x="1075" y="5872"/>
                    </a:lnTo>
                    <a:lnTo>
                      <a:pt x="1088" y="6660"/>
                    </a:lnTo>
                    <a:lnTo>
                      <a:pt x="1103" y="7555"/>
                    </a:lnTo>
                    <a:lnTo>
                      <a:pt x="1117" y="8553"/>
                    </a:lnTo>
                    <a:lnTo>
                      <a:pt x="1131" y="9634"/>
                    </a:lnTo>
                    <a:lnTo>
                      <a:pt x="1145" y="10753"/>
                    </a:lnTo>
                    <a:lnTo>
                      <a:pt x="1158" y="11833"/>
                    </a:lnTo>
                    <a:lnTo>
                      <a:pt x="1173" y="12767"/>
                    </a:lnTo>
                    <a:lnTo>
                      <a:pt x="1187" y="13435"/>
                    </a:lnTo>
                    <a:lnTo>
                      <a:pt x="1200" y="13731"/>
                    </a:lnTo>
                    <a:lnTo>
                      <a:pt x="1215" y="13603"/>
                    </a:lnTo>
                    <a:lnTo>
                      <a:pt x="1228" y="13074"/>
                    </a:lnTo>
                    <a:lnTo>
                      <a:pt x="1242" y="12231"/>
                    </a:lnTo>
                    <a:lnTo>
                      <a:pt x="1257" y="11195"/>
                    </a:lnTo>
                    <a:lnTo>
                      <a:pt x="1270" y="10080"/>
                    </a:lnTo>
                    <a:lnTo>
                      <a:pt x="1284" y="8978"/>
                    </a:lnTo>
                    <a:lnTo>
                      <a:pt x="1298" y="7943"/>
                    </a:lnTo>
                    <a:lnTo>
                      <a:pt x="1312" y="7005"/>
                    </a:lnTo>
                    <a:lnTo>
                      <a:pt x="1327" y="6174"/>
                    </a:lnTo>
                    <a:lnTo>
                      <a:pt x="1340" y="5449"/>
                    </a:lnTo>
                    <a:lnTo>
                      <a:pt x="1354" y="4820"/>
                    </a:lnTo>
                    <a:lnTo>
                      <a:pt x="1368" y="4275"/>
                    </a:lnTo>
                    <a:lnTo>
                      <a:pt x="1382" y="3807"/>
                    </a:lnTo>
                    <a:lnTo>
                      <a:pt x="1396" y="3401"/>
                    </a:lnTo>
                    <a:lnTo>
                      <a:pt x="1410" y="3051"/>
                    </a:lnTo>
                    <a:lnTo>
                      <a:pt x="1424" y="2746"/>
                    </a:lnTo>
                    <a:lnTo>
                      <a:pt x="1437" y="2481"/>
                    </a:lnTo>
                    <a:lnTo>
                      <a:pt x="1452" y="2249"/>
                    </a:lnTo>
                    <a:lnTo>
                      <a:pt x="1466" y="2046"/>
                    </a:lnTo>
                    <a:lnTo>
                      <a:pt x="1479" y="1867"/>
                    </a:lnTo>
                    <a:lnTo>
                      <a:pt x="1494" y="1709"/>
                    </a:lnTo>
                    <a:lnTo>
                      <a:pt x="1508" y="1568"/>
                    </a:lnTo>
                    <a:lnTo>
                      <a:pt x="1522" y="1443"/>
                    </a:lnTo>
                    <a:lnTo>
                      <a:pt x="1536" y="1332"/>
                    </a:lnTo>
                    <a:lnTo>
                      <a:pt x="1549" y="1231"/>
                    </a:lnTo>
                    <a:lnTo>
                      <a:pt x="1564" y="1141"/>
                    </a:lnTo>
                    <a:lnTo>
                      <a:pt x="1578" y="1059"/>
                    </a:lnTo>
                    <a:lnTo>
                      <a:pt x="1591" y="986"/>
                    </a:lnTo>
                    <a:lnTo>
                      <a:pt x="1606" y="919"/>
                    </a:lnTo>
                    <a:lnTo>
                      <a:pt x="1619" y="858"/>
                    </a:lnTo>
                    <a:lnTo>
                      <a:pt x="1633" y="803"/>
                    </a:lnTo>
                    <a:lnTo>
                      <a:pt x="1648" y="752"/>
                    </a:lnTo>
                    <a:lnTo>
                      <a:pt x="1661" y="705"/>
                    </a:lnTo>
                    <a:lnTo>
                      <a:pt x="1676" y="663"/>
                    </a:lnTo>
                    <a:lnTo>
                      <a:pt x="1689" y="623"/>
                    </a:lnTo>
                    <a:lnTo>
                      <a:pt x="1703" y="587"/>
                    </a:lnTo>
                    <a:lnTo>
                      <a:pt x="1718" y="553"/>
                    </a:lnTo>
                    <a:lnTo>
                      <a:pt x="1731" y="522"/>
                    </a:lnTo>
                    <a:lnTo>
                      <a:pt x="1745" y="494"/>
                    </a:lnTo>
                    <a:lnTo>
                      <a:pt x="1759" y="466"/>
                    </a:lnTo>
                    <a:lnTo>
                      <a:pt x="1773" y="442"/>
                    </a:lnTo>
                    <a:lnTo>
                      <a:pt x="1787" y="419"/>
                    </a:lnTo>
                    <a:lnTo>
                      <a:pt x="1801" y="396"/>
                    </a:lnTo>
                    <a:lnTo>
                      <a:pt x="1815" y="376"/>
                    </a:lnTo>
                    <a:lnTo>
                      <a:pt x="1828" y="357"/>
                    </a:lnTo>
                    <a:lnTo>
                      <a:pt x="1843" y="340"/>
                    </a:lnTo>
                    <a:lnTo>
                      <a:pt x="1857" y="323"/>
                    </a:lnTo>
                    <a:lnTo>
                      <a:pt x="1871" y="307"/>
                    </a:lnTo>
                    <a:lnTo>
                      <a:pt x="1885" y="292"/>
                    </a:lnTo>
                    <a:lnTo>
                      <a:pt x="1899" y="278"/>
                    </a:lnTo>
                    <a:lnTo>
                      <a:pt x="1913" y="265"/>
                    </a:lnTo>
                    <a:lnTo>
                      <a:pt x="1927" y="253"/>
                    </a:lnTo>
                    <a:lnTo>
                      <a:pt x="1940" y="241"/>
                    </a:lnTo>
                    <a:lnTo>
                      <a:pt x="1955" y="230"/>
                    </a:lnTo>
                    <a:lnTo>
                      <a:pt x="1969" y="219"/>
                    </a:lnTo>
                    <a:lnTo>
                      <a:pt x="1982" y="209"/>
                    </a:lnTo>
                    <a:lnTo>
                      <a:pt x="1997" y="199"/>
                    </a:lnTo>
                    <a:lnTo>
                      <a:pt x="2010" y="190"/>
                    </a:lnTo>
                    <a:lnTo>
                      <a:pt x="2024" y="182"/>
                    </a:lnTo>
                    <a:lnTo>
                      <a:pt x="2039" y="174"/>
                    </a:lnTo>
                    <a:lnTo>
                      <a:pt x="2052" y="166"/>
                    </a:lnTo>
                    <a:lnTo>
                      <a:pt x="2067" y="159"/>
                    </a:lnTo>
                    <a:lnTo>
                      <a:pt x="2080" y="152"/>
                    </a:lnTo>
                    <a:lnTo>
                      <a:pt x="2094" y="145"/>
                    </a:lnTo>
                    <a:lnTo>
                      <a:pt x="2109" y="138"/>
                    </a:lnTo>
                    <a:lnTo>
                      <a:pt x="2122" y="132"/>
                    </a:lnTo>
                    <a:lnTo>
                      <a:pt x="2136" y="126"/>
                    </a:lnTo>
                    <a:lnTo>
                      <a:pt x="2150" y="120"/>
                    </a:lnTo>
                    <a:lnTo>
                      <a:pt x="2164" y="115"/>
                    </a:lnTo>
                    <a:lnTo>
                      <a:pt x="2178" y="110"/>
                    </a:lnTo>
                    <a:lnTo>
                      <a:pt x="2192" y="105"/>
                    </a:lnTo>
                    <a:lnTo>
                      <a:pt x="2206" y="100"/>
                    </a:lnTo>
                    <a:lnTo>
                      <a:pt x="2219" y="96"/>
                    </a:lnTo>
                    <a:lnTo>
                      <a:pt x="2234" y="91"/>
                    </a:lnTo>
                    <a:lnTo>
                      <a:pt x="2248" y="87"/>
                    </a:lnTo>
                    <a:lnTo>
                      <a:pt x="2262" y="83"/>
                    </a:lnTo>
                    <a:lnTo>
                      <a:pt x="2276" y="79"/>
                    </a:lnTo>
                    <a:lnTo>
                      <a:pt x="2290" y="76"/>
                    </a:lnTo>
                    <a:lnTo>
                      <a:pt x="2304" y="72"/>
                    </a:lnTo>
                    <a:lnTo>
                      <a:pt x="2318" y="69"/>
                    </a:lnTo>
                    <a:lnTo>
                      <a:pt x="2331" y="65"/>
                    </a:lnTo>
                    <a:lnTo>
                      <a:pt x="2346" y="62"/>
                    </a:lnTo>
                    <a:lnTo>
                      <a:pt x="2360" y="58"/>
                    </a:lnTo>
                    <a:lnTo>
                      <a:pt x="2373" y="55"/>
                    </a:lnTo>
                    <a:lnTo>
                      <a:pt x="2388" y="52"/>
                    </a:lnTo>
                    <a:lnTo>
                      <a:pt x="2401" y="50"/>
                    </a:lnTo>
                    <a:lnTo>
                      <a:pt x="2416" y="47"/>
                    </a:lnTo>
                    <a:lnTo>
                      <a:pt x="2430" y="44"/>
                    </a:lnTo>
                    <a:lnTo>
                      <a:pt x="2443" y="42"/>
                    </a:lnTo>
                    <a:lnTo>
                      <a:pt x="2458" y="39"/>
                    </a:lnTo>
                    <a:lnTo>
                      <a:pt x="2471" y="37"/>
                    </a:lnTo>
                    <a:lnTo>
                      <a:pt x="2485" y="35"/>
                    </a:lnTo>
                    <a:lnTo>
                      <a:pt x="2500" y="33"/>
                    </a:lnTo>
                    <a:lnTo>
                      <a:pt x="2513" y="31"/>
                    </a:lnTo>
                    <a:lnTo>
                      <a:pt x="2527" y="29"/>
                    </a:lnTo>
                    <a:lnTo>
                      <a:pt x="2541" y="27"/>
                    </a:lnTo>
                    <a:lnTo>
                      <a:pt x="2555" y="25"/>
                    </a:lnTo>
                    <a:lnTo>
                      <a:pt x="2569" y="23"/>
                    </a:lnTo>
                    <a:lnTo>
                      <a:pt x="2583" y="21"/>
                    </a:lnTo>
                    <a:lnTo>
                      <a:pt x="2597" y="19"/>
                    </a:lnTo>
                    <a:lnTo>
                      <a:pt x="2612" y="17"/>
                    </a:lnTo>
                    <a:lnTo>
                      <a:pt x="2625" y="16"/>
                    </a:lnTo>
                    <a:lnTo>
                      <a:pt x="2639" y="14"/>
                    </a:lnTo>
                    <a:lnTo>
                      <a:pt x="2653" y="13"/>
                    </a:lnTo>
                    <a:lnTo>
                      <a:pt x="2667" y="11"/>
                    </a:lnTo>
                    <a:lnTo>
                      <a:pt x="2681" y="10"/>
                    </a:lnTo>
                    <a:lnTo>
                      <a:pt x="2695" y="8"/>
                    </a:lnTo>
                    <a:lnTo>
                      <a:pt x="2709" y="7"/>
                    </a:lnTo>
                    <a:lnTo>
                      <a:pt x="2722" y="5"/>
                    </a:lnTo>
                    <a:lnTo>
                      <a:pt x="2737" y="4"/>
                    </a:lnTo>
                    <a:lnTo>
                      <a:pt x="2751" y="3"/>
                    </a:lnTo>
                    <a:lnTo>
                      <a:pt x="2764" y="2"/>
                    </a:lnTo>
                    <a:lnTo>
                      <a:pt x="2779" y="0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Freeform 72"/>
              <p:cNvSpPr>
                <a:spLocks/>
              </p:cNvSpPr>
              <p:nvPr/>
            </p:nvSpPr>
            <p:spPr bwMode="auto">
              <a:xfrm>
                <a:off x="1923" y="3042"/>
                <a:ext cx="253" cy="1"/>
              </a:xfrm>
              <a:custGeom>
                <a:avLst/>
                <a:gdLst>
                  <a:gd name="T0" fmla="*/ 0 w 2779"/>
                  <a:gd name="T1" fmla="*/ 0 h 60"/>
                  <a:gd name="T2" fmla="*/ 0 w 2779"/>
                  <a:gd name="T3" fmla="*/ 0 h 60"/>
                  <a:gd name="T4" fmla="*/ 0 w 2779"/>
                  <a:gd name="T5" fmla="*/ 0 h 60"/>
                  <a:gd name="T6" fmla="*/ 0 w 2779"/>
                  <a:gd name="T7" fmla="*/ 0 h 60"/>
                  <a:gd name="T8" fmla="*/ 0 w 2779"/>
                  <a:gd name="T9" fmla="*/ 0 h 60"/>
                  <a:gd name="T10" fmla="*/ 0 w 2779"/>
                  <a:gd name="T11" fmla="*/ 0 h 60"/>
                  <a:gd name="T12" fmla="*/ 0 w 2779"/>
                  <a:gd name="T13" fmla="*/ 0 h 60"/>
                  <a:gd name="T14" fmla="*/ 0 w 2779"/>
                  <a:gd name="T15" fmla="*/ 0 h 60"/>
                  <a:gd name="T16" fmla="*/ 0 w 2779"/>
                  <a:gd name="T17" fmla="*/ 0 h 60"/>
                  <a:gd name="T18" fmla="*/ 0 w 2779"/>
                  <a:gd name="T19" fmla="*/ 0 h 60"/>
                  <a:gd name="T20" fmla="*/ 0 w 2779"/>
                  <a:gd name="T21" fmla="*/ 0 h 60"/>
                  <a:gd name="T22" fmla="*/ 0 w 2779"/>
                  <a:gd name="T23" fmla="*/ 0 h 60"/>
                  <a:gd name="T24" fmla="*/ 0 w 2779"/>
                  <a:gd name="T25" fmla="*/ 0 h 60"/>
                  <a:gd name="T26" fmla="*/ 0 w 2779"/>
                  <a:gd name="T27" fmla="*/ 0 h 60"/>
                  <a:gd name="T28" fmla="*/ 0 w 2779"/>
                  <a:gd name="T29" fmla="*/ 0 h 60"/>
                  <a:gd name="T30" fmla="*/ 0 w 2779"/>
                  <a:gd name="T31" fmla="*/ 0 h 60"/>
                  <a:gd name="T32" fmla="*/ 0 w 2779"/>
                  <a:gd name="T33" fmla="*/ 0 h 60"/>
                  <a:gd name="T34" fmla="*/ 0 w 2779"/>
                  <a:gd name="T35" fmla="*/ 0 h 60"/>
                  <a:gd name="T36" fmla="*/ 0 w 2779"/>
                  <a:gd name="T37" fmla="*/ 0 h 60"/>
                  <a:gd name="T38" fmla="*/ 0 w 2779"/>
                  <a:gd name="T39" fmla="*/ 0 h 60"/>
                  <a:gd name="T40" fmla="*/ 0 w 2779"/>
                  <a:gd name="T41" fmla="*/ 0 h 60"/>
                  <a:gd name="T42" fmla="*/ 0 w 2779"/>
                  <a:gd name="T43" fmla="*/ 0 h 60"/>
                  <a:gd name="T44" fmla="*/ 0 w 2779"/>
                  <a:gd name="T45" fmla="*/ 0 h 60"/>
                  <a:gd name="T46" fmla="*/ 0 w 2779"/>
                  <a:gd name="T47" fmla="*/ 0 h 60"/>
                  <a:gd name="T48" fmla="*/ 0 w 2779"/>
                  <a:gd name="T49" fmla="*/ 0 h 60"/>
                  <a:gd name="T50" fmla="*/ 0 w 2779"/>
                  <a:gd name="T51" fmla="*/ 0 h 60"/>
                  <a:gd name="T52" fmla="*/ 0 w 2779"/>
                  <a:gd name="T53" fmla="*/ 0 h 60"/>
                  <a:gd name="T54" fmla="*/ 0 w 2779"/>
                  <a:gd name="T55" fmla="*/ 0 h 60"/>
                  <a:gd name="T56" fmla="*/ 0 w 2779"/>
                  <a:gd name="T57" fmla="*/ 0 h 60"/>
                  <a:gd name="T58" fmla="*/ 0 w 2779"/>
                  <a:gd name="T59" fmla="*/ 0 h 60"/>
                  <a:gd name="T60" fmla="*/ 0 w 2779"/>
                  <a:gd name="T61" fmla="*/ 0 h 60"/>
                  <a:gd name="T62" fmla="*/ 0 w 2779"/>
                  <a:gd name="T63" fmla="*/ 0 h 60"/>
                  <a:gd name="T64" fmla="*/ 0 w 2779"/>
                  <a:gd name="T65" fmla="*/ 0 h 60"/>
                  <a:gd name="T66" fmla="*/ 0 w 2779"/>
                  <a:gd name="T67" fmla="*/ 0 h 60"/>
                  <a:gd name="T68" fmla="*/ 0 w 2779"/>
                  <a:gd name="T69" fmla="*/ 0 h 60"/>
                  <a:gd name="T70" fmla="*/ 0 w 2779"/>
                  <a:gd name="T71" fmla="*/ 0 h 60"/>
                  <a:gd name="T72" fmla="*/ 0 w 2779"/>
                  <a:gd name="T73" fmla="*/ 0 h 60"/>
                  <a:gd name="T74" fmla="*/ 0 w 2779"/>
                  <a:gd name="T75" fmla="*/ 0 h 60"/>
                  <a:gd name="T76" fmla="*/ 0 w 2779"/>
                  <a:gd name="T77" fmla="*/ 0 h 60"/>
                  <a:gd name="T78" fmla="*/ 0 w 2779"/>
                  <a:gd name="T79" fmla="*/ 0 h 60"/>
                  <a:gd name="T80" fmla="*/ 0 w 2779"/>
                  <a:gd name="T81" fmla="*/ 0 h 60"/>
                  <a:gd name="T82" fmla="*/ 0 w 2779"/>
                  <a:gd name="T83" fmla="*/ 0 h 60"/>
                  <a:gd name="T84" fmla="*/ 0 w 2779"/>
                  <a:gd name="T85" fmla="*/ 0 h 60"/>
                  <a:gd name="T86" fmla="*/ 0 w 2779"/>
                  <a:gd name="T87" fmla="*/ 0 h 60"/>
                  <a:gd name="T88" fmla="*/ 0 w 2779"/>
                  <a:gd name="T89" fmla="*/ 0 h 60"/>
                  <a:gd name="T90" fmla="*/ 0 w 2779"/>
                  <a:gd name="T91" fmla="*/ 0 h 60"/>
                  <a:gd name="T92" fmla="*/ 0 w 2779"/>
                  <a:gd name="T93" fmla="*/ 0 h 60"/>
                  <a:gd name="T94" fmla="*/ 0 w 2779"/>
                  <a:gd name="T95" fmla="*/ 0 h 60"/>
                  <a:gd name="T96" fmla="*/ 0 w 2779"/>
                  <a:gd name="T97" fmla="*/ 0 h 60"/>
                  <a:gd name="T98" fmla="*/ 0 w 2779"/>
                  <a:gd name="T99" fmla="*/ 0 h 6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79"/>
                  <a:gd name="T151" fmla="*/ 0 h 60"/>
                  <a:gd name="T152" fmla="*/ 2779 w 2779"/>
                  <a:gd name="T153" fmla="*/ 60 h 6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79" h="60">
                    <a:moveTo>
                      <a:pt x="0" y="60"/>
                    </a:moveTo>
                    <a:lnTo>
                      <a:pt x="13" y="59"/>
                    </a:lnTo>
                    <a:lnTo>
                      <a:pt x="28" y="58"/>
                    </a:lnTo>
                    <a:lnTo>
                      <a:pt x="42" y="57"/>
                    </a:lnTo>
                    <a:lnTo>
                      <a:pt x="55" y="56"/>
                    </a:lnTo>
                    <a:lnTo>
                      <a:pt x="70" y="55"/>
                    </a:lnTo>
                    <a:lnTo>
                      <a:pt x="83" y="54"/>
                    </a:lnTo>
                    <a:lnTo>
                      <a:pt x="97" y="53"/>
                    </a:lnTo>
                    <a:lnTo>
                      <a:pt x="112" y="52"/>
                    </a:lnTo>
                    <a:lnTo>
                      <a:pt x="125" y="51"/>
                    </a:lnTo>
                    <a:lnTo>
                      <a:pt x="139" y="50"/>
                    </a:lnTo>
                    <a:lnTo>
                      <a:pt x="153" y="49"/>
                    </a:lnTo>
                    <a:lnTo>
                      <a:pt x="167" y="48"/>
                    </a:lnTo>
                    <a:lnTo>
                      <a:pt x="181" y="47"/>
                    </a:lnTo>
                    <a:lnTo>
                      <a:pt x="195" y="46"/>
                    </a:lnTo>
                    <a:lnTo>
                      <a:pt x="209" y="45"/>
                    </a:lnTo>
                    <a:lnTo>
                      <a:pt x="224" y="45"/>
                    </a:lnTo>
                    <a:lnTo>
                      <a:pt x="237" y="44"/>
                    </a:lnTo>
                    <a:lnTo>
                      <a:pt x="251" y="43"/>
                    </a:lnTo>
                    <a:lnTo>
                      <a:pt x="265" y="42"/>
                    </a:lnTo>
                    <a:lnTo>
                      <a:pt x="279" y="41"/>
                    </a:lnTo>
                    <a:lnTo>
                      <a:pt x="293" y="41"/>
                    </a:lnTo>
                    <a:lnTo>
                      <a:pt x="307" y="40"/>
                    </a:lnTo>
                    <a:lnTo>
                      <a:pt x="321" y="39"/>
                    </a:lnTo>
                    <a:lnTo>
                      <a:pt x="334" y="39"/>
                    </a:lnTo>
                    <a:lnTo>
                      <a:pt x="349" y="38"/>
                    </a:lnTo>
                    <a:lnTo>
                      <a:pt x="363" y="37"/>
                    </a:lnTo>
                    <a:lnTo>
                      <a:pt x="376" y="37"/>
                    </a:lnTo>
                    <a:lnTo>
                      <a:pt x="391" y="35"/>
                    </a:lnTo>
                    <a:lnTo>
                      <a:pt x="404" y="34"/>
                    </a:lnTo>
                    <a:lnTo>
                      <a:pt x="419" y="34"/>
                    </a:lnTo>
                    <a:lnTo>
                      <a:pt x="433" y="33"/>
                    </a:lnTo>
                    <a:lnTo>
                      <a:pt x="446" y="33"/>
                    </a:lnTo>
                    <a:lnTo>
                      <a:pt x="461" y="32"/>
                    </a:lnTo>
                    <a:lnTo>
                      <a:pt x="474" y="32"/>
                    </a:lnTo>
                    <a:lnTo>
                      <a:pt x="488" y="31"/>
                    </a:lnTo>
                    <a:lnTo>
                      <a:pt x="503" y="30"/>
                    </a:lnTo>
                    <a:lnTo>
                      <a:pt x="516" y="30"/>
                    </a:lnTo>
                    <a:lnTo>
                      <a:pt x="530" y="29"/>
                    </a:lnTo>
                    <a:lnTo>
                      <a:pt x="544" y="29"/>
                    </a:lnTo>
                    <a:lnTo>
                      <a:pt x="558" y="28"/>
                    </a:lnTo>
                    <a:lnTo>
                      <a:pt x="573" y="28"/>
                    </a:lnTo>
                    <a:lnTo>
                      <a:pt x="586" y="27"/>
                    </a:lnTo>
                    <a:lnTo>
                      <a:pt x="600" y="27"/>
                    </a:lnTo>
                    <a:lnTo>
                      <a:pt x="615" y="27"/>
                    </a:lnTo>
                    <a:lnTo>
                      <a:pt x="628" y="26"/>
                    </a:lnTo>
                    <a:lnTo>
                      <a:pt x="642" y="26"/>
                    </a:lnTo>
                    <a:lnTo>
                      <a:pt x="656" y="25"/>
                    </a:lnTo>
                    <a:lnTo>
                      <a:pt x="670" y="25"/>
                    </a:lnTo>
                    <a:lnTo>
                      <a:pt x="684" y="24"/>
                    </a:lnTo>
                    <a:lnTo>
                      <a:pt x="698" y="24"/>
                    </a:lnTo>
                    <a:lnTo>
                      <a:pt x="712" y="24"/>
                    </a:lnTo>
                    <a:lnTo>
                      <a:pt x="725" y="23"/>
                    </a:lnTo>
                    <a:lnTo>
                      <a:pt x="740" y="23"/>
                    </a:lnTo>
                    <a:lnTo>
                      <a:pt x="754" y="22"/>
                    </a:lnTo>
                    <a:lnTo>
                      <a:pt x="768" y="22"/>
                    </a:lnTo>
                    <a:lnTo>
                      <a:pt x="782" y="22"/>
                    </a:lnTo>
                    <a:lnTo>
                      <a:pt x="795" y="21"/>
                    </a:lnTo>
                    <a:lnTo>
                      <a:pt x="810" y="21"/>
                    </a:lnTo>
                    <a:lnTo>
                      <a:pt x="824" y="21"/>
                    </a:lnTo>
                    <a:lnTo>
                      <a:pt x="837" y="20"/>
                    </a:lnTo>
                    <a:lnTo>
                      <a:pt x="852" y="20"/>
                    </a:lnTo>
                    <a:lnTo>
                      <a:pt x="865" y="20"/>
                    </a:lnTo>
                    <a:lnTo>
                      <a:pt x="879" y="19"/>
                    </a:lnTo>
                    <a:lnTo>
                      <a:pt x="894" y="19"/>
                    </a:lnTo>
                    <a:lnTo>
                      <a:pt x="907" y="19"/>
                    </a:lnTo>
                    <a:lnTo>
                      <a:pt x="921" y="18"/>
                    </a:lnTo>
                    <a:lnTo>
                      <a:pt x="935" y="18"/>
                    </a:lnTo>
                    <a:lnTo>
                      <a:pt x="949" y="18"/>
                    </a:lnTo>
                    <a:lnTo>
                      <a:pt x="964" y="18"/>
                    </a:lnTo>
                    <a:lnTo>
                      <a:pt x="977" y="17"/>
                    </a:lnTo>
                    <a:lnTo>
                      <a:pt x="991" y="17"/>
                    </a:lnTo>
                    <a:lnTo>
                      <a:pt x="1006" y="17"/>
                    </a:lnTo>
                    <a:lnTo>
                      <a:pt x="1019" y="16"/>
                    </a:lnTo>
                    <a:lnTo>
                      <a:pt x="1033" y="16"/>
                    </a:lnTo>
                    <a:lnTo>
                      <a:pt x="1047" y="16"/>
                    </a:lnTo>
                    <a:lnTo>
                      <a:pt x="1061" y="16"/>
                    </a:lnTo>
                    <a:lnTo>
                      <a:pt x="1075" y="15"/>
                    </a:lnTo>
                    <a:lnTo>
                      <a:pt x="1089" y="15"/>
                    </a:lnTo>
                    <a:lnTo>
                      <a:pt x="1103" y="15"/>
                    </a:lnTo>
                    <a:lnTo>
                      <a:pt x="1116" y="15"/>
                    </a:lnTo>
                    <a:lnTo>
                      <a:pt x="1131" y="14"/>
                    </a:lnTo>
                    <a:lnTo>
                      <a:pt x="1145" y="14"/>
                    </a:lnTo>
                    <a:lnTo>
                      <a:pt x="1159" y="14"/>
                    </a:lnTo>
                    <a:lnTo>
                      <a:pt x="1173" y="14"/>
                    </a:lnTo>
                    <a:lnTo>
                      <a:pt x="1186" y="13"/>
                    </a:lnTo>
                    <a:lnTo>
                      <a:pt x="1201" y="13"/>
                    </a:lnTo>
                    <a:lnTo>
                      <a:pt x="1215" y="13"/>
                    </a:lnTo>
                    <a:lnTo>
                      <a:pt x="1228" y="13"/>
                    </a:lnTo>
                    <a:lnTo>
                      <a:pt x="1243" y="13"/>
                    </a:lnTo>
                    <a:lnTo>
                      <a:pt x="1256" y="12"/>
                    </a:lnTo>
                    <a:lnTo>
                      <a:pt x="1270" y="12"/>
                    </a:lnTo>
                    <a:lnTo>
                      <a:pt x="1285" y="12"/>
                    </a:lnTo>
                    <a:lnTo>
                      <a:pt x="1298" y="12"/>
                    </a:lnTo>
                    <a:lnTo>
                      <a:pt x="1313" y="12"/>
                    </a:lnTo>
                    <a:lnTo>
                      <a:pt x="1326" y="11"/>
                    </a:lnTo>
                    <a:lnTo>
                      <a:pt x="1340" y="11"/>
                    </a:lnTo>
                    <a:lnTo>
                      <a:pt x="1355" y="11"/>
                    </a:lnTo>
                    <a:lnTo>
                      <a:pt x="1368" y="11"/>
                    </a:lnTo>
                    <a:lnTo>
                      <a:pt x="1382" y="11"/>
                    </a:lnTo>
                    <a:lnTo>
                      <a:pt x="1397" y="10"/>
                    </a:lnTo>
                    <a:lnTo>
                      <a:pt x="1410" y="10"/>
                    </a:lnTo>
                    <a:lnTo>
                      <a:pt x="1424" y="10"/>
                    </a:lnTo>
                    <a:lnTo>
                      <a:pt x="1438" y="10"/>
                    </a:lnTo>
                    <a:lnTo>
                      <a:pt x="1452" y="10"/>
                    </a:lnTo>
                    <a:lnTo>
                      <a:pt x="1466" y="10"/>
                    </a:lnTo>
                    <a:lnTo>
                      <a:pt x="1480" y="9"/>
                    </a:lnTo>
                    <a:lnTo>
                      <a:pt x="1494" y="9"/>
                    </a:lnTo>
                    <a:lnTo>
                      <a:pt x="1508" y="9"/>
                    </a:lnTo>
                    <a:lnTo>
                      <a:pt x="1522" y="9"/>
                    </a:lnTo>
                    <a:lnTo>
                      <a:pt x="1536" y="9"/>
                    </a:lnTo>
                    <a:lnTo>
                      <a:pt x="1550" y="9"/>
                    </a:lnTo>
                    <a:lnTo>
                      <a:pt x="1564" y="8"/>
                    </a:lnTo>
                    <a:lnTo>
                      <a:pt x="1577" y="8"/>
                    </a:lnTo>
                    <a:lnTo>
                      <a:pt x="1592" y="8"/>
                    </a:lnTo>
                    <a:lnTo>
                      <a:pt x="1606" y="8"/>
                    </a:lnTo>
                    <a:lnTo>
                      <a:pt x="1619" y="8"/>
                    </a:lnTo>
                    <a:lnTo>
                      <a:pt x="1634" y="8"/>
                    </a:lnTo>
                    <a:lnTo>
                      <a:pt x="1647" y="8"/>
                    </a:lnTo>
                    <a:lnTo>
                      <a:pt x="1661" y="7"/>
                    </a:lnTo>
                    <a:lnTo>
                      <a:pt x="1676" y="7"/>
                    </a:lnTo>
                    <a:lnTo>
                      <a:pt x="1689" y="7"/>
                    </a:lnTo>
                    <a:lnTo>
                      <a:pt x="1704" y="7"/>
                    </a:lnTo>
                    <a:lnTo>
                      <a:pt x="1717" y="7"/>
                    </a:lnTo>
                    <a:lnTo>
                      <a:pt x="1731" y="7"/>
                    </a:lnTo>
                    <a:lnTo>
                      <a:pt x="1746" y="7"/>
                    </a:lnTo>
                    <a:lnTo>
                      <a:pt x="1759" y="6"/>
                    </a:lnTo>
                    <a:lnTo>
                      <a:pt x="1773" y="6"/>
                    </a:lnTo>
                    <a:lnTo>
                      <a:pt x="1788" y="6"/>
                    </a:lnTo>
                    <a:lnTo>
                      <a:pt x="1801" y="6"/>
                    </a:lnTo>
                    <a:lnTo>
                      <a:pt x="1815" y="6"/>
                    </a:lnTo>
                    <a:lnTo>
                      <a:pt x="1829" y="6"/>
                    </a:lnTo>
                    <a:lnTo>
                      <a:pt x="1843" y="6"/>
                    </a:lnTo>
                    <a:lnTo>
                      <a:pt x="1857" y="6"/>
                    </a:lnTo>
                    <a:lnTo>
                      <a:pt x="1871" y="5"/>
                    </a:lnTo>
                    <a:lnTo>
                      <a:pt x="1885" y="5"/>
                    </a:lnTo>
                    <a:lnTo>
                      <a:pt x="1899" y="5"/>
                    </a:lnTo>
                    <a:lnTo>
                      <a:pt x="1913" y="5"/>
                    </a:lnTo>
                    <a:lnTo>
                      <a:pt x="1927" y="5"/>
                    </a:lnTo>
                    <a:lnTo>
                      <a:pt x="1941" y="5"/>
                    </a:lnTo>
                    <a:lnTo>
                      <a:pt x="1955" y="5"/>
                    </a:lnTo>
                    <a:lnTo>
                      <a:pt x="1968" y="5"/>
                    </a:lnTo>
                    <a:lnTo>
                      <a:pt x="1983" y="5"/>
                    </a:lnTo>
                    <a:lnTo>
                      <a:pt x="1997" y="5"/>
                    </a:lnTo>
                    <a:lnTo>
                      <a:pt x="2010" y="4"/>
                    </a:lnTo>
                    <a:lnTo>
                      <a:pt x="2025" y="4"/>
                    </a:lnTo>
                    <a:lnTo>
                      <a:pt x="2038" y="4"/>
                    </a:lnTo>
                    <a:lnTo>
                      <a:pt x="2052" y="4"/>
                    </a:lnTo>
                    <a:lnTo>
                      <a:pt x="2067" y="4"/>
                    </a:lnTo>
                    <a:lnTo>
                      <a:pt x="2080" y="4"/>
                    </a:lnTo>
                    <a:lnTo>
                      <a:pt x="2095" y="4"/>
                    </a:lnTo>
                    <a:lnTo>
                      <a:pt x="2108" y="4"/>
                    </a:lnTo>
                    <a:lnTo>
                      <a:pt x="2122" y="4"/>
                    </a:lnTo>
                    <a:lnTo>
                      <a:pt x="2137" y="4"/>
                    </a:lnTo>
                    <a:lnTo>
                      <a:pt x="2150" y="3"/>
                    </a:lnTo>
                    <a:lnTo>
                      <a:pt x="2164" y="3"/>
                    </a:lnTo>
                    <a:lnTo>
                      <a:pt x="2179" y="3"/>
                    </a:lnTo>
                    <a:lnTo>
                      <a:pt x="2192" y="3"/>
                    </a:lnTo>
                    <a:lnTo>
                      <a:pt x="2206" y="3"/>
                    </a:lnTo>
                    <a:lnTo>
                      <a:pt x="2220" y="3"/>
                    </a:lnTo>
                    <a:lnTo>
                      <a:pt x="2234" y="3"/>
                    </a:lnTo>
                    <a:lnTo>
                      <a:pt x="2249" y="3"/>
                    </a:lnTo>
                    <a:lnTo>
                      <a:pt x="2262" y="3"/>
                    </a:lnTo>
                    <a:lnTo>
                      <a:pt x="2276" y="3"/>
                    </a:lnTo>
                    <a:lnTo>
                      <a:pt x="2290" y="3"/>
                    </a:lnTo>
                    <a:lnTo>
                      <a:pt x="2304" y="2"/>
                    </a:lnTo>
                    <a:lnTo>
                      <a:pt x="2318" y="2"/>
                    </a:lnTo>
                    <a:lnTo>
                      <a:pt x="2332" y="2"/>
                    </a:lnTo>
                    <a:lnTo>
                      <a:pt x="2346" y="2"/>
                    </a:lnTo>
                    <a:lnTo>
                      <a:pt x="2359" y="2"/>
                    </a:lnTo>
                    <a:lnTo>
                      <a:pt x="2374" y="2"/>
                    </a:lnTo>
                    <a:lnTo>
                      <a:pt x="2388" y="2"/>
                    </a:lnTo>
                    <a:lnTo>
                      <a:pt x="2401" y="2"/>
                    </a:lnTo>
                    <a:lnTo>
                      <a:pt x="2416" y="2"/>
                    </a:lnTo>
                    <a:lnTo>
                      <a:pt x="2429" y="2"/>
                    </a:lnTo>
                    <a:lnTo>
                      <a:pt x="2444" y="2"/>
                    </a:lnTo>
                    <a:lnTo>
                      <a:pt x="2458" y="2"/>
                    </a:lnTo>
                    <a:lnTo>
                      <a:pt x="2471" y="2"/>
                    </a:lnTo>
                    <a:lnTo>
                      <a:pt x="2486" y="1"/>
                    </a:lnTo>
                    <a:lnTo>
                      <a:pt x="2499" y="1"/>
                    </a:lnTo>
                    <a:lnTo>
                      <a:pt x="2513" y="1"/>
                    </a:lnTo>
                    <a:lnTo>
                      <a:pt x="2528" y="1"/>
                    </a:lnTo>
                    <a:lnTo>
                      <a:pt x="2541" y="1"/>
                    </a:lnTo>
                    <a:lnTo>
                      <a:pt x="2555" y="1"/>
                    </a:lnTo>
                    <a:lnTo>
                      <a:pt x="2570" y="1"/>
                    </a:lnTo>
                    <a:lnTo>
                      <a:pt x="2583" y="1"/>
                    </a:lnTo>
                    <a:lnTo>
                      <a:pt x="2597" y="1"/>
                    </a:lnTo>
                    <a:lnTo>
                      <a:pt x="2611" y="1"/>
                    </a:lnTo>
                    <a:lnTo>
                      <a:pt x="2625" y="1"/>
                    </a:lnTo>
                    <a:lnTo>
                      <a:pt x="2640" y="1"/>
                    </a:lnTo>
                    <a:lnTo>
                      <a:pt x="2653" y="1"/>
                    </a:lnTo>
                    <a:lnTo>
                      <a:pt x="2667" y="1"/>
                    </a:lnTo>
                    <a:lnTo>
                      <a:pt x="2681" y="1"/>
                    </a:lnTo>
                    <a:lnTo>
                      <a:pt x="2695" y="1"/>
                    </a:lnTo>
                    <a:lnTo>
                      <a:pt x="2709" y="0"/>
                    </a:lnTo>
                    <a:lnTo>
                      <a:pt x="2723" y="0"/>
                    </a:lnTo>
                    <a:lnTo>
                      <a:pt x="2737" y="0"/>
                    </a:lnTo>
                    <a:lnTo>
                      <a:pt x="2750" y="0"/>
                    </a:lnTo>
                    <a:lnTo>
                      <a:pt x="2765" y="0"/>
                    </a:lnTo>
                    <a:lnTo>
                      <a:pt x="2779" y="0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0" name="AutoShape 75"/>
            <p:cNvSpPr>
              <a:spLocks noChangeArrowheads="1"/>
            </p:cNvSpPr>
            <p:nvPr/>
          </p:nvSpPr>
          <p:spPr bwMode="auto">
            <a:xfrm rot="4025632">
              <a:off x="6974905" y="4423511"/>
              <a:ext cx="113237" cy="382192"/>
            </a:xfrm>
            <a:prstGeom prst="lightningBol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1" name="Text Box 76"/>
            <p:cNvSpPr txBox="1">
              <a:spLocks noChangeArrowheads="1"/>
            </p:cNvSpPr>
            <p:nvPr/>
          </p:nvSpPr>
          <p:spPr bwMode="auto">
            <a:xfrm>
              <a:off x="6484129" y="4509120"/>
              <a:ext cx="519581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defTabSz="762000"/>
              <a:r>
                <a:rPr lang="de-DE" sz="1800">
                  <a:solidFill>
                    <a:srgbClr val="FF0000"/>
                  </a:solidFill>
                </a:rPr>
                <a:t>RF</a:t>
              </a:r>
              <a:endParaRPr lang="en-GB" sz="1800" dirty="0">
                <a:solidFill>
                  <a:srgbClr val="FF0000"/>
                </a:solidFill>
              </a:endParaRPr>
            </a:p>
          </p:txBody>
        </p:sp>
        <p:sp>
          <p:nvSpPr>
            <p:cNvPr id="152" name="AutoShape 78"/>
            <p:cNvSpPr>
              <a:spLocks noChangeArrowheads="1"/>
            </p:cNvSpPr>
            <p:nvPr/>
          </p:nvSpPr>
          <p:spPr bwMode="auto">
            <a:xfrm rot="4025632">
              <a:off x="6997863" y="4973199"/>
              <a:ext cx="113237" cy="382192"/>
            </a:xfrm>
            <a:prstGeom prst="lightningBol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3" name="Text Box 79"/>
            <p:cNvSpPr txBox="1">
              <a:spLocks noChangeArrowheads="1"/>
            </p:cNvSpPr>
            <p:nvPr/>
          </p:nvSpPr>
          <p:spPr bwMode="auto">
            <a:xfrm>
              <a:off x="6479376" y="5013176"/>
              <a:ext cx="551331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defTabSz="762000"/>
              <a:r>
                <a:rPr lang="de-DE" sz="1800" dirty="0">
                  <a:solidFill>
                    <a:srgbClr val="FF0000"/>
                  </a:solidFill>
                </a:rPr>
                <a:t>RF</a:t>
              </a:r>
              <a:endParaRPr lang="en-GB" sz="1800" dirty="0">
                <a:solidFill>
                  <a:srgbClr val="FF0000"/>
                </a:solidFill>
              </a:endParaRPr>
            </a:p>
          </p:txBody>
        </p:sp>
        <p:sp>
          <p:nvSpPr>
            <p:cNvPr id="154" name="AutoShape 81"/>
            <p:cNvSpPr>
              <a:spLocks noChangeArrowheads="1"/>
            </p:cNvSpPr>
            <p:nvPr/>
          </p:nvSpPr>
          <p:spPr bwMode="auto">
            <a:xfrm rot="4025632">
              <a:off x="7010238" y="5467842"/>
              <a:ext cx="111411" cy="382191"/>
            </a:xfrm>
            <a:prstGeom prst="lightningBol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5" name="Text Box 82"/>
            <p:cNvSpPr txBox="1">
              <a:spLocks noChangeArrowheads="1"/>
            </p:cNvSpPr>
            <p:nvPr/>
          </p:nvSpPr>
          <p:spPr bwMode="auto">
            <a:xfrm>
              <a:off x="6480719" y="5517232"/>
              <a:ext cx="611561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defTabSz="762000"/>
              <a:r>
                <a:rPr lang="de-DE" sz="1800" dirty="0">
                  <a:solidFill>
                    <a:srgbClr val="FF0000"/>
                  </a:solidFill>
                </a:rPr>
                <a:t>RF</a:t>
              </a:r>
              <a:endParaRPr lang="en-GB" sz="1800" dirty="0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380060" y="3212976"/>
              <a:ext cx="18325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                        I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5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343774"/>
              </p:ext>
            </p:extLst>
          </p:nvPr>
        </p:nvGraphicFramePr>
        <p:xfrm>
          <a:off x="6948264" y="4278411"/>
          <a:ext cx="2130425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83" name="Equation" r:id="rId12" imgW="927000" imgH="507960" progId="Equation.3">
                  <p:embed/>
                </p:oleObj>
              </mc:Choice>
              <mc:Fallback>
                <p:oleObj name="Equation" r:id="rId12" imgW="927000" imgH="507960" progId="Equation.3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278411"/>
                        <a:ext cx="2130425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82034"/>
              </p:ext>
            </p:extLst>
          </p:nvPr>
        </p:nvGraphicFramePr>
        <p:xfrm>
          <a:off x="849406" y="1144334"/>
          <a:ext cx="3122613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84" name="Уравнение" r:id="rId14" imgW="1752480" imgH="812520" progId="Equation.3">
                  <p:embed/>
                </p:oleObj>
              </mc:Choice>
              <mc:Fallback>
                <p:oleObj name="Уравнение" r:id="rId14" imgW="1752480" imgH="812520" progId="Equation.3">
                  <p:embed/>
                  <p:pic>
                    <p:nvPicPr>
                      <p:cNvPr id="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406" y="1144334"/>
                        <a:ext cx="3122613" cy="144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9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 defTabSz="449263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Overhauser effect: cross-relaxation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178300" y="1412875"/>
            <a:ext cx="4343400" cy="2663825"/>
            <a:chOff x="2271" y="2251"/>
            <a:chExt cx="2913" cy="1681"/>
          </a:xfrm>
        </p:grpSpPr>
        <p:sp>
          <p:nvSpPr>
            <p:cNvPr id="8203" name="Line 4"/>
            <p:cNvSpPr>
              <a:spLocks noChangeShapeType="1"/>
            </p:cNvSpPr>
            <p:nvPr/>
          </p:nvSpPr>
          <p:spPr bwMode="auto">
            <a:xfrm>
              <a:off x="2835" y="352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Line 5"/>
            <p:cNvSpPr>
              <a:spLocks noChangeShapeType="1"/>
            </p:cNvSpPr>
            <p:nvPr/>
          </p:nvSpPr>
          <p:spPr bwMode="auto">
            <a:xfrm>
              <a:off x="2835" y="243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Line 6"/>
            <p:cNvSpPr>
              <a:spLocks noChangeShapeType="1"/>
            </p:cNvSpPr>
            <p:nvPr/>
          </p:nvSpPr>
          <p:spPr bwMode="auto">
            <a:xfrm>
              <a:off x="3787" y="3793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Line 7"/>
            <p:cNvSpPr>
              <a:spLocks noChangeShapeType="1"/>
            </p:cNvSpPr>
            <p:nvPr/>
          </p:nvSpPr>
          <p:spPr bwMode="auto">
            <a:xfrm>
              <a:off x="3788" y="270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8207" name="Object 8"/>
            <p:cNvGraphicFramePr>
              <a:graphicFrameLocks noChangeAspect="1"/>
            </p:cNvGraphicFramePr>
            <p:nvPr/>
          </p:nvGraphicFramePr>
          <p:xfrm>
            <a:off x="2271" y="3339"/>
            <a:ext cx="46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770" name="Формула" r:id="rId4" imgW="330200" imgH="228600" progId="Equation.3">
                    <p:embed/>
                  </p:oleObj>
                </mc:Choice>
                <mc:Fallback>
                  <p:oleObj name="Формула" r:id="rId4" imgW="330200" imgH="228600" progId="Equation.3">
                    <p:embed/>
                    <p:pic>
                      <p:nvPicPr>
                        <p:cNvPr id="8207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1" y="3339"/>
                          <a:ext cx="465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8" name="Object 9"/>
            <p:cNvGraphicFramePr>
              <a:graphicFrameLocks noChangeAspect="1"/>
            </p:cNvGraphicFramePr>
            <p:nvPr/>
          </p:nvGraphicFramePr>
          <p:xfrm>
            <a:off x="2272" y="2251"/>
            <a:ext cx="463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771" name="Формула" r:id="rId6" imgW="330200" imgH="228600" progId="Equation.3">
                    <p:embed/>
                  </p:oleObj>
                </mc:Choice>
                <mc:Fallback>
                  <p:oleObj name="Формула" r:id="rId6" imgW="330200" imgH="228600" progId="Equation.3">
                    <p:embed/>
                    <p:pic>
                      <p:nvPicPr>
                        <p:cNvPr id="8208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2" y="2251"/>
                          <a:ext cx="463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9" name="Object 10"/>
            <p:cNvGraphicFramePr>
              <a:graphicFrameLocks noChangeAspect="1"/>
            </p:cNvGraphicFramePr>
            <p:nvPr/>
          </p:nvGraphicFramePr>
          <p:xfrm>
            <a:off x="4721" y="2568"/>
            <a:ext cx="463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772" name="Формула" r:id="rId8" imgW="330200" imgH="228600" progId="Equation.3">
                    <p:embed/>
                  </p:oleObj>
                </mc:Choice>
                <mc:Fallback>
                  <p:oleObj name="Формула" r:id="rId8" imgW="330200" imgH="228600" progId="Equation.3">
                    <p:embed/>
                    <p:pic>
                      <p:nvPicPr>
                        <p:cNvPr id="8209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1" y="2568"/>
                          <a:ext cx="463" cy="3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0" name="Object 11"/>
            <p:cNvGraphicFramePr>
              <a:graphicFrameLocks noChangeAspect="1"/>
            </p:cNvGraphicFramePr>
            <p:nvPr/>
          </p:nvGraphicFramePr>
          <p:xfrm>
            <a:off x="4721" y="3611"/>
            <a:ext cx="463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773" name="Формула" r:id="rId10" imgW="330200" imgH="228600" progId="Equation.3">
                    <p:embed/>
                  </p:oleObj>
                </mc:Choice>
                <mc:Fallback>
                  <p:oleObj name="Формула" r:id="rId10" imgW="330200" imgH="228600" progId="Equation.3">
                    <p:embed/>
                    <p:pic>
                      <p:nvPicPr>
                        <p:cNvPr id="821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1" y="3611"/>
                          <a:ext cx="463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1" name="Line 12"/>
            <p:cNvSpPr>
              <a:spLocks noChangeShapeType="1"/>
            </p:cNvSpPr>
            <p:nvPr/>
          </p:nvSpPr>
          <p:spPr bwMode="auto">
            <a:xfrm>
              <a:off x="3198" y="2432"/>
              <a:ext cx="1043" cy="1361"/>
            </a:xfrm>
            <a:prstGeom prst="line">
              <a:avLst/>
            </a:prstGeom>
            <a:noFill/>
            <a:ln w="31750">
              <a:solidFill>
                <a:srgbClr val="00FF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Line 13"/>
            <p:cNvSpPr>
              <a:spLocks noChangeShapeType="1"/>
            </p:cNvSpPr>
            <p:nvPr/>
          </p:nvSpPr>
          <p:spPr bwMode="auto">
            <a:xfrm flipV="1">
              <a:off x="3198" y="2704"/>
              <a:ext cx="1043" cy="817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Line 14"/>
            <p:cNvSpPr>
              <a:spLocks noChangeShapeType="1"/>
            </p:cNvSpPr>
            <p:nvPr/>
          </p:nvSpPr>
          <p:spPr bwMode="auto">
            <a:xfrm flipH="1">
              <a:off x="3016" y="2432"/>
              <a:ext cx="0" cy="108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Line 15"/>
            <p:cNvSpPr>
              <a:spLocks noChangeShapeType="1"/>
            </p:cNvSpPr>
            <p:nvPr/>
          </p:nvSpPr>
          <p:spPr bwMode="auto">
            <a:xfrm flipH="1">
              <a:off x="4422" y="2704"/>
              <a:ext cx="0" cy="108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Line 16"/>
            <p:cNvSpPr>
              <a:spLocks noChangeShapeType="1"/>
            </p:cNvSpPr>
            <p:nvPr/>
          </p:nvSpPr>
          <p:spPr bwMode="auto">
            <a:xfrm>
              <a:off x="3424" y="2432"/>
              <a:ext cx="817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Line 17"/>
            <p:cNvSpPr>
              <a:spLocks noChangeShapeType="1"/>
            </p:cNvSpPr>
            <p:nvPr/>
          </p:nvSpPr>
          <p:spPr bwMode="auto">
            <a:xfrm>
              <a:off x="3198" y="3521"/>
              <a:ext cx="86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Text Box 18"/>
            <p:cNvSpPr txBox="1">
              <a:spLocks noChangeArrowheads="1"/>
            </p:cNvSpPr>
            <p:nvPr/>
          </p:nvSpPr>
          <p:spPr bwMode="auto">
            <a:xfrm>
              <a:off x="2583" y="2751"/>
              <a:ext cx="4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baseline="30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’</a:t>
              </a:r>
              <a:endParaRPr lang="ru-RU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18" name="Text Box 19"/>
            <p:cNvSpPr txBox="1">
              <a:spLocks noChangeArrowheads="1"/>
            </p:cNvSpPr>
            <p:nvPr/>
          </p:nvSpPr>
          <p:spPr bwMode="auto">
            <a:xfrm>
              <a:off x="4515" y="2978"/>
              <a:ext cx="3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baseline="30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’</a:t>
              </a:r>
              <a:endParaRPr lang="ru-RU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19" name="Text Box 20"/>
            <p:cNvSpPr txBox="1">
              <a:spLocks noChangeArrowheads="1"/>
            </p:cNvSpPr>
            <p:nvPr/>
          </p:nvSpPr>
          <p:spPr bwMode="auto">
            <a:xfrm>
              <a:off x="3712" y="2351"/>
              <a:ext cx="31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ru-RU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0" name="Text Box 21"/>
            <p:cNvSpPr txBox="1">
              <a:spLocks noChangeArrowheads="1"/>
            </p:cNvSpPr>
            <p:nvPr/>
          </p:nvSpPr>
          <p:spPr bwMode="auto">
            <a:xfrm>
              <a:off x="3345" y="3567"/>
              <a:ext cx="31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ru-RU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1" name="Text Box 22"/>
            <p:cNvSpPr txBox="1">
              <a:spLocks noChangeArrowheads="1"/>
            </p:cNvSpPr>
            <p:nvPr/>
          </p:nvSpPr>
          <p:spPr bwMode="auto">
            <a:xfrm>
              <a:off x="3243" y="3068"/>
              <a:ext cx="31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2" name="Text Box 23"/>
            <p:cNvSpPr txBox="1">
              <a:spLocks noChangeArrowheads="1"/>
            </p:cNvSpPr>
            <p:nvPr/>
          </p:nvSpPr>
          <p:spPr bwMode="auto">
            <a:xfrm>
              <a:off x="3878" y="3203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1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baseline="-2500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altLang="en-US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9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8197" name="Text Box 31"/>
          <p:cNvSpPr txBox="1">
            <a:spLocks noChangeArrowheads="1"/>
          </p:cNvSpPr>
          <p:nvPr/>
        </p:nvSpPr>
        <p:spPr bwMode="auto">
          <a:xfrm>
            <a:off x="323850" y="4365625"/>
            <a:ext cx="80645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Pumping EPR transitions equalizes populations for the two pairs of states</a:t>
            </a:r>
          </a:p>
          <a:p>
            <a:pPr algn="just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The fastest relaxation pathway, pure electronic relaxation, is blocked</a:t>
            </a:r>
          </a:p>
          <a:p>
            <a:pPr algn="just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Relaxation occurs via other channels: electron relaxes together with nuclei</a:t>
            </a:r>
          </a:p>
          <a:p>
            <a:pPr algn="just"/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Electron Boltzmann factor is transferred to the nuclei</a:t>
            </a:r>
            <a:endParaRPr lang="de-DE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3132138" y="5445125"/>
            <a:ext cx="360362" cy="72072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199" name="Text Box 31"/>
          <p:cNvSpPr txBox="1">
            <a:spLocks noChangeArrowheads="1"/>
          </p:cNvSpPr>
          <p:nvPr/>
        </p:nvSpPr>
        <p:spPr bwMode="auto">
          <a:xfrm>
            <a:off x="323850" y="1196975"/>
            <a:ext cx="44640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Relaxation processes in the system</a:t>
            </a:r>
          </a:p>
          <a:p>
            <a:pPr algn="l"/>
            <a:r>
              <a:rPr lang="en-US" altLang="en-US" sz="2000" b="1" i="1">
                <a:solidFill>
                  <a:srgbClr val="0000FF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nuclear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electronic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00FF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00FF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zero-quantum</a:t>
            </a:r>
          </a:p>
          <a:p>
            <a:pPr algn="l"/>
            <a:r>
              <a:rPr lang="en-US" altLang="en-US" sz="2000" b="1" i="1">
                <a:solidFill>
                  <a:srgbClr val="7030A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double-quantum</a:t>
            </a:r>
          </a:p>
          <a:p>
            <a:pPr algn="l"/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de-DE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In addition: </a:t>
            </a:r>
            <a:r>
              <a:rPr lang="de-DE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EPR pumping</a:t>
            </a:r>
          </a:p>
        </p:txBody>
      </p:sp>
      <p:sp>
        <p:nvSpPr>
          <p:cNvPr id="34" name="Двойная стрелка вверх/вниз 33"/>
          <p:cNvSpPr/>
          <p:nvPr/>
        </p:nvSpPr>
        <p:spPr>
          <a:xfrm>
            <a:off x="5067300" y="1709738"/>
            <a:ext cx="152400" cy="1701800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5" name="Двойная стрелка вверх/вниз 34"/>
          <p:cNvSpPr/>
          <p:nvPr/>
        </p:nvSpPr>
        <p:spPr>
          <a:xfrm>
            <a:off x="7443788" y="2133600"/>
            <a:ext cx="152400" cy="1701800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202" name="Номер слайда 2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E730E2-2B86-4509-8C9B-EA95B58063A1}" type="slidenum">
              <a:rPr lang="ru-RU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ru-RU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677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 defTabSz="449263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Overhauser effect: a cartoon</a:t>
            </a:r>
          </a:p>
        </p:txBody>
      </p:sp>
      <p:sp>
        <p:nvSpPr>
          <p:cNvPr id="9219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220" name="Text Box 31"/>
          <p:cNvSpPr txBox="1">
            <a:spLocks noChangeArrowheads="1"/>
          </p:cNvSpPr>
          <p:nvPr/>
        </p:nvSpPr>
        <p:spPr bwMode="auto">
          <a:xfrm>
            <a:off x="323850" y="1196975"/>
            <a:ext cx="4464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Let us have only</a:t>
            </a:r>
          </a:p>
          <a:p>
            <a:pPr algn="l"/>
            <a:r>
              <a:rPr lang="en-US" altLang="en-US" sz="2000" b="1" i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electronic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7030A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double-quantum</a:t>
            </a:r>
          </a:p>
          <a:p>
            <a:pPr algn="l"/>
            <a:r>
              <a:rPr lang="de-DE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EPR pumping</a:t>
            </a:r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2498725" y="50815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>
            <a:off x="2498725" y="3355975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5186363" y="55133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5186363" y="3787775"/>
            <a:ext cx="1217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225" name="Object 8"/>
          <p:cNvGraphicFramePr>
            <a:graphicFrameLocks noChangeAspect="1"/>
          </p:cNvGraphicFramePr>
          <p:nvPr/>
        </p:nvGraphicFramePr>
        <p:xfrm>
          <a:off x="1660525" y="4794250"/>
          <a:ext cx="6905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94" name="Формула" r:id="rId4" imgW="330200" imgH="228600" progId="Equation.3">
                  <p:embed/>
                </p:oleObj>
              </mc:Choice>
              <mc:Fallback>
                <p:oleObj name="Формула" r:id="rId4" imgW="330200" imgH="228600" progId="Equation.3">
                  <p:embed/>
                  <p:pic>
                    <p:nvPicPr>
                      <p:cNvPr id="922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794250"/>
                        <a:ext cx="69056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9"/>
          <p:cNvGraphicFramePr>
            <a:graphicFrameLocks noChangeAspect="1"/>
          </p:cNvGraphicFramePr>
          <p:nvPr/>
        </p:nvGraphicFramePr>
        <p:xfrm>
          <a:off x="1658938" y="3068638"/>
          <a:ext cx="6921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95" name="Формула" r:id="rId6" imgW="330200" imgH="228600" progId="Equation.3">
                  <p:embed/>
                </p:oleObj>
              </mc:Choice>
              <mc:Fallback>
                <p:oleObj name="Формула" r:id="rId6" imgW="330200" imgH="228600" progId="Equation.3">
                  <p:embed/>
                  <p:pic>
                    <p:nvPicPr>
                      <p:cNvPr id="922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3068638"/>
                        <a:ext cx="6921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0"/>
          <p:cNvGraphicFramePr>
            <a:graphicFrameLocks noChangeAspect="1"/>
          </p:cNvGraphicFramePr>
          <p:nvPr/>
        </p:nvGraphicFramePr>
        <p:xfrm>
          <a:off x="6577013" y="3571875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96" name="Формула" r:id="rId8" imgW="330200" imgH="228600" progId="Equation.3">
                  <p:embed/>
                </p:oleObj>
              </mc:Choice>
              <mc:Fallback>
                <p:oleObj name="Формула" r:id="rId8" imgW="330200" imgH="228600" progId="Equation.3">
                  <p:embed/>
                  <p:pic>
                    <p:nvPicPr>
                      <p:cNvPr id="922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3571875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1"/>
          <p:cNvGraphicFramePr>
            <a:graphicFrameLocks noChangeAspect="1"/>
          </p:cNvGraphicFramePr>
          <p:nvPr/>
        </p:nvGraphicFramePr>
        <p:xfrm>
          <a:off x="6577013" y="5224463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97" name="Формула" r:id="rId10" imgW="330200" imgH="228600" progId="Equation.3">
                  <p:embed/>
                </p:oleObj>
              </mc:Choice>
              <mc:Fallback>
                <p:oleObj name="Формула" r:id="rId10" imgW="330200" imgH="228600" progId="Equation.3">
                  <p:embed/>
                  <p:pic>
                    <p:nvPicPr>
                      <p:cNvPr id="922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5224463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Line 12"/>
          <p:cNvSpPr>
            <a:spLocks noChangeShapeType="1"/>
          </p:cNvSpPr>
          <p:nvPr/>
        </p:nvSpPr>
        <p:spPr bwMode="auto">
          <a:xfrm flipH="1">
            <a:off x="3736975" y="3789363"/>
            <a:ext cx="1411288" cy="1290637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2768600" y="33559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6132513" y="37877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2728913" y="3862388"/>
            <a:ext cx="69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5729288" y="422116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4" name="Text Box 23"/>
          <p:cNvSpPr txBox="1">
            <a:spLocks noChangeArrowheads="1"/>
          </p:cNvSpPr>
          <p:nvPr/>
        </p:nvSpPr>
        <p:spPr bwMode="auto">
          <a:xfrm>
            <a:off x="4140200" y="399891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3203575" y="4492625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3348038" y="3132138"/>
            <a:ext cx="215900" cy="217487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5156200" y="4924425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5300663" y="3563938"/>
            <a:ext cx="215900" cy="217487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239" name="Text Box 31"/>
          <p:cNvSpPr txBox="1">
            <a:spLocks noChangeArrowheads="1"/>
          </p:cNvSpPr>
          <p:nvPr/>
        </p:nvSpPr>
        <p:spPr bwMode="auto">
          <a:xfrm>
            <a:off x="4643438" y="2308225"/>
            <a:ext cx="3960812" cy="400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Thermal equilibrium; pumping is off</a:t>
            </a:r>
            <a:endParaRPr lang="de-DE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40" name="Номер слайда 2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BCFCA13-505A-444E-B4EC-99B97AC3DCB2}" type="slidenum">
              <a:rPr lang="ru-RU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ru-RU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8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 defTabSz="449263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Overhauser effect: a cartoon</a:t>
            </a:r>
          </a:p>
        </p:txBody>
      </p:sp>
      <p:sp>
        <p:nvSpPr>
          <p:cNvPr id="10243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498725" y="50815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498725" y="3355975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186363" y="55133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5186363" y="3787775"/>
            <a:ext cx="1217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1660525" y="4794250"/>
          <a:ext cx="6905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18" name="Формула" r:id="rId4" imgW="330200" imgH="228600" progId="Equation.3">
                  <p:embed/>
                </p:oleObj>
              </mc:Choice>
              <mc:Fallback>
                <p:oleObj name="Формула" r:id="rId4" imgW="330200" imgH="228600" progId="Equation.3">
                  <p:embed/>
                  <p:pic>
                    <p:nvPicPr>
                      <p:cNvPr id="102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794250"/>
                        <a:ext cx="69056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658938" y="3068638"/>
          <a:ext cx="6921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19" name="Формула" r:id="rId6" imgW="330200" imgH="228600" progId="Equation.3">
                  <p:embed/>
                </p:oleObj>
              </mc:Choice>
              <mc:Fallback>
                <p:oleObj name="Формула" r:id="rId6" imgW="330200" imgH="228600" progId="Equation.3">
                  <p:embed/>
                  <p:pic>
                    <p:nvPicPr>
                      <p:cNvPr id="102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3068638"/>
                        <a:ext cx="6921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6577013" y="3571875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20" name="Формула" r:id="rId8" imgW="330200" imgH="228600" progId="Equation.3">
                  <p:embed/>
                </p:oleObj>
              </mc:Choice>
              <mc:Fallback>
                <p:oleObj name="Формула" r:id="rId8" imgW="330200" imgH="228600" progId="Equation.3">
                  <p:embed/>
                  <p:pic>
                    <p:nvPicPr>
                      <p:cNvPr id="102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3571875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6577013" y="5224463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21" name="Формула" r:id="rId10" imgW="330200" imgH="228600" progId="Equation.3">
                  <p:embed/>
                </p:oleObj>
              </mc:Choice>
              <mc:Fallback>
                <p:oleObj name="Формула" r:id="rId10" imgW="330200" imgH="228600" progId="Equation.3">
                  <p:embed/>
                  <p:pic>
                    <p:nvPicPr>
                      <p:cNvPr id="102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5224463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Line 14"/>
          <p:cNvSpPr>
            <a:spLocks noChangeShapeType="1"/>
          </p:cNvSpPr>
          <p:nvPr/>
        </p:nvSpPr>
        <p:spPr bwMode="auto">
          <a:xfrm flipH="1">
            <a:off x="2768600" y="33559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H="1">
            <a:off x="6132513" y="37877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2728913" y="3862388"/>
            <a:ext cx="69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auto">
          <a:xfrm>
            <a:off x="5695950" y="4221163"/>
            <a:ext cx="56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Двойная стрелка вверх/вниз 62"/>
          <p:cNvSpPr/>
          <p:nvPr/>
        </p:nvSpPr>
        <p:spPr>
          <a:xfrm>
            <a:off x="2547938" y="3365500"/>
            <a:ext cx="152400" cy="1701800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4" name="Двойная стрелка вверх/вниз 63"/>
          <p:cNvSpPr/>
          <p:nvPr/>
        </p:nvSpPr>
        <p:spPr>
          <a:xfrm>
            <a:off x="6191250" y="3790950"/>
            <a:ext cx="152400" cy="1700213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199063" y="3340100"/>
            <a:ext cx="431800" cy="431800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203825" y="5068888"/>
            <a:ext cx="431800" cy="431800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276600" y="2908300"/>
            <a:ext cx="431800" cy="431800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279775" y="4637088"/>
            <a:ext cx="431800" cy="431800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62" name="Text Box 31"/>
          <p:cNvSpPr txBox="1">
            <a:spLocks noChangeArrowheads="1"/>
          </p:cNvSpPr>
          <p:nvPr/>
        </p:nvSpPr>
        <p:spPr bwMode="auto">
          <a:xfrm>
            <a:off x="4284663" y="2308225"/>
            <a:ext cx="4751387" cy="400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Pumping is on: pair-wise equal populations</a:t>
            </a:r>
            <a:endParaRPr lang="de-DE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63" name="Номер слайда 2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9F31A5-BC5F-4DD7-9D85-56D4F64EB55A}" type="slidenum">
              <a:rPr lang="ru-RU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ru-RU" altLang="en-US" sz="1800">
              <a:solidFill>
                <a:srgbClr val="FFFFFF"/>
              </a:solidFill>
            </a:endParaRPr>
          </a:p>
        </p:txBody>
      </p:sp>
      <p:sp>
        <p:nvSpPr>
          <p:cNvPr id="10264" name="Text Box 31"/>
          <p:cNvSpPr txBox="1">
            <a:spLocks noChangeArrowheads="1"/>
          </p:cNvSpPr>
          <p:nvPr/>
        </p:nvSpPr>
        <p:spPr bwMode="auto">
          <a:xfrm>
            <a:off x="323850" y="1196975"/>
            <a:ext cx="4464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Let us have only</a:t>
            </a:r>
          </a:p>
          <a:p>
            <a:pPr algn="l"/>
            <a:r>
              <a:rPr lang="en-US" altLang="en-US" sz="2000" b="1" i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electronic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7030A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double-quantum</a:t>
            </a:r>
          </a:p>
          <a:p>
            <a:pPr algn="l"/>
            <a:r>
              <a:rPr lang="de-DE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EPR pumping</a:t>
            </a:r>
          </a:p>
        </p:txBody>
      </p:sp>
      <p:sp>
        <p:nvSpPr>
          <p:cNvPr id="10265" name="Line 12"/>
          <p:cNvSpPr>
            <a:spLocks noChangeShapeType="1"/>
          </p:cNvSpPr>
          <p:nvPr/>
        </p:nvSpPr>
        <p:spPr bwMode="auto">
          <a:xfrm flipH="1">
            <a:off x="3736975" y="3789363"/>
            <a:ext cx="1411288" cy="1290637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6" name="Text Box 23"/>
          <p:cNvSpPr txBox="1">
            <a:spLocks noChangeArrowheads="1"/>
          </p:cNvSpPr>
          <p:nvPr/>
        </p:nvSpPr>
        <p:spPr bwMode="auto">
          <a:xfrm>
            <a:off x="4140200" y="399891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760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 defTabSz="449263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Overhauser effect: a cartoon</a:t>
            </a:r>
          </a:p>
        </p:txBody>
      </p:sp>
      <p:sp>
        <p:nvSpPr>
          <p:cNvPr id="11267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498725" y="50815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498725" y="3355975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186363" y="55133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186363" y="3787775"/>
            <a:ext cx="1217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1660525" y="4794250"/>
          <a:ext cx="6905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42" name="Формула" r:id="rId4" imgW="330200" imgH="228600" progId="Equation.3">
                  <p:embed/>
                </p:oleObj>
              </mc:Choice>
              <mc:Fallback>
                <p:oleObj name="Формула" r:id="rId4" imgW="330200" imgH="228600" progId="Equation.3">
                  <p:embed/>
                  <p:pic>
                    <p:nvPicPr>
                      <p:cNvPr id="112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794250"/>
                        <a:ext cx="69056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1658938" y="3068638"/>
          <a:ext cx="6921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43" name="Формула" r:id="rId6" imgW="330200" imgH="228600" progId="Equation.3">
                  <p:embed/>
                </p:oleObj>
              </mc:Choice>
              <mc:Fallback>
                <p:oleObj name="Формула" r:id="rId6" imgW="330200" imgH="228600" progId="Equation.3">
                  <p:embed/>
                  <p:pic>
                    <p:nvPicPr>
                      <p:cNvPr id="112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3068638"/>
                        <a:ext cx="6921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6577013" y="3571875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44" name="Формула" r:id="rId8" imgW="330200" imgH="228600" progId="Equation.3">
                  <p:embed/>
                </p:oleObj>
              </mc:Choice>
              <mc:Fallback>
                <p:oleObj name="Формула" r:id="rId8" imgW="330200" imgH="228600" progId="Equation.3">
                  <p:embed/>
                  <p:pic>
                    <p:nvPicPr>
                      <p:cNvPr id="112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3571875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6577013" y="5224463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45" name="Формула" r:id="rId10" imgW="330200" imgH="228600" progId="Equation.3">
                  <p:embed/>
                </p:oleObj>
              </mc:Choice>
              <mc:Fallback>
                <p:oleObj name="Формула" r:id="rId10" imgW="330200" imgH="228600" progId="Equation.3">
                  <p:embed/>
                  <p:pic>
                    <p:nvPicPr>
                      <p:cNvPr id="112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5224463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Line 14"/>
          <p:cNvSpPr>
            <a:spLocks noChangeShapeType="1"/>
          </p:cNvSpPr>
          <p:nvPr/>
        </p:nvSpPr>
        <p:spPr bwMode="auto">
          <a:xfrm flipH="1">
            <a:off x="2768600" y="33559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H="1">
            <a:off x="6132513" y="37877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8" name="Text Box 18"/>
          <p:cNvSpPr txBox="1">
            <a:spLocks noChangeArrowheads="1"/>
          </p:cNvSpPr>
          <p:nvPr/>
        </p:nvSpPr>
        <p:spPr bwMode="auto">
          <a:xfrm>
            <a:off x="2728913" y="3862388"/>
            <a:ext cx="69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9" name="Text Box 19"/>
          <p:cNvSpPr txBox="1">
            <a:spLocks noChangeArrowheads="1"/>
          </p:cNvSpPr>
          <p:nvPr/>
        </p:nvSpPr>
        <p:spPr bwMode="auto">
          <a:xfrm>
            <a:off x="5695950" y="4221163"/>
            <a:ext cx="56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Двойная стрелка вверх/вниз 62"/>
          <p:cNvSpPr/>
          <p:nvPr/>
        </p:nvSpPr>
        <p:spPr>
          <a:xfrm>
            <a:off x="2547938" y="3365500"/>
            <a:ext cx="152400" cy="1701800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4" name="Двойная стрелка вверх/вниз 63"/>
          <p:cNvSpPr/>
          <p:nvPr/>
        </p:nvSpPr>
        <p:spPr>
          <a:xfrm>
            <a:off x="6191250" y="3790950"/>
            <a:ext cx="152400" cy="1700213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3175000" y="4492625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5335588" y="5284788"/>
            <a:ext cx="215900" cy="217487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1284" name="Text Box 31"/>
          <p:cNvSpPr txBox="1">
            <a:spLocks noChangeArrowheads="1"/>
          </p:cNvSpPr>
          <p:nvPr/>
        </p:nvSpPr>
        <p:spPr bwMode="auto">
          <a:xfrm>
            <a:off x="4284663" y="2308225"/>
            <a:ext cx="4751387" cy="70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Cross-relaxation: For the DQ-transition the electronic Boltzmann factor comes into play</a:t>
            </a:r>
            <a:endParaRPr lang="de-DE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3175000" y="2768600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335588" y="3556000"/>
            <a:ext cx="215900" cy="217488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1287" name="Text Box 31"/>
          <p:cNvSpPr txBox="1">
            <a:spLocks noChangeArrowheads="1"/>
          </p:cNvSpPr>
          <p:nvPr/>
        </p:nvSpPr>
        <p:spPr bwMode="auto">
          <a:xfrm>
            <a:off x="323850" y="1196975"/>
            <a:ext cx="4464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Let us have only</a:t>
            </a:r>
          </a:p>
          <a:p>
            <a:pPr algn="l"/>
            <a:r>
              <a:rPr lang="en-US" altLang="en-US" sz="2000" b="1" i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electronic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7030A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double-quantum</a:t>
            </a:r>
          </a:p>
          <a:p>
            <a:pPr algn="l"/>
            <a:r>
              <a:rPr lang="de-DE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EPR pumping</a:t>
            </a:r>
          </a:p>
        </p:txBody>
      </p:sp>
      <p:sp>
        <p:nvSpPr>
          <p:cNvPr id="11288" name="Line 12"/>
          <p:cNvSpPr>
            <a:spLocks noChangeShapeType="1"/>
          </p:cNvSpPr>
          <p:nvPr/>
        </p:nvSpPr>
        <p:spPr bwMode="auto">
          <a:xfrm flipH="1">
            <a:off x="3736975" y="3789363"/>
            <a:ext cx="1411288" cy="1290637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9" name="Text Box 23"/>
          <p:cNvSpPr txBox="1">
            <a:spLocks noChangeArrowheads="1"/>
          </p:cNvSpPr>
          <p:nvPr/>
        </p:nvSpPr>
        <p:spPr bwMode="auto">
          <a:xfrm>
            <a:off x="3995738" y="399891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sz="24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sz="24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75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 defTabSz="449263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Overhauser effect: a cartoon</a:t>
            </a:r>
          </a:p>
        </p:txBody>
      </p:sp>
      <p:sp>
        <p:nvSpPr>
          <p:cNvPr id="12291" name="Text Box 31"/>
          <p:cNvSpPr txBox="1">
            <a:spLocks noChangeArrowheads="1"/>
          </p:cNvSpPr>
          <p:nvPr/>
        </p:nvSpPr>
        <p:spPr bwMode="auto">
          <a:xfrm>
            <a:off x="4284663" y="2308225"/>
            <a:ext cx="4751387" cy="70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Cross-relaxation: For the DQ-transition the electronic Boltzmann factor comes into play</a:t>
            </a:r>
            <a:endParaRPr lang="de-DE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31"/>
          <p:cNvSpPr txBox="1">
            <a:spLocks noChangeArrowheads="1"/>
          </p:cNvSpPr>
          <p:nvPr/>
        </p:nvSpPr>
        <p:spPr bwMode="auto">
          <a:xfrm>
            <a:off x="1476375" y="5961063"/>
            <a:ext cx="6119813" cy="70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The nucleus has acquired polarization given by the electronic Boltzmann factor</a:t>
            </a:r>
            <a:endParaRPr lang="de-DE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Номер слайда 2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CC49FFF-7CC5-4E3C-BCA6-AE7657C3C15F}" type="slidenum">
              <a:rPr lang="ru-RU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ru-RU" altLang="en-US" sz="1800">
              <a:solidFill>
                <a:srgbClr val="FFFFFF"/>
              </a:solidFill>
            </a:endParaRP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2498725" y="50815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2498725" y="3355975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6"/>
          <p:cNvSpPr>
            <a:spLocks noChangeShapeType="1"/>
          </p:cNvSpPr>
          <p:nvPr/>
        </p:nvSpPr>
        <p:spPr bwMode="auto">
          <a:xfrm>
            <a:off x="5186363" y="5513388"/>
            <a:ext cx="1216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Line 7"/>
          <p:cNvSpPr>
            <a:spLocks noChangeShapeType="1"/>
          </p:cNvSpPr>
          <p:nvPr/>
        </p:nvSpPr>
        <p:spPr bwMode="auto">
          <a:xfrm>
            <a:off x="5186363" y="3787775"/>
            <a:ext cx="1217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2298" name="Object 8"/>
          <p:cNvGraphicFramePr>
            <a:graphicFrameLocks noChangeAspect="1"/>
          </p:cNvGraphicFramePr>
          <p:nvPr/>
        </p:nvGraphicFramePr>
        <p:xfrm>
          <a:off x="1660525" y="4794250"/>
          <a:ext cx="6905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66" name="Формула" r:id="rId4" imgW="330200" imgH="228600" progId="Equation.3">
                  <p:embed/>
                </p:oleObj>
              </mc:Choice>
              <mc:Fallback>
                <p:oleObj name="Формула" r:id="rId4" imgW="330200" imgH="228600" progId="Equation.3">
                  <p:embed/>
                  <p:pic>
                    <p:nvPicPr>
                      <p:cNvPr id="1229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794250"/>
                        <a:ext cx="69056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9"/>
          <p:cNvGraphicFramePr>
            <a:graphicFrameLocks noChangeAspect="1"/>
          </p:cNvGraphicFramePr>
          <p:nvPr/>
        </p:nvGraphicFramePr>
        <p:xfrm>
          <a:off x="1658938" y="3068638"/>
          <a:ext cx="6921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67" name="Формула" r:id="rId6" imgW="330200" imgH="228600" progId="Equation.3">
                  <p:embed/>
                </p:oleObj>
              </mc:Choice>
              <mc:Fallback>
                <p:oleObj name="Формула" r:id="rId6" imgW="330200" imgH="228600" progId="Equation.3">
                  <p:embed/>
                  <p:pic>
                    <p:nvPicPr>
                      <p:cNvPr id="1229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3068638"/>
                        <a:ext cx="6921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0"/>
          <p:cNvGraphicFramePr>
            <a:graphicFrameLocks noChangeAspect="1"/>
          </p:cNvGraphicFramePr>
          <p:nvPr/>
        </p:nvGraphicFramePr>
        <p:xfrm>
          <a:off x="6577013" y="3571875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68" name="Формула" r:id="rId8" imgW="330200" imgH="228600" progId="Equation.3">
                  <p:embed/>
                </p:oleObj>
              </mc:Choice>
              <mc:Fallback>
                <p:oleObj name="Формула" r:id="rId8" imgW="330200" imgH="228600" progId="Equation.3">
                  <p:embed/>
                  <p:pic>
                    <p:nvPicPr>
                      <p:cNvPr id="1230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3571875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1"/>
          <p:cNvGraphicFramePr>
            <a:graphicFrameLocks noChangeAspect="1"/>
          </p:cNvGraphicFramePr>
          <p:nvPr/>
        </p:nvGraphicFramePr>
        <p:xfrm>
          <a:off x="6577013" y="5224463"/>
          <a:ext cx="6921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69" name="Формула" r:id="rId10" imgW="330200" imgH="228600" progId="Equation.3">
                  <p:embed/>
                </p:oleObj>
              </mc:Choice>
              <mc:Fallback>
                <p:oleObj name="Формула" r:id="rId10" imgW="330200" imgH="228600" progId="Equation.3">
                  <p:embed/>
                  <p:pic>
                    <p:nvPicPr>
                      <p:cNvPr id="1230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5224463"/>
                        <a:ext cx="6921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2768600" y="33559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6132513" y="3787775"/>
            <a:ext cx="0" cy="172561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Text Box 18"/>
          <p:cNvSpPr txBox="1">
            <a:spLocks noChangeArrowheads="1"/>
          </p:cNvSpPr>
          <p:nvPr/>
        </p:nvSpPr>
        <p:spPr bwMode="auto">
          <a:xfrm>
            <a:off x="2728913" y="3862388"/>
            <a:ext cx="69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5695950" y="4221163"/>
            <a:ext cx="56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Двойная стрелка вверх/вниз 55"/>
          <p:cNvSpPr/>
          <p:nvPr/>
        </p:nvSpPr>
        <p:spPr>
          <a:xfrm>
            <a:off x="2547938" y="3365500"/>
            <a:ext cx="152400" cy="1701800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9" name="Двойная стрелка вверх/вниз 58"/>
          <p:cNvSpPr/>
          <p:nvPr/>
        </p:nvSpPr>
        <p:spPr>
          <a:xfrm>
            <a:off x="6191250" y="3790950"/>
            <a:ext cx="152400" cy="1700213"/>
          </a:xfrm>
          <a:prstGeom prst="upDownArrow">
            <a:avLst>
              <a:gd name="adj1" fmla="val 50000"/>
              <a:gd name="adj2" fmla="val 10590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3175000" y="4492625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5335588" y="5284788"/>
            <a:ext cx="215900" cy="217487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3175000" y="2768600"/>
            <a:ext cx="576263" cy="576263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335588" y="3556000"/>
            <a:ext cx="215900" cy="217488"/>
          </a:xfrm>
          <a:prstGeom prst="ellipse">
            <a:avLst/>
          </a:prstGeom>
          <a:solidFill>
            <a:srgbClr val="1846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312" name="Line 12"/>
          <p:cNvSpPr>
            <a:spLocks noChangeShapeType="1"/>
          </p:cNvSpPr>
          <p:nvPr/>
        </p:nvSpPr>
        <p:spPr bwMode="auto">
          <a:xfrm flipH="1">
            <a:off x="3736975" y="3789363"/>
            <a:ext cx="1411288" cy="1290637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3" name="Text Box 31"/>
          <p:cNvSpPr txBox="1">
            <a:spLocks noChangeArrowheads="1"/>
          </p:cNvSpPr>
          <p:nvPr/>
        </p:nvSpPr>
        <p:spPr bwMode="auto">
          <a:xfrm>
            <a:off x="323850" y="1196975"/>
            <a:ext cx="4464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Let us have only</a:t>
            </a:r>
          </a:p>
          <a:p>
            <a:pPr algn="l"/>
            <a:r>
              <a:rPr lang="en-US" altLang="en-US" sz="2000" b="1" i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electronic T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-relaxation</a:t>
            </a:r>
          </a:p>
          <a:p>
            <a:pPr algn="l"/>
            <a:r>
              <a:rPr lang="en-US" altLang="en-US" sz="2000" b="1" i="1">
                <a:solidFill>
                  <a:srgbClr val="7030A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000" b="1" baseline="-2500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– cross-relaxation, double-quantum</a:t>
            </a:r>
          </a:p>
          <a:p>
            <a:pPr algn="l"/>
            <a:r>
              <a:rPr lang="de-DE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EPR pumping</a:t>
            </a:r>
          </a:p>
        </p:txBody>
      </p:sp>
      <p:sp>
        <p:nvSpPr>
          <p:cNvPr id="12314" name="Text Box 23"/>
          <p:cNvSpPr txBox="1">
            <a:spLocks noChangeArrowheads="1"/>
          </p:cNvSpPr>
          <p:nvPr/>
        </p:nvSpPr>
        <p:spPr bwMode="auto">
          <a:xfrm>
            <a:off x="3995738" y="399891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sz="24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sz="24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81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Cross-correlated 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1" y="908720"/>
            <a:ext cx="4699016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Small modification to the previous scheme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Rates of single-quantum transitions are unequal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This can happen when there are two fluctuating interactions, which are correlated, e.g., CSA and DDI</a:t>
            </a: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The set of rate equations becomes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We add one more equation</a:t>
            </a: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5156918" y="2921718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6309046" y="1196016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6234841" y="3352748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7389166" y="1627045"/>
            <a:ext cx="12166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6589631" y="692696"/>
          <a:ext cx="508445" cy="45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26" name="Уравнение" r:id="rId4" imgW="241200" imgH="203040" progId="Equation.3">
                  <p:embed/>
                </p:oleObj>
              </mc:Choice>
              <mc:Fallback>
                <p:oleObj name="Уравнение" r:id="rId4" imgW="241200" imgH="203040" progId="Equation.3">
                  <p:embed/>
                  <p:pic>
                    <p:nvPicPr>
                      <p:cNvPr id="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631" y="692696"/>
                        <a:ext cx="508445" cy="453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9"/>
          <p:cNvGraphicFramePr>
            <a:graphicFrameLocks noChangeAspect="1"/>
          </p:cNvGraphicFramePr>
          <p:nvPr/>
        </p:nvGraphicFramePr>
        <p:xfrm>
          <a:off x="4644008" y="2708920"/>
          <a:ext cx="505463" cy="45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27" name="Уравнение" r:id="rId6" imgW="241200" imgH="203040" progId="Equation.3">
                  <p:embed/>
                </p:oleObj>
              </mc:Choice>
              <mc:Fallback>
                <p:oleObj name="Уравнение" r:id="rId6" imgW="241200" imgH="203040" progId="Equation.3">
                  <p:embed/>
                  <p:pic>
                    <p:nvPicPr>
                      <p:cNvPr id="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708920"/>
                        <a:ext cx="505463" cy="451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0"/>
          <p:cNvGraphicFramePr>
            <a:graphicFrameLocks noChangeAspect="1"/>
          </p:cNvGraphicFramePr>
          <p:nvPr/>
        </p:nvGraphicFramePr>
        <p:xfrm>
          <a:off x="6660232" y="3406437"/>
          <a:ext cx="505463" cy="31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28" name="Уравнение" r:id="rId8" imgW="241200" imgH="139680" progId="Equation.3">
                  <p:embed/>
                </p:oleObj>
              </mc:Choice>
              <mc:Fallback>
                <p:oleObj name="Уравнение" r:id="rId8" imgW="241200" imgH="139680" progId="Equation.3">
                  <p:embed/>
                  <p:pic>
                    <p:nvPicPr>
                      <p:cNvPr id="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406437"/>
                        <a:ext cx="505463" cy="310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8605855" y="1391609"/>
          <a:ext cx="532301" cy="45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29" name="Уравнение" r:id="rId10" imgW="253800" imgH="203040" progId="Equation.3">
                  <p:embed/>
                </p:oleObj>
              </mc:Choice>
              <mc:Fallback>
                <p:oleObj name="Уравнение" r:id="rId10" imgW="253800" imgH="203040" progId="Equation.3">
                  <p:embed/>
                  <p:pic>
                    <p:nvPicPr>
                      <p:cNvPr id="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5855" y="1391609"/>
                        <a:ext cx="532301" cy="453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13"/>
          <p:cNvSpPr>
            <a:spLocks noChangeShapeType="1"/>
          </p:cNvSpPr>
          <p:nvPr/>
        </p:nvSpPr>
        <p:spPr bwMode="auto">
          <a:xfrm flipV="1">
            <a:off x="6114596" y="1637641"/>
            <a:ext cx="1555155" cy="1294673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flipH="1">
            <a:off x="7237703" y="1627045"/>
            <a:ext cx="1203394" cy="172570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>
            <a:off x="7243659" y="1196016"/>
            <a:ext cx="1218180" cy="431029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5293487" y="2921718"/>
            <a:ext cx="1283786" cy="431029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5364088" y="1628800"/>
            <a:ext cx="691843" cy="369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1I</a:t>
            </a:r>
            <a:r>
              <a:rPr lang="en-US" altLang="en-US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ru-RU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7798021" y="2483709"/>
            <a:ext cx="807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1I</a:t>
            </a:r>
            <a:r>
              <a:rPr lang="en-US" altLang="en-US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ru-RU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7840075" y="1115452"/>
            <a:ext cx="7657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altLang="en-US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ru-RU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5364088" y="3131676"/>
            <a:ext cx="7695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altLang="en-US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ru-RU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6203303" y="2203864"/>
            <a:ext cx="474151" cy="367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alt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3"/>
          <p:cNvSpPr txBox="1">
            <a:spLocks noChangeArrowheads="1"/>
          </p:cNvSpPr>
          <p:nvPr/>
        </p:nvSpPr>
        <p:spPr bwMode="auto">
          <a:xfrm>
            <a:off x="6843755" y="2417794"/>
            <a:ext cx="474151" cy="366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baseline="-25000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S" dirty="0">
              <a:solidFill>
                <a:srgbClr val="00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H="1">
            <a:off x="5314229" y="1196752"/>
            <a:ext cx="1203394" cy="172570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896480" y="1196016"/>
            <a:ext cx="0" cy="2156732"/>
          </a:xfrm>
          <a:prstGeom prst="line">
            <a:avLst/>
          </a:prstGeom>
          <a:ln w="38100">
            <a:solidFill>
              <a:srgbClr val="00FF00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860541"/>
              </p:ext>
            </p:extLst>
          </p:nvPr>
        </p:nvGraphicFramePr>
        <p:xfrm>
          <a:off x="319088" y="3644900"/>
          <a:ext cx="4743450" cy="208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30" name="Уравнение" r:id="rId12" imgW="3060360" imgH="1346040" progId="Equation.3">
                  <p:embed/>
                </p:oleObj>
              </mc:Choice>
              <mc:Fallback>
                <p:oleObj name="Уравнение" r:id="rId12" imgW="3060360" imgH="1346040" progId="Equation.3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3644900"/>
                        <a:ext cx="4743450" cy="2084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39450"/>
              </p:ext>
            </p:extLst>
          </p:nvPr>
        </p:nvGraphicFramePr>
        <p:xfrm>
          <a:off x="217488" y="6186488"/>
          <a:ext cx="77755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31" name="Уравнение" r:id="rId14" imgW="5511600" imgH="393480" progId="Equation.3">
                  <p:embed/>
                </p:oleObj>
              </mc:Choice>
              <mc:Fallback>
                <p:oleObj name="Уравнение" r:id="rId14" imgW="5511600" imgH="393480" progId="Equation.3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6186488"/>
                        <a:ext cx="7775575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88680" y="4079495"/>
            <a:ext cx="3094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introduce two spin order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807564"/>
              </p:ext>
            </p:extLst>
          </p:nvPr>
        </p:nvGraphicFramePr>
        <p:xfrm>
          <a:off x="5429250" y="4509120"/>
          <a:ext cx="3213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32" name="Уравнение" r:id="rId16" imgW="1866600" imgH="253800" progId="Equation.3">
                  <p:embed/>
                </p:oleObj>
              </mc:Choice>
              <mc:Fallback>
                <p:oleObj name="Уравнение" r:id="rId16" imgW="1866600" imgH="253800" progId="Equation.3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4509120"/>
                        <a:ext cx="3213100" cy="43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1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016"/>
            <a:ext cx="8435975" cy="5113288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Up to now we discussed a single spin ½, which is never the case in NMR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thermal equilibrium we have almost the same amount of spins pointing up and down: the energy gap between the spin levels is much smaller than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kT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work with net magnetization of all spins; at equilibrium this is a vector parallel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(longitudinal magnetization)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we do not measure the longitudinal component, but rotate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RF pulses to obtain transverse magnetization and measured the signal from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┴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Macroscopic spin magnetization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971600" y="2636912"/>
            <a:ext cx="0" cy="1872208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4782" y="256490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374402" y="3354123"/>
            <a:ext cx="360040" cy="432048"/>
            <a:chOff x="2483768" y="3212976"/>
            <a:chExt cx="360040" cy="432048"/>
          </a:xfrm>
        </p:grpSpPr>
        <p:cxnSp>
          <p:nvCxnSpPr>
            <p:cNvPr id="25" name="Прямая со стрелкой 24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 rot="6591533">
            <a:off x="1602730" y="2804733"/>
            <a:ext cx="360040" cy="432048"/>
            <a:chOff x="2483768" y="3212976"/>
            <a:chExt cx="360040" cy="432048"/>
          </a:xfrm>
        </p:grpSpPr>
        <p:cxnSp>
          <p:nvCxnSpPr>
            <p:cNvPr id="29" name="Прямая со стрелкой 28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 rot="12688937">
            <a:off x="2756862" y="3272322"/>
            <a:ext cx="360040" cy="432048"/>
            <a:chOff x="2483768" y="3212976"/>
            <a:chExt cx="360040" cy="432048"/>
          </a:xfrm>
        </p:grpSpPr>
        <p:cxnSp>
          <p:nvCxnSpPr>
            <p:cNvPr id="32" name="Прямая со стрелкой 31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022474" y="3354123"/>
            <a:ext cx="360040" cy="432048"/>
            <a:chOff x="2483768" y="3212976"/>
            <a:chExt cx="360040" cy="432048"/>
          </a:xfrm>
        </p:grpSpPr>
        <p:cxnSp>
          <p:nvCxnSpPr>
            <p:cNvPr id="35" name="Прямая со стрелкой 34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 rot="5400000">
            <a:off x="1482414" y="3894183"/>
            <a:ext cx="360040" cy="432048"/>
            <a:chOff x="2483768" y="3212976"/>
            <a:chExt cx="360040" cy="432048"/>
          </a:xfrm>
        </p:grpSpPr>
        <p:cxnSp>
          <p:nvCxnSpPr>
            <p:cNvPr id="38" name="Прямая со стрелкой 37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670546" y="3786171"/>
            <a:ext cx="360040" cy="432048"/>
            <a:chOff x="2483768" y="3212976"/>
            <a:chExt cx="360040" cy="432048"/>
          </a:xfrm>
        </p:grpSpPr>
        <p:cxnSp>
          <p:nvCxnSpPr>
            <p:cNvPr id="41" name="Прямая со стрелкой 40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Овал 41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 rot="13941762">
            <a:off x="2051446" y="3844621"/>
            <a:ext cx="360040" cy="432048"/>
            <a:chOff x="2483768" y="3212976"/>
            <a:chExt cx="360040" cy="432048"/>
          </a:xfrm>
        </p:grpSpPr>
        <p:cxnSp>
          <p:nvCxnSpPr>
            <p:cNvPr id="44" name="Прямая со стрелкой 43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Овал 44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 rot="3744199">
            <a:off x="2405326" y="2893656"/>
            <a:ext cx="360040" cy="432048"/>
            <a:chOff x="2483768" y="3212976"/>
            <a:chExt cx="360040" cy="432048"/>
          </a:xfrm>
        </p:grpSpPr>
        <p:cxnSp>
          <p:nvCxnSpPr>
            <p:cNvPr id="47" name="Прямая со стрелкой 46"/>
            <p:cNvCxnSpPr/>
            <p:nvPr/>
          </p:nvCxnSpPr>
          <p:spPr>
            <a:xfrm flipV="1">
              <a:off x="2483768" y="3212976"/>
              <a:ext cx="36004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Овал 47"/>
            <p:cNvSpPr/>
            <p:nvPr/>
          </p:nvSpPr>
          <p:spPr>
            <a:xfrm>
              <a:off x="2538524" y="333974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Полилиния 49"/>
          <p:cNvSpPr/>
          <p:nvPr/>
        </p:nvSpPr>
        <p:spPr>
          <a:xfrm>
            <a:off x="1086370" y="2562035"/>
            <a:ext cx="2286000" cy="2019093"/>
          </a:xfrm>
          <a:custGeom>
            <a:avLst/>
            <a:gdLst>
              <a:gd name="connsiteX0" fmla="*/ 707366 w 2286000"/>
              <a:gd name="connsiteY0" fmla="*/ 17765 h 2019093"/>
              <a:gd name="connsiteX1" fmla="*/ 577969 w 2286000"/>
              <a:gd name="connsiteY1" fmla="*/ 26391 h 2019093"/>
              <a:gd name="connsiteX2" fmla="*/ 526211 w 2286000"/>
              <a:gd name="connsiteY2" fmla="*/ 43644 h 2019093"/>
              <a:gd name="connsiteX3" fmla="*/ 500332 w 2286000"/>
              <a:gd name="connsiteY3" fmla="*/ 52270 h 2019093"/>
              <a:gd name="connsiteX4" fmla="*/ 474452 w 2286000"/>
              <a:gd name="connsiteY4" fmla="*/ 78150 h 2019093"/>
              <a:gd name="connsiteX5" fmla="*/ 448573 w 2286000"/>
              <a:gd name="connsiteY5" fmla="*/ 95403 h 2019093"/>
              <a:gd name="connsiteX6" fmla="*/ 431320 w 2286000"/>
              <a:gd name="connsiteY6" fmla="*/ 121282 h 2019093"/>
              <a:gd name="connsiteX7" fmla="*/ 379562 w 2286000"/>
              <a:gd name="connsiteY7" fmla="*/ 173040 h 2019093"/>
              <a:gd name="connsiteX8" fmla="*/ 327803 w 2286000"/>
              <a:gd name="connsiteY8" fmla="*/ 233425 h 2019093"/>
              <a:gd name="connsiteX9" fmla="*/ 301924 w 2286000"/>
              <a:gd name="connsiteY9" fmla="*/ 293810 h 2019093"/>
              <a:gd name="connsiteX10" fmla="*/ 284671 w 2286000"/>
              <a:gd name="connsiteY10" fmla="*/ 371448 h 2019093"/>
              <a:gd name="connsiteX11" fmla="*/ 267418 w 2286000"/>
              <a:gd name="connsiteY11" fmla="*/ 405953 h 2019093"/>
              <a:gd name="connsiteX12" fmla="*/ 250166 w 2286000"/>
              <a:gd name="connsiteY12" fmla="*/ 466338 h 2019093"/>
              <a:gd name="connsiteX13" fmla="*/ 232913 w 2286000"/>
              <a:gd name="connsiteY13" fmla="*/ 500844 h 2019093"/>
              <a:gd name="connsiteX14" fmla="*/ 224286 w 2286000"/>
              <a:gd name="connsiteY14" fmla="*/ 535350 h 2019093"/>
              <a:gd name="connsiteX15" fmla="*/ 207033 w 2286000"/>
              <a:gd name="connsiteY15" fmla="*/ 578482 h 2019093"/>
              <a:gd name="connsiteX16" fmla="*/ 189781 w 2286000"/>
              <a:gd name="connsiteY16" fmla="*/ 638867 h 2019093"/>
              <a:gd name="connsiteX17" fmla="*/ 172528 w 2286000"/>
              <a:gd name="connsiteY17" fmla="*/ 690625 h 2019093"/>
              <a:gd name="connsiteX18" fmla="*/ 120769 w 2286000"/>
              <a:gd name="connsiteY18" fmla="*/ 768263 h 2019093"/>
              <a:gd name="connsiteX19" fmla="*/ 103516 w 2286000"/>
              <a:gd name="connsiteY19" fmla="*/ 794142 h 2019093"/>
              <a:gd name="connsiteX20" fmla="*/ 86264 w 2286000"/>
              <a:gd name="connsiteY20" fmla="*/ 820021 h 2019093"/>
              <a:gd name="connsiteX21" fmla="*/ 60384 w 2286000"/>
              <a:gd name="connsiteY21" fmla="*/ 845901 h 2019093"/>
              <a:gd name="connsiteX22" fmla="*/ 51758 w 2286000"/>
              <a:gd name="connsiteY22" fmla="*/ 906286 h 2019093"/>
              <a:gd name="connsiteX23" fmla="*/ 34505 w 2286000"/>
              <a:gd name="connsiteY23" fmla="*/ 940791 h 2019093"/>
              <a:gd name="connsiteX24" fmla="*/ 17252 w 2286000"/>
              <a:gd name="connsiteY24" fmla="*/ 1001176 h 2019093"/>
              <a:gd name="connsiteX25" fmla="*/ 0 w 2286000"/>
              <a:gd name="connsiteY25" fmla="*/ 1139199 h 2019093"/>
              <a:gd name="connsiteX26" fmla="*/ 8626 w 2286000"/>
              <a:gd name="connsiteY26" fmla="*/ 1277221 h 2019093"/>
              <a:gd name="connsiteX27" fmla="*/ 17252 w 2286000"/>
              <a:gd name="connsiteY27" fmla="*/ 1303101 h 2019093"/>
              <a:gd name="connsiteX28" fmla="*/ 25879 w 2286000"/>
              <a:gd name="connsiteY28" fmla="*/ 1346233 h 2019093"/>
              <a:gd name="connsiteX29" fmla="*/ 43132 w 2286000"/>
              <a:gd name="connsiteY29" fmla="*/ 1406618 h 2019093"/>
              <a:gd name="connsiteX30" fmla="*/ 51758 w 2286000"/>
              <a:gd name="connsiteY30" fmla="*/ 1458376 h 2019093"/>
              <a:gd name="connsiteX31" fmla="*/ 69011 w 2286000"/>
              <a:gd name="connsiteY31" fmla="*/ 1553267 h 2019093"/>
              <a:gd name="connsiteX32" fmla="*/ 86264 w 2286000"/>
              <a:gd name="connsiteY32" fmla="*/ 1579146 h 2019093"/>
              <a:gd name="connsiteX33" fmla="*/ 103516 w 2286000"/>
              <a:gd name="connsiteY33" fmla="*/ 1613652 h 2019093"/>
              <a:gd name="connsiteX34" fmla="*/ 112143 w 2286000"/>
              <a:gd name="connsiteY34" fmla="*/ 1639531 h 2019093"/>
              <a:gd name="connsiteX35" fmla="*/ 138022 w 2286000"/>
              <a:gd name="connsiteY35" fmla="*/ 1674037 h 2019093"/>
              <a:gd name="connsiteX36" fmla="*/ 146649 w 2286000"/>
              <a:gd name="connsiteY36" fmla="*/ 1708542 h 2019093"/>
              <a:gd name="connsiteX37" fmla="*/ 172528 w 2286000"/>
              <a:gd name="connsiteY37" fmla="*/ 1734421 h 2019093"/>
              <a:gd name="connsiteX38" fmla="*/ 224286 w 2286000"/>
              <a:gd name="connsiteY38" fmla="*/ 1760301 h 2019093"/>
              <a:gd name="connsiteX39" fmla="*/ 241539 w 2286000"/>
              <a:gd name="connsiteY39" fmla="*/ 1786180 h 2019093"/>
              <a:gd name="connsiteX40" fmla="*/ 276045 w 2286000"/>
              <a:gd name="connsiteY40" fmla="*/ 1820686 h 2019093"/>
              <a:gd name="connsiteX41" fmla="*/ 284671 w 2286000"/>
              <a:gd name="connsiteY41" fmla="*/ 1863818 h 2019093"/>
              <a:gd name="connsiteX42" fmla="*/ 310550 w 2286000"/>
              <a:gd name="connsiteY42" fmla="*/ 1872444 h 2019093"/>
              <a:gd name="connsiteX43" fmla="*/ 345056 w 2286000"/>
              <a:gd name="connsiteY43" fmla="*/ 1881070 h 2019093"/>
              <a:gd name="connsiteX44" fmla="*/ 405441 w 2286000"/>
              <a:gd name="connsiteY44" fmla="*/ 1898323 h 2019093"/>
              <a:gd name="connsiteX45" fmla="*/ 526211 w 2286000"/>
              <a:gd name="connsiteY45" fmla="*/ 1906950 h 2019093"/>
              <a:gd name="connsiteX46" fmla="*/ 664233 w 2286000"/>
              <a:gd name="connsiteY46" fmla="*/ 1924203 h 2019093"/>
              <a:gd name="connsiteX47" fmla="*/ 733245 w 2286000"/>
              <a:gd name="connsiteY47" fmla="*/ 1932829 h 2019093"/>
              <a:gd name="connsiteX48" fmla="*/ 966158 w 2286000"/>
              <a:gd name="connsiteY48" fmla="*/ 1950082 h 2019093"/>
              <a:gd name="connsiteX49" fmla="*/ 1000664 w 2286000"/>
              <a:gd name="connsiteY49" fmla="*/ 1958708 h 2019093"/>
              <a:gd name="connsiteX50" fmla="*/ 1345720 w 2286000"/>
              <a:gd name="connsiteY50" fmla="*/ 1984587 h 2019093"/>
              <a:gd name="connsiteX51" fmla="*/ 1371600 w 2286000"/>
              <a:gd name="connsiteY51" fmla="*/ 2001840 h 2019093"/>
              <a:gd name="connsiteX52" fmla="*/ 1406105 w 2286000"/>
              <a:gd name="connsiteY52" fmla="*/ 2010467 h 2019093"/>
              <a:gd name="connsiteX53" fmla="*/ 1431984 w 2286000"/>
              <a:gd name="connsiteY53" fmla="*/ 2019093 h 2019093"/>
              <a:gd name="connsiteX54" fmla="*/ 1604513 w 2286000"/>
              <a:gd name="connsiteY54" fmla="*/ 2010467 h 2019093"/>
              <a:gd name="connsiteX55" fmla="*/ 1682150 w 2286000"/>
              <a:gd name="connsiteY55" fmla="*/ 1984587 h 2019093"/>
              <a:gd name="connsiteX56" fmla="*/ 1716656 w 2286000"/>
              <a:gd name="connsiteY56" fmla="*/ 1958708 h 2019093"/>
              <a:gd name="connsiteX57" fmla="*/ 1742535 w 2286000"/>
              <a:gd name="connsiteY57" fmla="*/ 1950082 h 2019093"/>
              <a:gd name="connsiteX58" fmla="*/ 1777041 w 2286000"/>
              <a:gd name="connsiteY58" fmla="*/ 1932829 h 2019093"/>
              <a:gd name="connsiteX59" fmla="*/ 1863305 w 2286000"/>
              <a:gd name="connsiteY59" fmla="*/ 1829312 h 2019093"/>
              <a:gd name="connsiteX60" fmla="*/ 1889184 w 2286000"/>
              <a:gd name="connsiteY60" fmla="*/ 1803433 h 2019093"/>
              <a:gd name="connsiteX61" fmla="*/ 1932316 w 2286000"/>
              <a:gd name="connsiteY61" fmla="*/ 1760301 h 2019093"/>
              <a:gd name="connsiteX62" fmla="*/ 1984075 w 2286000"/>
              <a:gd name="connsiteY62" fmla="*/ 1725795 h 2019093"/>
              <a:gd name="connsiteX63" fmla="*/ 2044460 w 2286000"/>
              <a:gd name="connsiteY63" fmla="*/ 1665410 h 2019093"/>
              <a:gd name="connsiteX64" fmla="*/ 2078966 w 2286000"/>
              <a:gd name="connsiteY64" fmla="*/ 1639531 h 2019093"/>
              <a:gd name="connsiteX65" fmla="*/ 2113471 w 2286000"/>
              <a:gd name="connsiteY65" fmla="*/ 1605025 h 2019093"/>
              <a:gd name="connsiteX66" fmla="*/ 2156603 w 2286000"/>
              <a:gd name="connsiteY66" fmla="*/ 1587772 h 2019093"/>
              <a:gd name="connsiteX67" fmla="*/ 2182483 w 2286000"/>
              <a:gd name="connsiteY67" fmla="*/ 1570520 h 2019093"/>
              <a:gd name="connsiteX68" fmla="*/ 2234241 w 2286000"/>
              <a:gd name="connsiteY68" fmla="*/ 1553267 h 2019093"/>
              <a:gd name="connsiteX69" fmla="*/ 2277373 w 2286000"/>
              <a:gd name="connsiteY69" fmla="*/ 1475629 h 2019093"/>
              <a:gd name="connsiteX70" fmla="*/ 2286000 w 2286000"/>
              <a:gd name="connsiteY70" fmla="*/ 1449750 h 2019093"/>
              <a:gd name="connsiteX71" fmla="*/ 2286000 w 2286000"/>
              <a:gd name="connsiteY71" fmla="*/ 983923 h 2019093"/>
              <a:gd name="connsiteX72" fmla="*/ 2277373 w 2286000"/>
              <a:gd name="connsiteY72" fmla="*/ 949418 h 2019093"/>
              <a:gd name="connsiteX73" fmla="*/ 2268747 w 2286000"/>
              <a:gd name="connsiteY73" fmla="*/ 906286 h 2019093"/>
              <a:gd name="connsiteX74" fmla="*/ 2260120 w 2286000"/>
              <a:gd name="connsiteY74" fmla="*/ 820021 h 2019093"/>
              <a:gd name="connsiteX75" fmla="*/ 2251494 w 2286000"/>
              <a:gd name="connsiteY75" fmla="*/ 794142 h 2019093"/>
              <a:gd name="connsiteX76" fmla="*/ 2234241 w 2286000"/>
              <a:gd name="connsiteY76" fmla="*/ 699252 h 2019093"/>
              <a:gd name="connsiteX77" fmla="*/ 2216988 w 2286000"/>
              <a:gd name="connsiteY77" fmla="*/ 664746 h 2019093"/>
              <a:gd name="connsiteX78" fmla="*/ 2208362 w 2286000"/>
              <a:gd name="connsiteY78" fmla="*/ 612987 h 2019093"/>
              <a:gd name="connsiteX79" fmla="*/ 2191109 w 2286000"/>
              <a:gd name="connsiteY79" fmla="*/ 587108 h 2019093"/>
              <a:gd name="connsiteX80" fmla="*/ 2139350 w 2286000"/>
              <a:gd name="connsiteY80" fmla="*/ 518097 h 2019093"/>
              <a:gd name="connsiteX81" fmla="*/ 2113471 w 2286000"/>
              <a:gd name="connsiteY81" fmla="*/ 483591 h 2019093"/>
              <a:gd name="connsiteX82" fmla="*/ 2061713 w 2286000"/>
              <a:gd name="connsiteY82" fmla="*/ 440459 h 2019093"/>
              <a:gd name="connsiteX83" fmla="*/ 2035833 w 2286000"/>
              <a:gd name="connsiteY83" fmla="*/ 431833 h 2019093"/>
              <a:gd name="connsiteX84" fmla="*/ 1932316 w 2286000"/>
              <a:gd name="connsiteY84" fmla="*/ 362821 h 2019093"/>
              <a:gd name="connsiteX85" fmla="*/ 1906437 w 2286000"/>
              <a:gd name="connsiteY85" fmla="*/ 345569 h 2019093"/>
              <a:gd name="connsiteX86" fmla="*/ 1880558 w 2286000"/>
              <a:gd name="connsiteY86" fmla="*/ 328316 h 2019093"/>
              <a:gd name="connsiteX87" fmla="*/ 1854679 w 2286000"/>
              <a:gd name="connsiteY87" fmla="*/ 319689 h 2019093"/>
              <a:gd name="connsiteX88" fmla="*/ 1828800 w 2286000"/>
              <a:gd name="connsiteY88" fmla="*/ 302437 h 2019093"/>
              <a:gd name="connsiteX89" fmla="*/ 1777041 w 2286000"/>
              <a:gd name="connsiteY89" fmla="*/ 293810 h 2019093"/>
              <a:gd name="connsiteX90" fmla="*/ 1639018 w 2286000"/>
              <a:gd name="connsiteY90" fmla="*/ 267931 h 2019093"/>
              <a:gd name="connsiteX91" fmla="*/ 1526875 w 2286000"/>
              <a:gd name="connsiteY91" fmla="*/ 242052 h 2019093"/>
              <a:gd name="connsiteX92" fmla="*/ 1500996 w 2286000"/>
              <a:gd name="connsiteY92" fmla="*/ 233425 h 2019093"/>
              <a:gd name="connsiteX93" fmla="*/ 1475116 w 2286000"/>
              <a:gd name="connsiteY93" fmla="*/ 207546 h 2019093"/>
              <a:gd name="connsiteX94" fmla="*/ 1423358 w 2286000"/>
              <a:gd name="connsiteY94" fmla="*/ 190293 h 2019093"/>
              <a:gd name="connsiteX95" fmla="*/ 1397479 w 2286000"/>
              <a:gd name="connsiteY95" fmla="*/ 155787 h 2019093"/>
              <a:gd name="connsiteX96" fmla="*/ 1371600 w 2286000"/>
              <a:gd name="connsiteY96" fmla="*/ 138535 h 2019093"/>
              <a:gd name="connsiteX97" fmla="*/ 1362973 w 2286000"/>
              <a:gd name="connsiteY97" fmla="*/ 112655 h 2019093"/>
              <a:gd name="connsiteX98" fmla="*/ 1302588 w 2286000"/>
              <a:gd name="connsiteY98" fmla="*/ 95403 h 2019093"/>
              <a:gd name="connsiteX99" fmla="*/ 1276709 w 2286000"/>
              <a:gd name="connsiteY99" fmla="*/ 86776 h 2019093"/>
              <a:gd name="connsiteX100" fmla="*/ 1250830 w 2286000"/>
              <a:gd name="connsiteY100" fmla="*/ 69523 h 2019093"/>
              <a:gd name="connsiteX101" fmla="*/ 1199071 w 2286000"/>
              <a:gd name="connsiteY101" fmla="*/ 60897 h 2019093"/>
              <a:gd name="connsiteX102" fmla="*/ 1138686 w 2286000"/>
              <a:gd name="connsiteY102" fmla="*/ 43644 h 2019093"/>
              <a:gd name="connsiteX103" fmla="*/ 923026 w 2286000"/>
              <a:gd name="connsiteY103" fmla="*/ 26391 h 2019093"/>
              <a:gd name="connsiteX104" fmla="*/ 785003 w 2286000"/>
              <a:gd name="connsiteY104" fmla="*/ 512 h 2019093"/>
              <a:gd name="connsiteX105" fmla="*/ 707366 w 2286000"/>
              <a:gd name="connsiteY105" fmla="*/ 17765 h 201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2286000" h="2019093">
                <a:moveTo>
                  <a:pt x="707366" y="17765"/>
                </a:moveTo>
                <a:cubicBezTo>
                  <a:pt x="672860" y="22078"/>
                  <a:pt x="620763" y="20278"/>
                  <a:pt x="577969" y="26391"/>
                </a:cubicBezTo>
                <a:cubicBezTo>
                  <a:pt x="559966" y="28963"/>
                  <a:pt x="543464" y="37893"/>
                  <a:pt x="526211" y="43644"/>
                </a:cubicBezTo>
                <a:lnTo>
                  <a:pt x="500332" y="52270"/>
                </a:lnTo>
                <a:cubicBezTo>
                  <a:pt x="491705" y="60897"/>
                  <a:pt x="483824" y="70340"/>
                  <a:pt x="474452" y="78150"/>
                </a:cubicBezTo>
                <a:cubicBezTo>
                  <a:pt x="466487" y="84787"/>
                  <a:pt x="455904" y="88072"/>
                  <a:pt x="448573" y="95403"/>
                </a:cubicBezTo>
                <a:cubicBezTo>
                  <a:pt x="441242" y="102734"/>
                  <a:pt x="438208" y="113533"/>
                  <a:pt x="431320" y="121282"/>
                </a:cubicBezTo>
                <a:cubicBezTo>
                  <a:pt x="415110" y="139518"/>
                  <a:pt x="390474" y="151217"/>
                  <a:pt x="379562" y="173040"/>
                </a:cubicBezTo>
                <a:cubicBezTo>
                  <a:pt x="355879" y="220406"/>
                  <a:pt x="372597" y="199830"/>
                  <a:pt x="327803" y="233425"/>
                </a:cubicBezTo>
                <a:cubicBezTo>
                  <a:pt x="315458" y="258114"/>
                  <a:pt x="308270" y="268423"/>
                  <a:pt x="301924" y="293810"/>
                </a:cubicBezTo>
                <a:cubicBezTo>
                  <a:pt x="297823" y="310215"/>
                  <a:pt x="291315" y="353731"/>
                  <a:pt x="284671" y="371448"/>
                </a:cubicBezTo>
                <a:cubicBezTo>
                  <a:pt x="280156" y="383489"/>
                  <a:pt x="273169" y="394451"/>
                  <a:pt x="267418" y="405953"/>
                </a:cubicBezTo>
                <a:cubicBezTo>
                  <a:pt x="263041" y="423462"/>
                  <a:pt x="257591" y="449013"/>
                  <a:pt x="250166" y="466338"/>
                </a:cubicBezTo>
                <a:cubicBezTo>
                  <a:pt x="245100" y="478158"/>
                  <a:pt x="237428" y="488803"/>
                  <a:pt x="232913" y="500844"/>
                </a:cubicBezTo>
                <a:cubicBezTo>
                  <a:pt x="228750" y="511945"/>
                  <a:pt x="228035" y="524102"/>
                  <a:pt x="224286" y="535350"/>
                </a:cubicBezTo>
                <a:cubicBezTo>
                  <a:pt x="219389" y="550040"/>
                  <a:pt x="212470" y="563983"/>
                  <a:pt x="207033" y="578482"/>
                </a:cubicBezTo>
                <a:cubicBezTo>
                  <a:pt x="192538" y="617136"/>
                  <a:pt x="203377" y="593548"/>
                  <a:pt x="189781" y="638867"/>
                </a:cubicBezTo>
                <a:cubicBezTo>
                  <a:pt x="184555" y="656286"/>
                  <a:pt x="182616" y="675493"/>
                  <a:pt x="172528" y="690625"/>
                </a:cubicBezTo>
                <a:lnTo>
                  <a:pt x="120769" y="768263"/>
                </a:lnTo>
                <a:lnTo>
                  <a:pt x="103516" y="794142"/>
                </a:lnTo>
                <a:cubicBezTo>
                  <a:pt x="97765" y="802768"/>
                  <a:pt x="93595" y="812690"/>
                  <a:pt x="86264" y="820021"/>
                </a:cubicBezTo>
                <a:lnTo>
                  <a:pt x="60384" y="845901"/>
                </a:lnTo>
                <a:cubicBezTo>
                  <a:pt x="57509" y="866029"/>
                  <a:pt x="57108" y="886670"/>
                  <a:pt x="51758" y="906286"/>
                </a:cubicBezTo>
                <a:cubicBezTo>
                  <a:pt x="48374" y="918692"/>
                  <a:pt x="39571" y="928971"/>
                  <a:pt x="34505" y="940791"/>
                </a:cubicBezTo>
                <a:cubicBezTo>
                  <a:pt x="28672" y="954402"/>
                  <a:pt x="19555" y="988510"/>
                  <a:pt x="17252" y="1001176"/>
                </a:cubicBezTo>
                <a:cubicBezTo>
                  <a:pt x="10219" y="1039856"/>
                  <a:pt x="4115" y="1102160"/>
                  <a:pt x="0" y="1139199"/>
                </a:cubicBezTo>
                <a:cubicBezTo>
                  <a:pt x="2875" y="1185206"/>
                  <a:pt x="3801" y="1231377"/>
                  <a:pt x="8626" y="1277221"/>
                </a:cubicBezTo>
                <a:cubicBezTo>
                  <a:pt x="9578" y="1286264"/>
                  <a:pt x="15047" y="1294279"/>
                  <a:pt x="17252" y="1303101"/>
                </a:cubicBezTo>
                <a:cubicBezTo>
                  <a:pt x="20808" y="1317325"/>
                  <a:pt x="22698" y="1331920"/>
                  <a:pt x="25879" y="1346233"/>
                </a:cubicBezTo>
                <a:cubicBezTo>
                  <a:pt x="33101" y="1378733"/>
                  <a:pt x="33524" y="1377795"/>
                  <a:pt x="43132" y="1406618"/>
                </a:cubicBezTo>
                <a:cubicBezTo>
                  <a:pt x="46007" y="1423871"/>
                  <a:pt x="49099" y="1441089"/>
                  <a:pt x="51758" y="1458376"/>
                </a:cubicBezTo>
                <a:cubicBezTo>
                  <a:pt x="53998" y="1472934"/>
                  <a:pt x="60154" y="1532601"/>
                  <a:pt x="69011" y="1553267"/>
                </a:cubicBezTo>
                <a:cubicBezTo>
                  <a:pt x="73095" y="1562796"/>
                  <a:pt x="81120" y="1570144"/>
                  <a:pt x="86264" y="1579146"/>
                </a:cubicBezTo>
                <a:cubicBezTo>
                  <a:pt x="92644" y="1590311"/>
                  <a:pt x="98450" y="1601832"/>
                  <a:pt x="103516" y="1613652"/>
                </a:cubicBezTo>
                <a:cubicBezTo>
                  <a:pt x="107098" y="1622010"/>
                  <a:pt x="107632" y="1631636"/>
                  <a:pt x="112143" y="1639531"/>
                </a:cubicBezTo>
                <a:cubicBezTo>
                  <a:pt x="119276" y="1652014"/>
                  <a:pt x="129396" y="1662535"/>
                  <a:pt x="138022" y="1674037"/>
                </a:cubicBezTo>
                <a:cubicBezTo>
                  <a:pt x="140898" y="1685539"/>
                  <a:pt x="140767" y="1698248"/>
                  <a:pt x="146649" y="1708542"/>
                </a:cubicBezTo>
                <a:cubicBezTo>
                  <a:pt x="152702" y="1719134"/>
                  <a:pt x="163156" y="1726611"/>
                  <a:pt x="172528" y="1734421"/>
                </a:cubicBezTo>
                <a:cubicBezTo>
                  <a:pt x="194825" y="1753002"/>
                  <a:pt x="198349" y="1751655"/>
                  <a:pt x="224286" y="1760301"/>
                </a:cubicBezTo>
                <a:cubicBezTo>
                  <a:pt x="230037" y="1768927"/>
                  <a:pt x="234792" y="1778308"/>
                  <a:pt x="241539" y="1786180"/>
                </a:cubicBezTo>
                <a:cubicBezTo>
                  <a:pt x="252125" y="1798530"/>
                  <a:pt x="268145" y="1806467"/>
                  <a:pt x="276045" y="1820686"/>
                </a:cubicBezTo>
                <a:cubicBezTo>
                  <a:pt x="283165" y="1833503"/>
                  <a:pt x="276538" y="1851618"/>
                  <a:pt x="284671" y="1863818"/>
                </a:cubicBezTo>
                <a:cubicBezTo>
                  <a:pt x="289715" y="1871384"/>
                  <a:pt x="301807" y="1869946"/>
                  <a:pt x="310550" y="1872444"/>
                </a:cubicBezTo>
                <a:cubicBezTo>
                  <a:pt x="321950" y="1875701"/>
                  <a:pt x="333656" y="1877813"/>
                  <a:pt x="345056" y="1881070"/>
                </a:cubicBezTo>
                <a:cubicBezTo>
                  <a:pt x="365883" y="1887020"/>
                  <a:pt x="383366" y="1895870"/>
                  <a:pt x="405441" y="1898323"/>
                </a:cubicBezTo>
                <a:cubicBezTo>
                  <a:pt x="445553" y="1902780"/>
                  <a:pt x="485954" y="1904074"/>
                  <a:pt x="526211" y="1906950"/>
                </a:cubicBezTo>
                <a:cubicBezTo>
                  <a:pt x="608143" y="1923336"/>
                  <a:pt x="538156" y="1910932"/>
                  <a:pt x="664233" y="1924203"/>
                </a:cubicBezTo>
                <a:cubicBezTo>
                  <a:pt x="687289" y="1926630"/>
                  <a:pt x="710147" y="1930849"/>
                  <a:pt x="733245" y="1932829"/>
                </a:cubicBezTo>
                <a:cubicBezTo>
                  <a:pt x="810811" y="1939477"/>
                  <a:pt x="966158" y="1950082"/>
                  <a:pt x="966158" y="1950082"/>
                </a:cubicBezTo>
                <a:cubicBezTo>
                  <a:pt x="977660" y="1952957"/>
                  <a:pt x="988841" y="1957821"/>
                  <a:pt x="1000664" y="1958708"/>
                </a:cubicBezTo>
                <a:cubicBezTo>
                  <a:pt x="1358872" y="1985573"/>
                  <a:pt x="1206538" y="1949792"/>
                  <a:pt x="1345720" y="1984587"/>
                </a:cubicBezTo>
                <a:cubicBezTo>
                  <a:pt x="1354347" y="1990338"/>
                  <a:pt x="1362070" y="1997756"/>
                  <a:pt x="1371600" y="2001840"/>
                </a:cubicBezTo>
                <a:cubicBezTo>
                  <a:pt x="1382497" y="2006510"/>
                  <a:pt x="1394705" y="2007210"/>
                  <a:pt x="1406105" y="2010467"/>
                </a:cubicBezTo>
                <a:cubicBezTo>
                  <a:pt x="1414848" y="2012965"/>
                  <a:pt x="1423358" y="2016218"/>
                  <a:pt x="1431984" y="2019093"/>
                </a:cubicBezTo>
                <a:cubicBezTo>
                  <a:pt x="1489494" y="2016218"/>
                  <a:pt x="1547472" y="2018335"/>
                  <a:pt x="1604513" y="2010467"/>
                </a:cubicBezTo>
                <a:cubicBezTo>
                  <a:pt x="1631536" y="2006740"/>
                  <a:pt x="1682150" y="1984587"/>
                  <a:pt x="1682150" y="1984587"/>
                </a:cubicBezTo>
                <a:cubicBezTo>
                  <a:pt x="1693652" y="1975961"/>
                  <a:pt x="1704173" y="1965841"/>
                  <a:pt x="1716656" y="1958708"/>
                </a:cubicBezTo>
                <a:cubicBezTo>
                  <a:pt x="1724551" y="1954197"/>
                  <a:pt x="1734177" y="1953664"/>
                  <a:pt x="1742535" y="1950082"/>
                </a:cubicBezTo>
                <a:cubicBezTo>
                  <a:pt x="1754355" y="1945016"/>
                  <a:pt x="1765539" y="1938580"/>
                  <a:pt x="1777041" y="1932829"/>
                </a:cubicBezTo>
                <a:cubicBezTo>
                  <a:pt x="1825081" y="1860769"/>
                  <a:pt x="1796885" y="1895732"/>
                  <a:pt x="1863305" y="1829312"/>
                </a:cubicBezTo>
                <a:lnTo>
                  <a:pt x="1889184" y="1803433"/>
                </a:lnTo>
                <a:cubicBezTo>
                  <a:pt x="1906517" y="1751436"/>
                  <a:pt x="1883117" y="1801300"/>
                  <a:pt x="1932316" y="1760301"/>
                </a:cubicBezTo>
                <a:cubicBezTo>
                  <a:pt x="1983379" y="1717748"/>
                  <a:pt x="1908368" y="1744721"/>
                  <a:pt x="1984075" y="1725795"/>
                </a:cubicBezTo>
                <a:cubicBezTo>
                  <a:pt x="2010903" y="1672139"/>
                  <a:pt x="1987593" y="1703321"/>
                  <a:pt x="2044460" y="1665410"/>
                </a:cubicBezTo>
                <a:cubicBezTo>
                  <a:pt x="2056423" y="1657435"/>
                  <a:pt x="2068146" y="1648999"/>
                  <a:pt x="2078966" y="1639531"/>
                </a:cubicBezTo>
                <a:cubicBezTo>
                  <a:pt x="2091207" y="1628820"/>
                  <a:pt x="2099937" y="1614048"/>
                  <a:pt x="2113471" y="1605025"/>
                </a:cubicBezTo>
                <a:cubicBezTo>
                  <a:pt x="2126355" y="1596435"/>
                  <a:pt x="2142753" y="1594697"/>
                  <a:pt x="2156603" y="1587772"/>
                </a:cubicBezTo>
                <a:cubicBezTo>
                  <a:pt x="2165876" y="1583136"/>
                  <a:pt x="2173009" y="1574731"/>
                  <a:pt x="2182483" y="1570520"/>
                </a:cubicBezTo>
                <a:cubicBezTo>
                  <a:pt x="2199102" y="1563134"/>
                  <a:pt x="2234241" y="1553267"/>
                  <a:pt x="2234241" y="1553267"/>
                </a:cubicBezTo>
                <a:cubicBezTo>
                  <a:pt x="2272980" y="1514527"/>
                  <a:pt x="2256261" y="1538961"/>
                  <a:pt x="2277373" y="1475629"/>
                </a:cubicBezTo>
                <a:lnTo>
                  <a:pt x="2286000" y="1449750"/>
                </a:lnTo>
                <a:cubicBezTo>
                  <a:pt x="2256892" y="1246008"/>
                  <a:pt x="2286000" y="1473106"/>
                  <a:pt x="2286000" y="983923"/>
                </a:cubicBezTo>
                <a:cubicBezTo>
                  <a:pt x="2286000" y="972067"/>
                  <a:pt x="2279945" y="960991"/>
                  <a:pt x="2277373" y="949418"/>
                </a:cubicBezTo>
                <a:cubicBezTo>
                  <a:pt x="2274192" y="935105"/>
                  <a:pt x="2270685" y="920819"/>
                  <a:pt x="2268747" y="906286"/>
                </a:cubicBezTo>
                <a:cubicBezTo>
                  <a:pt x="2264928" y="877641"/>
                  <a:pt x="2264514" y="848583"/>
                  <a:pt x="2260120" y="820021"/>
                </a:cubicBezTo>
                <a:cubicBezTo>
                  <a:pt x="2258737" y="811034"/>
                  <a:pt x="2253467" y="803018"/>
                  <a:pt x="2251494" y="794142"/>
                </a:cubicBezTo>
                <a:cubicBezTo>
                  <a:pt x="2248600" y="781119"/>
                  <a:pt x="2239470" y="714941"/>
                  <a:pt x="2234241" y="699252"/>
                </a:cubicBezTo>
                <a:cubicBezTo>
                  <a:pt x="2230174" y="687052"/>
                  <a:pt x="2222739" y="676248"/>
                  <a:pt x="2216988" y="664746"/>
                </a:cubicBezTo>
                <a:cubicBezTo>
                  <a:pt x="2214113" y="647493"/>
                  <a:pt x="2213893" y="629580"/>
                  <a:pt x="2208362" y="612987"/>
                </a:cubicBezTo>
                <a:cubicBezTo>
                  <a:pt x="2205084" y="603151"/>
                  <a:pt x="2196253" y="596110"/>
                  <a:pt x="2191109" y="587108"/>
                </a:cubicBezTo>
                <a:cubicBezTo>
                  <a:pt x="2148370" y="512317"/>
                  <a:pt x="2205985" y="594252"/>
                  <a:pt x="2139350" y="518097"/>
                </a:cubicBezTo>
                <a:cubicBezTo>
                  <a:pt x="2129882" y="507277"/>
                  <a:pt x="2122828" y="494507"/>
                  <a:pt x="2113471" y="483591"/>
                </a:cubicBezTo>
                <a:cubicBezTo>
                  <a:pt x="2099164" y="466899"/>
                  <a:pt x="2081678" y="450441"/>
                  <a:pt x="2061713" y="440459"/>
                </a:cubicBezTo>
                <a:cubicBezTo>
                  <a:pt x="2053580" y="436392"/>
                  <a:pt x="2044460" y="434708"/>
                  <a:pt x="2035833" y="431833"/>
                </a:cubicBezTo>
                <a:lnTo>
                  <a:pt x="1932316" y="362821"/>
                </a:lnTo>
                <a:lnTo>
                  <a:pt x="1906437" y="345569"/>
                </a:lnTo>
                <a:cubicBezTo>
                  <a:pt x="1897811" y="339818"/>
                  <a:pt x="1890394" y="331595"/>
                  <a:pt x="1880558" y="328316"/>
                </a:cubicBezTo>
                <a:cubicBezTo>
                  <a:pt x="1871932" y="325440"/>
                  <a:pt x="1862812" y="323756"/>
                  <a:pt x="1854679" y="319689"/>
                </a:cubicBezTo>
                <a:cubicBezTo>
                  <a:pt x="1845406" y="315053"/>
                  <a:pt x="1838635" y="305715"/>
                  <a:pt x="1828800" y="302437"/>
                </a:cubicBezTo>
                <a:cubicBezTo>
                  <a:pt x="1812207" y="296906"/>
                  <a:pt x="1794010" y="298052"/>
                  <a:pt x="1777041" y="293810"/>
                </a:cubicBezTo>
                <a:cubicBezTo>
                  <a:pt x="1653887" y="263021"/>
                  <a:pt x="1813267" y="285355"/>
                  <a:pt x="1639018" y="267931"/>
                </a:cubicBezTo>
                <a:cubicBezTo>
                  <a:pt x="1604814" y="261090"/>
                  <a:pt x="1558070" y="252451"/>
                  <a:pt x="1526875" y="242052"/>
                </a:cubicBezTo>
                <a:lnTo>
                  <a:pt x="1500996" y="233425"/>
                </a:lnTo>
                <a:cubicBezTo>
                  <a:pt x="1492369" y="224799"/>
                  <a:pt x="1485780" y="213471"/>
                  <a:pt x="1475116" y="207546"/>
                </a:cubicBezTo>
                <a:cubicBezTo>
                  <a:pt x="1459219" y="198714"/>
                  <a:pt x="1423358" y="190293"/>
                  <a:pt x="1423358" y="190293"/>
                </a:cubicBezTo>
                <a:cubicBezTo>
                  <a:pt x="1414732" y="178791"/>
                  <a:pt x="1407645" y="165953"/>
                  <a:pt x="1397479" y="155787"/>
                </a:cubicBezTo>
                <a:cubicBezTo>
                  <a:pt x="1390148" y="148456"/>
                  <a:pt x="1378077" y="146631"/>
                  <a:pt x="1371600" y="138535"/>
                </a:cubicBezTo>
                <a:cubicBezTo>
                  <a:pt x="1365919" y="131434"/>
                  <a:pt x="1369403" y="119085"/>
                  <a:pt x="1362973" y="112655"/>
                </a:cubicBezTo>
                <a:cubicBezTo>
                  <a:pt x="1358836" y="108518"/>
                  <a:pt x="1302901" y="95492"/>
                  <a:pt x="1302588" y="95403"/>
                </a:cubicBezTo>
                <a:cubicBezTo>
                  <a:pt x="1293845" y="92905"/>
                  <a:pt x="1284842" y="90843"/>
                  <a:pt x="1276709" y="86776"/>
                </a:cubicBezTo>
                <a:cubicBezTo>
                  <a:pt x="1267436" y="82139"/>
                  <a:pt x="1260666" y="72801"/>
                  <a:pt x="1250830" y="69523"/>
                </a:cubicBezTo>
                <a:cubicBezTo>
                  <a:pt x="1234237" y="63992"/>
                  <a:pt x="1216324" y="63772"/>
                  <a:pt x="1199071" y="60897"/>
                </a:cubicBezTo>
                <a:cubicBezTo>
                  <a:pt x="1176894" y="53504"/>
                  <a:pt x="1162522" y="47978"/>
                  <a:pt x="1138686" y="43644"/>
                </a:cubicBezTo>
                <a:cubicBezTo>
                  <a:pt x="1061453" y="29602"/>
                  <a:pt x="1010722" y="31263"/>
                  <a:pt x="923026" y="26391"/>
                </a:cubicBezTo>
                <a:cubicBezTo>
                  <a:pt x="843852" y="0"/>
                  <a:pt x="889363" y="10948"/>
                  <a:pt x="785003" y="512"/>
                </a:cubicBezTo>
                <a:cubicBezTo>
                  <a:pt x="700975" y="9848"/>
                  <a:pt x="741872" y="13452"/>
                  <a:pt x="707366" y="177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Стрелка вправо с вырезом 50"/>
          <p:cNvSpPr/>
          <p:nvPr/>
        </p:nvSpPr>
        <p:spPr>
          <a:xfrm rot="16200000">
            <a:off x="3102594" y="3282115"/>
            <a:ext cx="1296144" cy="432048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4254722" y="2994083"/>
          <a:ext cx="2119313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9" name="Формула" r:id="rId3" imgW="1180800" imgH="761760" progId="Equation.3">
                  <p:embed/>
                </p:oleObj>
              </mc:Choice>
              <mc:Fallback>
                <p:oleObj name="Формула" r:id="rId3" imgW="1180800" imgH="761760" progId="Equation.3">
                  <p:embed/>
                  <p:pic>
                    <p:nvPicPr>
                      <p:cNvPr id="1966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722" y="2994083"/>
                        <a:ext cx="2119313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6732240" y="2996952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Nuclear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paramagnetism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induced field is parallel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Номер слайда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Cross-correlated 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3850" y="908720"/>
            <a:ext cx="850813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Three kinds of spin order become mixed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Spectral manifestation: different lines of the NMR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multiplet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relax with different time constants (the </a:t>
            </a:r>
            <a:r>
              <a:rPr kumimoji="0" lang="en-US" sz="20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0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0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kumimoji="0" lang="en-US" sz="20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terms are generated)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Applications: when two relaxation mechanisms are of the same size: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600" kern="0" dirty="0"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one of the rates becomes small. The same is true for transverse relaxation: one of the NMR lines is narrow. This is very important for NMR of large proteins.</a:t>
            </a:r>
          </a:p>
          <a:p>
            <a:pPr marL="342900" lvl="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This property is utilized in Transverse </a:t>
            </a:r>
            <a:r>
              <a:rPr lang="en-US" sz="2000" kern="0">
                <a:latin typeface="Times New Roman" pitchFamily="18" charset="0"/>
                <a:cs typeface="Times New Roman" pitchFamily="18" charset="0"/>
              </a:rPr>
              <a:t>relaxation </a:t>
            </a:r>
            <a:r>
              <a:rPr lang="en-US" sz="2000" kern="0" smtClean="0">
                <a:latin typeface="Times New Roman" pitchFamily="18" charset="0"/>
                <a:cs typeface="Times New Roman" pitchFamily="18" charset="0"/>
              </a:rPr>
              <a:t>optimized </a:t>
            </a: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spectroscopy, 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TROSY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012160" y="1268760"/>
            <a:ext cx="2584956" cy="1512168"/>
            <a:chOff x="4644008" y="692696"/>
            <a:chExt cx="4494148" cy="3024336"/>
          </a:xfrm>
        </p:grpSpPr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5156918" y="292171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6309046" y="1196016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6234841" y="3352748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7389166" y="1627045"/>
              <a:ext cx="12166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graphicFrame>
          <p:nvGraphicFramePr>
            <p:cNvPr id="2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0768193"/>
                </p:ext>
              </p:extLst>
            </p:nvPr>
          </p:nvGraphicFramePr>
          <p:xfrm>
            <a:off x="6589631" y="692696"/>
            <a:ext cx="508445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21" name="Уравнение" r:id="rId4" imgW="241200" imgH="203040" progId="Equation.3">
                    <p:embed/>
                  </p:oleObj>
                </mc:Choice>
                <mc:Fallback>
                  <p:oleObj name="Уравнение" r:id="rId4" imgW="241200" imgH="203040" progId="Equation.3">
                    <p:embed/>
                    <p:pic>
                      <p:nvPicPr>
                        <p:cNvPr id="28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89631" y="692696"/>
                          <a:ext cx="508445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2318396"/>
                </p:ext>
              </p:extLst>
            </p:nvPr>
          </p:nvGraphicFramePr>
          <p:xfrm>
            <a:off x="4644008" y="2708920"/>
            <a:ext cx="505463" cy="451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22" name="Уравнение" r:id="rId6" imgW="241200" imgH="203040" progId="Equation.3">
                    <p:embed/>
                  </p:oleObj>
                </mc:Choice>
                <mc:Fallback>
                  <p:oleObj name="Уравнение" r:id="rId6" imgW="241200" imgH="203040" progId="Equation.3">
                    <p:embed/>
                    <p:pic>
                      <p:nvPicPr>
                        <p:cNvPr id="29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4008" y="2708920"/>
                          <a:ext cx="505463" cy="451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7138199"/>
                </p:ext>
              </p:extLst>
            </p:nvPr>
          </p:nvGraphicFramePr>
          <p:xfrm>
            <a:off x="6660232" y="3406437"/>
            <a:ext cx="505463" cy="310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23" name="Уравнение" r:id="rId8" imgW="241200" imgH="139680" progId="Equation.3">
                    <p:embed/>
                  </p:oleObj>
                </mc:Choice>
                <mc:Fallback>
                  <p:oleObj name="Уравнение" r:id="rId8" imgW="241200" imgH="139680" progId="Equation.3">
                    <p:embed/>
                    <p:pic>
                      <p:nvPicPr>
                        <p:cNvPr id="3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0232" y="3406437"/>
                          <a:ext cx="505463" cy="3105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1981823"/>
                </p:ext>
              </p:extLst>
            </p:nvPr>
          </p:nvGraphicFramePr>
          <p:xfrm>
            <a:off x="8605855" y="1391609"/>
            <a:ext cx="532301" cy="45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24" name="Уравнение" r:id="rId10" imgW="253800" imgH="203040" progId="Equation.3">
                    <p:embed/>
                  </p:oleObj>
                </mc:Choice>
                <mc:Fallback>
                  <p:oleObj name="Уравнение" r:id="rId10" imgW="253800" imgH="203040" progId="Equation.3">
                    <p:embed/>
                    <p:pic>
                      <p:nvPicPr>
                        <p:cNvPr id="31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5855" y="1391609"/>
                          <a:ext cx="532301" cy="453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13"/>
            <p:cNvSpPr>
              <a:spLocks noChangeShapeType="1"/>
            </p:cNvSpPr>
            <p:nvPr/>
          </p:nvSpPr>
          <p:spPr bwMode="auto">
            <a:xfrm flipV="1">
              <a:off x="6114596" y="1637641"/>
              <a:ext cx="1555155" cy="1294673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H="1">
              <a:off x="7237703" y="1627045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7243659" y="1196016"/>
              <a:ext cx="1218180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5293487" y="2921718"/>
              <a:ext cx="1283786" cy="43102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254578" y="1628800"/>
              <a:ext cx="801354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r>
                <a:rPr lang="en-US" altLang="en-US" sz="1000" baseline="30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7798022" y="2483710"/>
              <a:ext cx="807834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r>
                <a:rPr lang="en-US" altLang="en-US" sz="1000" baseline="30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ru-RU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7840074" y="980728"/>
              <a:ext cx="968941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r>
                <a:rPr lang="en-US" altLang="en-US" sz="1000" baseline="30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5272744" y="3131676"/>
              <a:ext cx="860852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1S</a:t>
              </a:r>
              <a:r>
                <a:rPr lang="en-US" altLang="en-US" sz="1000" baseline="30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ru-RU" altLang="en-US" sz="1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6055933" y="2203864"/>
              <a:ext cx="621521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altLang="en-US" sz="1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6843754" y="2417794"/>
              <a:ext cx="634068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00" i="1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en-US" sz="1000" baseline="-25000" dirty="0" smtClean="0">
                  <a:solidFill>
                    <a:srgbClr val="00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altLang="en-US" sz="10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 flipH="1">
              <a:off x="5314229" y="1196752"/>
              <a:ext cx="1203394" cy="172570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000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 flipV="1">
              <a:off x="6896480" y="1196016"/>
              <a:ext cx="0" cy="2156732"/>
            </a:xfrm>
            <a:prstGeom prst="line">
              <a:avLst/>
            </a:prstGeom>
            <a:ln w="38100">
              <a:solidFill>
                <a:srgbClr val="00FF00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0474" y="1491231"/>
            <a:ext cx="3367550" cy="1937769"/>
          </a:xfrm>
          <a:prstGeom prst="rect">
            <a:avLst/>
          </a:prstGeom>
        </p:spPr>
      </p:pic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4618"/>
              </p:ext>
            </p:extLst>
          </p:nvPr>
        </p:nvGraphicFramePr>
        <p:xfrm>
          <a:off x="1763688" y="4509120"/>
          <a:ext cx="490023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5" name="Уравнение" r:id="rId13" imgW="2717640" imgH="279360" progId="Equation.3">
                  <p:embed/>
                </p:oleObj>
              </mc:Choice>
              <mc:Fallback>
                <p:oleObj name="Уравнение" r:id="rId13" imgW="2717640" imgH="279360" progId="Equation.3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509120"/>
                        <a:ext cx="4900231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8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Summary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1567333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</a:rPr>
              <a:t>Main concepts of relaxation are introduced;</a:t>
            </a:r>
          </a:p>
          <a:p>
            <a:pPr eaLnBrk="1" hangingPunct="1"/>
            <a:endParaRPr lang="ru-RU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T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</a:rPr>
              <a:t> and T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 relaxation are discussed;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Basic relaxation measurements are discussed;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Some other types of relaxation are introduced.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9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016"/>
            <a:ext cx="8435975" cy="5545336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write down equations describing spin precession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Now we can describe simplest NMR experiments. Example: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flipped by 90 degrees by a resonant RF-pulse: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It starts rotating about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-axis and decaying with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</a:pP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detect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(or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and collect the Free Induction Decay (FID)</a:t>
            </a:r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Free precession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AutoShape 22"/>
          <p:cNvSpPr>
            <a:spLocks/>
          </p:cNvSpPr>
          <p:nvPr/>
        </p:nvSpPr>
        <p:spPr bwMode="auto">
          <a:xfrm>
            <a:off x="1113757" y="1412776"/>
            <a:ext cx="214883" cy="1440160"/>
          </a:xfrm>
          <a:prstGeom prst="leftBrace">
            <a:avLst>
              <a:gd name="adj1" fmla="val 713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838799"/>
              </p:ext>
            </p:extLst>
          </p:nvPr>
        </p:nvGraphicFramePr>
        <p:xfrm>
          <a:off x="1331640" y="1500188"/>
          <a:ext cx="3375025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06" name="Уравнение" r:id="rId3" imgW="1892160" imgH="736560" progId="Equation.3">
                  <p:embed/>
                </p:oleObj>
              </mc:Choice>
              <mc:Fallback>
                <p:oleObj name="Уравнение" r:id="rId3" imgW="1892160" imgH="736560" progId="Equation.3">
                  <p:embed/>
                  <p:pic>
                    <p:nvPicPr>
                      <p:cNvPr id="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500188"/>
                        <a:ext cx="3375025" cy="130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11561" y="4714700"/>
            <a:ext cx="1728788" cy="2098675"/>
            <a:chOff x="2699" y="1264"/>
            <a:chExt cx="1089" cy="1322"/>
          </a:xfrm>
        </p:grpSpPr>
        <p:sp>
          <p:nvSpPr>
            <p:cNvPr id="10" name="Text Box 35"/>
            <p:cNvSpPr txBox="1">
              <a:spLocks noChangeArrowheads="1"/>
            </p:cNvSpPr>
            <p:nvPr/>
          </p:nvSpPr>
          <p:spPr bwMode="auto">
            <a:xfrm>
              <a:off x="2744" y="2355"/>
              <a:ext cx="22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2699" y="1264"/>
              <a:ext cx="1089" cy="1213"/>
              <a:chOff x="2699" y="1264"/>
              <a:chExt cx="1089" cy="1213"/>
            </a:xfrm>
          </p:grpSpPr>
          <p:grpSp>
            <p:nvGrpSpPr>
              <p:cNvPr id="18" name="Group 32"/>
              <p:cNvGrpSpPr>
                <a:grpSpLocks/>
              </p:cNvGrpSpPr>
              <p:nvPr/>
            </p:nvGrpSpPr>
            <p:grpSpPr bwMode="auto">
              <a:xfrm>
                <a:off x="2699" y="1271"/>
                <a:ext cx="1089" cy="1206"/>
                <a:chOff x="2699" y="1271"/>
                <a:chExt cx="1089" cy="1206"/>
              </a:xfrm>
            </p:grpSpPr>
            <p:grpSp>
              <p:nvGrpSpPr>
                <p:cNvPr id="20" name="Group 27"/>
                <p:cNvGrpSpPr>
                  <a:grpSpLocks/>
                </p:cNvGrpSpPr>
                <p:nvPr/>
              </p:nvGrpSpPr>
              <p:grpSpPr bwMode="auto">
                <a:xfrm>
                  <a:off x="3152" y="1271"/>
                  <a:ext cx="636" cy="665"/>
                  <a:chOff x="3152" y="1271"/>
                  <a:chExt cx="636" cy="665"/>
                </a:xfrm>
              </p:grpSpPr>
              <p:sp>
                <p:nvSpPr>
                  <p:cNvPr id="24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52" y="1271"/>
                    <a:ext cx="0" cy="66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153" y="1936"/>
                    <a:ext cx="63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699" y="1933"/>
                  <a:ext cx="453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Text Box 36"/>
              <p:cNvSpPr txBox="1">
                <a:spLocks noChangeArrowheads="1"/>
              </p:cNvSpPr>
              <p:nvPr/>
            </p:nvSpPr>
            <p:spPr bwMode="auto">
              <a:xfrm>
                <a:off x="3561" y="1679"/>
                <a:ext cx="220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39"/>
              <p:cNvSpPr txBox="1">
                <a:spLocks noChangeArrowheads="1"/>
              </p:cNvSpPr>
              <p:nvPr/>
            </p:nvSpPr>
            <p:spPr bwMode="auto">
              <a:xfrm>
                <a:off x="3220" y="1264"/>
                <a:ext cx="205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7" name="Стрелка вправо с вырезом 26"/>
          <p:cNvSpPr/>
          <p:nvPr/>
        </p:nvSpPr>
        <p:spPr>
          <a:xfrm rot="16200000">
            <a:off x="895279" y="5224887"/>
            <a:ext cx="864096" cy="152642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Выгнутая вниз стрелка 28"/>
          <p:cNvSpPr/>
          <p:nvPr/>
        </p:nvSpPr>
        <p:spPr>
          <a:xfrm rot="8516404">
            <a:off x="728962" y="5354562"/>
            <a:ext cx="537880" cy="25710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4147845" y="6377125"/>
            <a:ext cx="3016443" cy="3642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3200" rIns="90000" bIns="43200">
            <a:spAutoFit/>
          </a:bodyPr>
          <a:lstStyle/>
          <a:p>
            <a:pPr algn="l" defTabSz="762000"/>
            <a:r>
              <a:rPr lang="de-DE" dirty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Decay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3427795" y="5013176"/>
            <a:ext cx="3157871" cy="1417478"/>
            <a:chOff x="140" y="303"/>
            <a:chExt cx="2896" cy="1181"/>
          </a:xfrm>
        </p:grpSpPr>
        <p:grpSp>
          <p:nvGrpSpPr>
            <p:cNvPr id="45" name="Group 18"/>
            <p:cNvGrpSpPr>
              <a:grpSpLocks/>
            </p:cNvGrpSpPr>
            <p:nvPr/>
          </p:nvGrpSpPr>
          <p:grpSpPr bwMode="auto">
            <a:xfrm>
              <a:off x="480" y="326"/>
              <a:ext cx="2496" cy="1127"/>
              <a:chOff x="480" y="326"/>
              <a:chExt cx="2496" cy="1127"/>
            </a:xfrm>
          </p:grpSpPr>
          <p:sp>
            <p:nvSpPr>
              <p:cNvPr id="50" name="Line 19"/>
              <p:cNvSpPr>
                <a:spLocks noChangeShapeType="1"/>
              </p:cNvSpPr>
              <p:nvPr/>
            </p:nvSpPr>
            <p:spPr bwMode="auto">
              <a:xfrm>
                <a:off x="480" y="326"/>
                <a:ext cx="0" cy="11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90000" tIns="43200" rIns="90000" bIns="432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Line 20"/>
              <p:cNvSpPr>
                <a:spLocks noChangeShapeType="1"/>
              </p:cNvSpPr>
              <p:nvPr/>
            </p:nvSpPr>
            <p:spPr bwMode="auto">
              <a:xfrm>
                <a:off x="481" y="91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3200" rIns="90000" bIns="4320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2832" y="895"/>
              <a:ext cx="204" cy="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/>
                <a:t>t</a:t>
              </a:r>
              <a:endParaRPr lang="en-US"/>
            </a:p>
          </p:txBody>
        </p:sp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196" y="819"/>
              <a:ext cx="202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/>
                <a:t>0</a:t>
              </a:r>
              <a:endParaRPr lang="en-US" sz="1800"/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206" y="303"/>
              <a:ext cx="179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 dirty="0"/>
                <a:t>1</a:t>
              </a:r>
              <a:endParaRPr lang="en-US" sz="1800" dirty="0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140" y="1257"/>
              <a:ext cx="239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/>
                <a:t>-1</a:t>
              </a:r>
              <a:endParaRPr lang="en-US" sz="1800"/>
            </a:p>
          </p:txBody>
        </p:sp>
      </p:grpSp>
      <p:sp>
        <p:nvSpPr>
          <p:cNvPr id="52" name="Штриховая стрелка вправо 51"/>
          <p:cNvSpPr/>
          <p:nvPr/>
        </p:nvSpPr>
        <p:spPr>
          <a:xfrm>
            <a:off x="2699792" y="5589240"/>
            <a:ext cx="648072" cy="360040"/>
          </a:xfrm>
          <a:prstGeom prst="stripedRightArrow">
            <a:avLst>
              <a:gd name="adj1" fmla="val 50000"/>
              <a:gd name="adj2" fmla="val 763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86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11167"/>
              </p:ext>
            </p:extLst>
          </p:nvPr>
        </p:nvGraphicFramePr>
        <p:xfrm>
          <a:off x="4414650" y="4515148"/>
          <a:ext cx="2030412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07" name="Уравнение" r:id="rId5" imgW="1307880" imgH="228600" progId="Equation.3">
                  <p:embed/>
                </p:oleObj>
              </mc:Choice>
              <mc:Fallback>
                <p:oleObj name="Уравнение" r:id="rId5" imgW="1307880" imgH="228600" progId="Equation.3">
                  <p:embed/>
                  <p:pic>
                    <p:nvPicPr>
                      <p:cNvPr id="198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650" y="4515148"/>
                        <a:ext cx="2030412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Выгнутая влево стрелка 54"/>
          <p:cNvSpPr/>
          <p:nvPr/>
        </p:nvSpPr>
        <p:spPr>
          <a:xfrm>
            <a:off x="1115616" y="4437112"/>
            <a:ext cx="387896" cy="308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8983531">
            <a:off x="500585" y="5010224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36" name="Стрелка вправо с вырезом 35"/>
          <p:cNvSpPr/>
          <p:nvPr/>
        </p:nvSpPr>
        <p:spPr>
          <a:xfrm rot="10800000">
            <a:off x="415788" y="5695752"/>
            <a:ext cx="864096" cy="152642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Группа 2"/>
          <p:cNvGrpSpPr/>
          <p:nvPr/>
        </p:nvGrpSpPr>
        <p:grpSpPr>
          <a:xfrm>
            <a:off x="3815272" y="5102598"/>
            <a:ext cx="2299208" cy="1243561"/>
            <a:chOff x="7281913" y="4595607"/>
            <a:chExt cx="1387942" cy="1243561"/>
          </a:xfrm>
        </p:grpSpPr>
        <p:sp>
          <p:nvSpPr>
            <p:cNvPr id="2" name="Полилиния 1"/>
            <p:cNvSpPr/>
            <p:nvPr/>
          </p:nvSpPr>
          <p:spPr>
            <a:xfrm>
              <a:off x="7281913" y="4595607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 flipH="1">
              <a:off x="7395513" y="4597814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7513364" y="4597814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flipH="1">
              <a:off x="7626964" y="4600021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олилиния 56"/>
            <p:cNvSpPr/>
            <p:nvPr/>
          </p:nvSpPr>
          <p:spPr>
            <a:xfrm>
              <a:off x="7748440" y="4598163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 flipH="1">
              <a:off x="7862040" y="4600370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>
              <a:off x="7975428" y="4598536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 flipH="1">
              <a:off x="8089028" y="4600743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олилиния 60"/>
            <p:cNvSpPr/>
            <p:nvPr/>
          </p:nvSpPr>
          <p:spPr>
            <a:xfrm>
              <a:off x="8206879" y="4600743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олилиния 61"/>
            <p:cNvSpPr/>
            <p:nvPr/>
          </p:nvSpPr>
          <p:spPr>
            <a:xfrm flipH="1">
              <a:off x="8320479" y="4602950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олилиния 62"/>
            <p:cNvSpPr/>
            <p:nvPr/>
          </p:nvSpPr>
          <p:spPr>
            <a:xfrm>
              <a:off x="8441955" y="4601092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олилиния 63"/>
            <p:cNvSpPr/>
            <p:nvPr/>
          </p:nvSpPr>
          <p:spPr>
            <a:xfrm flipH="1">
              <a:off x="8555555" y="4603299"/>
              <a:ext cx="114300" cy="1235869"/>
            </a:xfrm>
            <a:custGeom>
              <a:avLst/>
              <a:gdLst>
                <a:gd name="connsiteX0" fmla="*/ 0 w 114300"/>
                <a:gd name="connsiteY0" fmla="*/ 0 h 1235869"/>
                <a:gd name="connsiteX1" fmla="*/ 64294 w 114300"/>
                <a:gd name="connsiteY1" fmla="*/ 683419 h 1235869"/>
                <a:gd name="connsiteX2" fmla="*/ 114300 w 114300"/>
                <a:gd name="connsiteY2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114300 w 114300"/>
                <a:gd name="connsiteY3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  <a:gd name="connsiteX0" fmla="*/ 0 w 114300"/>
                <a:gd name="connsiteY0" fmla="*/ 0 h 1235869"/>
                <a:gd name="connsiteX1" fmla="*/ 35719 w 114300"/>
                <a:gd name="connsiteY1" fmla="*/ 178594 h 1235869"/>
                <a:gd name="connsiteX2" fmla="*/ 64294 w 114300"/>
                <a:gd name="connsiteY2" fmla="*/ 683419 h 1235869"/>
                <a:gd name="connsiteX3" fmla="*/ 76200 w 114300"/>
                <a:gd name="connsiteY3" fmla="*/ 1040606 h 1235869"/>
                <a:gd name="connsiteX4" fmla="*/ 114300 w 114300"/>
                <a:gd name="connsiteY4" fmla="*/ 1235869 h 123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235869">
                  <a:moveTo>
                    <a:pt x="0" y="0"/>
                  </a:moveTo>
                  <a:cubicBezTo>
                    <a:pt x="13890" y="30163"/>
                    <a:pt x="25003" y="64691"/>
                    <a:pt x="35719" y="178594"/>
                  </a:cubicBezTo>
                  <a:cubicBezTo>
                    <a:pt x="46435" y="292497"/>
                    <a:pt x="57547" y="539750"/>
                    <a:pt x="64294" y="683419"/>
                  </a:cubicBezTo>
                  <a:cubicBezTo>
                    <a:pt x="71041" y="827088"/>
                    <a:pt x="67866" y="948531"/>
                    <a:pt x="76200" y="1040606"/>
                  </a:cubicBezTo>
                  <a:cubicBezTo>
                    <a:pt x="84534" y="1132681"/>
                    <a:pt x="103584" y="1213644"/>
                    <a:pt x="114300" y="12358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350815" y="4869160"/>
            <a:ext cx="19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ending oscillations!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72200" y="5589240"/>
            <a:ext cx="195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end, transverse magnetization must disappear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016"/>
            <a:ext cx="8435975" cy="5545336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Relaxation is a process, which brings a system to thermal equilibrium. Physical reason: fluctuating interaction of spins with molecular surrounding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spins this means that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two processes, which are responsible for relaxation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Longitudinal, 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relaxation: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reached at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Transverse, 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relaxation: magnetization decays to zero at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Generally, 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≠T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Taking all that into account we can write down equations taking into account precession and relaxation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and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1835696" y="3570660"/>
          <a:ext cx="45688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8" name="Формула" r:id="rId3" imgW="2171520" imgH="241200" progId="Equation.3">
                  <p:embed/>
                </p:oleObj>
              </mc:Choice>
              <mc:Fallback>
                <p:oleObj name="Формула" r:id="rId3" imgW="2171520" imgH="241200" progId="Equation.3">
                  <p:embed/>
                  <p:pic>
                    <p:nvPicPr>
                      <p:cNvPr id="1976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70660"/>
                        <a:ext cx="45688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2627784" y="4725144"/>
          <a:ext cx="28067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9" name="Формула" r:id="rId5" imgW="1333440" imgH="228600" progId="Equation.3">
                  <p:embed/>
                </p:oleObj>
              </mc:Choice>
              <mc:Fallback>
                <p:oleObj name="Формула" r:id="rId5" imgW="1333440" imgH="228600" progId="Equation.3">
                  <p:embed/>
                  <p:pic>
                    <p:nvPicPr>
                      <p:cNvPr id="197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725144"/>
                        <a:ext cx="28067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016"/>
            <a:ext cx="8435975" cy="5545336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write down equations describing precession and add relaxation terms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Now we can describe simplest NMR experiments. Example: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flipped by 90 degrees by a resonant RF-pulse: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It starts rotating about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-axis and decaying with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</a:pP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detect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(or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and collect the FID</a:t>
            </a:r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Bloch equations and FID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7" name="AutoShape 22"/>
          <p:cNvSpPr>
            <a:spLocks/>
          </p:cNvSpPr>
          <p:nvPr/>
        </p:nvSpPr>
        <p:spPr bwMode="auto">
          <a:xfrm>
            <a:off x="1113757" y="1412776"/>
            <a:ext cx="214883" cy="1440160"/>
          </a:xfrm>
          <a:prstGeom prst="leftBrace">
            <a:avLst>
              <a:gd name="adj1" fmla="val 713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1390650" y="1500188"/>
          <a:ext cx="4462463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56" name="Формула" r:id="rId4" imgW="2501640" imgH="736560" progId="Equation.3">
                  <p:embed/>
                </p:oleObj>
              </mc:Choice>
              <mc:Fallback>
                <p:oleObj name="Формула" r:id="rId4" imgW="2501640" imgH="736560" progId="Equation.3">
                  <p:embed/>
                  <p:pic>
                    <p:nvPicPr>
                      <p:cNvPr id="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1500188"/>
                        <a:ext cx="4462463" cy="130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11561" y="4714700"/>
            <a:ext cx="1728788" cy="2098675"/>
            <a:chOff x="2699" y="1264"/>
            <a:chExt cx="1089" cy="1322"/>
          </a:xfrm>
        </p:grpSpPr>
        <p:sp>
          <p:nvSpPr>
            <p:cNvPr id="10" name="Text Box 35"/>
            <p:cNvSpPr txBox="1">
              <a:spLocks noChangeArrowheads="1"/>
            </p:cNvSpPr>
            <p:nvPr/>
          </p:nvSpPr>
          <p:spPr bwMode="auto">
            <a:xfrm>
              <a:off x="2744" y="2355"/>
              <a:ext cx="22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2699" y="1264"/>
              <a:ext cx="1089" cy="1213"/>
              <a:chOff x="2699" y="1264"/>
              <a:chExt cx="1089" cy="1213"/>
            </a:xfrm>
          </p:grpSpPr>
          <p:grpSp>
            <p:nvGrpSpPr>
              <p:cNvPr id="18" name="Group 32"/>
              <p:cNvGrpSpPr>
                <a:grpSpLocks/>
              </p:cNvGrpSpPr>
              <p:nvPr/>
            </p:nvGrpSpPr>
            <p:grpSpPr bwMode="auto">
              <a:xfrm>
                <a:off x="2699" y="1271"/>
                <a:ext cx="1089" cy="1206"/>
                <a:chOff x="2699" y="1271"/>
                <a:chExt cx="1089" cy="1206"/>
              </a:xfrm>
            </p:grpSpPr>
            <p:grpSp>
              <p:nvGrpSpPr>
                <p:cNvPr id="20" name="Group 27"/>
                <p:cNvGrpSpPr>
                  <a:grpSpLocks/>
                </p:cNvGrpSpPr>
                <p:nvPr/>
              </p:nvGrpSpPr>
              <p:grpSpPr bwMode="auto">
                <a:xfrm>
                  <a:off x="3152" y="1271"/>
                  <a:ext cx="636" cy="665"/>
                  <a:chOff x="3152" y="1271"/>
                  <a:chExt cx="636" cy="665"/>
                </a:xfrm>
              </p:grpSpPr>
              <p:sp>
                <p:nvSpPr>
                  <p:cNvPr id="24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52" y="1271"/>
                    <a:ext cx="0" cy="66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153" y="1936"/>
                    <a:ext cx="63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699" y="1933"/>
                  <a:ext cx="453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Text Box 36"/>
              <p:cNvSpPr txBox="1">
                <a:spLocks noChangeArrowheads="1"/>
              </p:cNvSpPr>
              <p:nvPr/>
            </p:nvSpPr>
            <p:spPr bwMode="auto">
              <a:xfrm>
                <a:off x="3561" y="1679"/>
                <a:ext cx="220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39"/>
              <p:cNvSpPr txBox="1">
                <a:spLocks noChangeArrowheads="1"/>
              </p:cNvSpPr>
              <p:nvPr/>
            </p:nvSpPr>
            <p:spPr bwMode="auto">
              <a:xfrm>
                <a:off x="3220" y="1264"/>
                <a:ext cx="205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7" name="Стрелка вправо с вырезом 26"/>
          <p:cNvSpPr/>
          <p:nvPr/>
        </p:nvSpPr>
        <p:spPr>
          <a:xfrm rot="16200000">
            <a:off x="895279" y="5224887"/>
            <a:ext cx="864096" cy="152642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Выгнутая вниз стрелка 28"/>
          <p:cNvSpPr/>
          <p:nvPr/>
        </p:nvSpPr>
        <p:spPr>
          <a:xfrm rot="8516404">
            <a:off x="728962" y="5354562"/>
            <a:ext cx="537880" cy="25710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4003829" y="6153287"/>
            <a:ext cx="3016443" cy="3642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3200" rIns="90000" bIns="43200">
            <a:spAutoFit/>
          </a:bodyPr>
          <a:lstStyle/>
          <a:p>
            <a:pPr algn="l" defTabSz="762000"/>
            <a:r>
              <a:rPr lang="de-DE" dirty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Decay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Freeform 16"/>
          <p:cNvSpPr>
            <a:spLocks/>
          </p:cNvSpPr>
          <p:nvPr/>
        </p:nvSpPr>
        <p:spPr bwMode="auto">
          <a:xfrm>
            <a:off x="3802431" y="5035938"/>
            <a:ext cx="2575584" cy="1248246"/>
          </a:xfrm>
          <a:custGeom>
            <a:avLst/>
            <a:gdLst>
              <a:gd name="T0" fmla="*/ 2147483647 w 21258"/>
              <a:gd name="T1" fmla="*/ 2147483647 h 16629"/>
              <a:gd name="T2" fmla="*/ 2147483647 w 21258"/>
              <a:gd name="T3" fmla="*/ 2147483647 h 16629"/>
              <a:gd name="T4" fmla="*/ 2147483647 w 21258"/>
              <a:gd name="T5" fmla="*/ 2147483647 h 16629"/>
              <a:gd name="T6" fmla="*/ 2147483647 w 21258"/>
              <a:gd name="T7" fmla="*/ 2147483647 h 16629"/>
              <a:gd name="T8" fmla="*/ 2147483647 w 21258"/>
              <a:gd name="T9" fmla="*/ 2147483647 h 16629"/>
              <a:gd name="T10" fmla="*/ 2147483647 w 21258"/>
              <a:gd name="T11" fmla="*/ 2147483647 h 16629"/>
              <a:gd name="T12" fmla="*/ 2147483647 w 21258"/>
              <a:gd name="T13" fmla="*/ 2147483647 h 16629"/>
              <a:gd name="T14" fmla="*/ 2147483647 w 21258"/>
              <a:gd name="T15" fmla="*/ 2147483647 h 16629"/>
              <a:gd name="T16" fmla="*/ 2147483647 w 21258"/>
              <a:gd name="T17" fmla="*/ 2147483647 h 16629"/>
              <a:gd name="T18" fmla="*/ 2147483647 w 21258"/>
              <a:gd name="T19" fmla="*/ 2147483647 h 16629"/>
              <a:gd name="T20" fmla="*/ 2147483647 w 21258"/>
              <a:gd name="T21" fmla="*/ 2147483647 h 16629"/>
              <a:gd name="T22" fmla="*/ 2147483647 w 21258"/>
              <a:gd name="T23" fmla="*/ 2147483647 h 16629"/>
              <a:gd name="T24" fmla="*/ 2147483647 w 21258"/>
              <a:gd name="T25" fmla="*/ 2147483647 h 16629"/>
              <a:gd name="T26" fmla="*/ 2147483647 w 21258"/>
              <a:gd name="T27" fmla="*/ 2147483647 h 16629"/>
              <a:gd name="T28" fmla="*/ 2147483647 w 21258"/>
              <a:gd name="T29" fmla="*/ 2147483647 h 16629"/>
              <a:gd name="T30" fmla="*/ 2147483647 w 21258"/>
              <a:gd name="T31" fmla="*/ 2147483647 h 16629"/>
              <a:gd name="T32" fmla="*/ 2147483647 w 21258"/>
              <a:gd name="T33" fmla="*/ 2147483647 h 16629"/>
              <a:gd name="T34" fmla="*/ 2147483647 w 21258"/>
              <a:gd name="T35" fmla="*/ 2147483647 h 16629"/>
              <a:gd name="T36" fmla="*/ 2147483647 w 21258"/>
              <a:gd name="T37" fmla="*/ 2147483647 h 16629"/>
              <a:gd name="T38" fmla="*/ 2147483647 w 21258"/>
              <a:gd name="T39" fmla="*/ 2147483647 h 16629"/>
              <a:gd name="T40" fmla="*/ 2147483647 w 21258"/>
              <a:gd name="T41" fmla="*/ 2147483647 h 16629"/>
              <a:gd name="T42" fmla="*/ 2147483647 w 21258"/>
              <a:gd name="T43" fmla="*/ 2147483647 h 16629"/>
              <a:gd name="T44" fmla="*/ 2147483647 w 21258"/>
              <a:gd name="T45" fmla="*/ 2147483647 h 16629"/>
              <a:gd name="T46" fmla="*/ 2147483647 w 21258"/>
              <a:gd name="T47" fmla="*/ 2147483647 h 16629"/>
              <a:gd name="T48" fmla="*/ 2147483647 w 21258"/>
              <a:gd name="T49" fmla="*/ 2147483647 h 16629"/>
              <a:gd name="T50" fmla="*/ 2147483647 w 21258"/>
              <a:gd name="T51" fmla="*/ 2147483647 h 16629"/>
              <a:gd name="T52" fmla="*/ 2147483647 w 21258"/>
              <a:gd name="T53" fmla="*/ 2147483647 h 16629"/>
              <a:gd name="T54" fmla="*/ 2147483647 w 21258"/>
              <a:gd name="T55" fmla="*/ 2147483647 h 16629"/>
              <a:gd name="T56" fmla="*/ 2147483647 w 21258"/>
              <a:gd name="T57" fmla="*/ 2147483647 h 16629"/>
              <a:gd name="T58" fmla="*/ 2147483647 w 21258"/>
              <a:gd name="T59" fmla="*/ 2147483647 h 16629"/>
              <a:gd name="T60" fmla="*/ 2147483647 w 21258"/>
              <a:gd name="T61" fmla="*/ 2147483647 h 16629"/>
              <a:gd name="T62" fmla="*/ 2147483647 w 21258"/>
              <a:gd name="T63" fmla="*/ 2147483647 h 16629"/>
              <a:gd name="T64" fmla="*/ 2147483647 w 21258"/>
              <a:gd name="T65" fmla="*/ 2147483647 h 16629"/>
              <a:gd name="T66" fmla="*/ 2147483647 w 21258"/>
              <a:gd name="T67" fmla="*/ 2147483647 h 16629"/>
              <a:gd name="T68" fmla="*/ 2147483647 w 21258"/>
              <a:gd name="T69" fmla="*/ 2147483647 h 16629"/>
              <a:gd name="T70" fmla="*/ 2147483647 w 21258"/>
              <a:gd name="T71" fmla="*/ 2147483647 h 16629"/>
              <a:gd name="T72" fmla="*/ 2147483647 w 21258"/>
              <a:gd name="T73" fmla="*/ 2147483647 h 16629"/>
              <a:gd name="T74" fmla="*/ 2147483647 w 21258"/>
              <a:gd name="T75" fmla="*/ 2147483647 h 16629"/>
              <a:gd name="T76" fmla="*/ 2147483647 w 21258"/>
              <a:gd name="T77" fmla="*/ 2147483647 h 16629"/>
              <a:gd name="T78" fmla="*/ 2147483647 w 21258"/>
              <a:gd name="T79" fmla="*/ 2147483647 h 16629"/>
              <a:gd name="T80" fmla="*/ 2147483647 w 21258"/>
              <a:gd name="T81" fmla="*/ 2147483647 h 16629"/>
              <a:gd name="T82" fmla="*/ 2147483647 w 21258"/>
              <a:gd name="T83" fmla="*/ 2147483647 h 16629"/>
              <a:gd name="T84" fmla="*/ 2147483647 w 21258"/>
              <a:gd name="T85" fmla="*/ 2147483647 h 16629"/>
              <a:gd name="T86" fmla="*/ 2147483647 w 21258"/>
              <a:gd name="T87" fmla="*/ 2147483647 h 16629"/>
              <a:gd name="T88" fmla="*/ 2147483647 w 21258"/>
              <a:gd name="T89" fmla="*/ 2147483647 h 16629"/>
              <a:gd name="T90" fmla="*/ 2147483647 w 21258"/>
              <a:gd name="T91" fmla="*/ 2147483647 h 16629"/>
              <a:gd name="T92" fmla="*/ 2147483647 w 21258"/>
              <a:gd name="T93" fmla="*/ 2147483647 h 16629"/>
              <a:gd name="T94" fmla="*/ 2147483647 w 21258"/>
              <a:gd name="T95" fmla="*/ 2147483647 h 16629"/>
              <a:gd name="T96" fmla="*/ 2147483647 w 21258"/>
              <a:gd name="T97" fmla="*/ 2147483647 h 16629"/>
              <a:gd name="T98" fmla="*/ 2147483647 w 21258"/>
              <a:gd name="T99" fmla="*/ 2147483647 h 16629"/>
              <a:gd name="T100" fmla="*/ 2147483647 w 21258"/>
              <a:gd name="T101" fmla="*/ 2147483647 h 16629"/>
              <a:gd name="T102" fmla="*/ 2147483647 w 21258"/>
              <a:gd name="T103" fmla="*/ 2147483647 h 16629"/>
              <a:gd name="T104" fmla="*/ 2147483647 w 21258"/>
              <a:gd name="T105" fmla="*/ 2147483647 h 16629"/>
              <a:gd name="T106" fmla="*/ 2147483647 w 21258"/>
              <a:gd name="T107" fmla="*/ 2147483647 h 16629"/>
              <a:gd name="T108" fmla="*/ 2147483647 w 21258"/>
              <a:gd name="T109" fmla="*/ 2147483647 h 16629"/>
              <a:gd name="T110" fmla="*/ 2147483647 w 21258"/>
              <a:gd name="T111" fmla="*/ 2147483647 h 16629"/>
              <a:gd name="T112" fmla="*/ 2147483647 w 21258"/>
              <a:gd name="T113" fmla="*/ 2147483647 h 16629"/>
              <a:gd name="T114" fmla="*/ 2147483647 w 21258"/>
              <a:gd name="T115" fmla="*/ 2147483647 h 16629"/>
              <a:gd name="T116" fmla="*/ 2147483647 w 21258"/>
              <a:gd name="T117" fmla="*/ 2147483647 h 16629"/>
              <a:gd name="T118" fmla="*/ 2147483647 w 21258"/>
              <a:gd name="T119" fmla="*/ 2147483647 h 1662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1258"/>
              <a:gd name="T181" fmla="*/ 0 h 16629"/>
              <a:gd name="T182" fmla="*/ 21258 w 21258"/>
              <a:gd name="T183" fmla="*/ 16629 h 1662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1258" h="16629">
                <a:moveTo>
                  <a:pt x="0" y="0"/>
                </a:moveTo>
                <a:lnTo>
                  <a:pt x="0" y="0"/>
                </a:lnTo>
                <a:lnTo>
                  <a:pt x="119" y="812"/>
                </a:lnTo>
                <a:lnTo>
                  <a:pt x="238" y="2600"/>
                </a:lnTo>
                <a:lnTo>
                  <a:pt x="356" y="5097"/>
                </a:lnTo>
                <a:lnTo>
                  <a:pt x="475" y="7967"/>
                </a:lnTo>
                <a:lnTo>
                  <a:pt x="594" y="10845"/>
                </a:lnTo>
                <a:lnTo>
                  <a:pt x="713" y="13390"/>
                </a:lnTo>
                <a:lnTo>
                  <a:pt x="831" y="15316"/>
                </a:lnTo>
                <a:lnTo>
                  <a:pt x="950" y="16424"/>
                </a:lnTo>
                <a:lnTo>
                  <a:pt x="1069" y="16629"/>
                </a:lnTo>
                <a:lnTo>
                  <a:pt x="1188" y="15954"/>
                </a:lnTo>
                <a:lnTo>
                  <a:pt x="1306" y="14530"/>
                </a:lnTo>
                <a:lnTo>
                  <a:pt x="1425" y="12563"/>
                </a:lnTo>
                <a:lnTo>
                  <a:pt x="1544" y="10322"/>
                </a:lnTo>
                <a:lnTo>
                  <a:pt x="1663" y="8087"/>
                </a:lnTo>
                <a:lnTo>
                  <a:pt x="1781" y="6125"/>
                </a:lnTo>
                <a:lnTo>
                  <a:pt x="1900" y="4654"/>
                </a:lnTo>
                <a:lnTo>
                  <a:pt x="2019" y="3825"/>
                </a:lnTo>
                <a:lnTo>
                  <a:pt x="2138" y="3700"/>
                </a:lnTo>
                <a:lnTo>
                  <a:pt x="2256" y="4258"/>
                </a:lnTo>
                <a:lnTo>
                  <a:pt x="2375" y="5394"/>
                </a:lnTo>
                <a:lnTo>
                  <a:pt x="2494" y="6940"/>
                </a:lnTo>
                <a:lnTo>
                  <a:pt x="2614" y="8692"/>
                </a:lnTo>
                <a:lnTo>
                  <a:pt x="2731" y="10425"/>
                </a:lnTo>
                <a:lnTo>
                  <a:pt x="2851" y="11938"/>
                </a:lnTo>
                <a:lnTo>
                  <a:pt x="2970" y="13060"/>
                </a:lnTo>
                <a:lnTo>
                  <a:pt x="3089" y="13680"/>
                </a:lnTo>
                <a:lnTo>
                  <a:pt x="3207" y="13749"/>
                </a:lnTo>
                <a:lnTo>
                  <a:pt x="3326" y="13290"/>
                </a:lnTo>
                <a:lnTo>
                  <a:pt x="3445" y="12387"/>
                </a:lnTo>
                <a:lnTo>
                  <a:pt x="3564" y="11169"/>
                </a:lnTo>
                <a:lnTo>
                  <a:pt x="3682" y="9802"/>
                </a:lnTo>
                <a:lnTo>
                  <a:pt x="3801" y="8457"/>
                </a:lnTo>
                <a:lnTo>
                  <a:pt x="3920" y="7291"/>
                </a:lnTo>
                <a:lnTo>
                  <a:pt x="4039" y="6434"/>
                </a:lnTo>
                <a:lnTo>
                  <a:pt x="4157" y="5974"/>
                </a:lnTo>
                <a:lnTo>
                  <a:pt x="4276" y="5942"/>
                </a:lnTo>
                <a:lnTo>
                  <a:pt x="4395" y="6318"/>
                </a:lnTo>
                <a:lnTo>
                  <a:pt x="4514" y="7037"/>
                </a:lnTo>
                <a:lnTo>
                  <a:pt x="4632" y="7994"/>
                </a:lnTo>
                <a:lnTo>
                  <a:pt x="4751" y="9060"/>
                </a:lnTo>
                <a:lnTo>
                  <a:pt x="4870" y="10104"/>
                </a:lnTo>
                <a:lnTo>
                  <a:pt x="4989" y="11002"/>
                </a:lnTo>
                <a:lnTo>
                  <a:pt x="5107" y="11655"/>
                </a:lnTo>
                <a:lnTo>
                  <a:pt x="5226" y="11997"/>
                </a:lnTo>
                <a:lnTo>
                  <a:pt x="5345" y="12006"/>
                </a:lnTo>
                <a:lnTo>
                  <a:pt x="5464" y="11698"/>
                </a:lnTo>
                <a:lnTo>
                  <a:pt x="5582" y="11127"/>
                </a:lnTo>
                <a:lnTo>
                  <a:pt x="5701" y="10375"/>
                </a:lnTo>
                <a:lnTo>
                  <a:pt x="5820" y="9542"/>
                </a:lnTo>
                <a:lnTo>
                  <a:pt x="5939" y="8733"/>
                </a:lnTo>
                <a:lnTo>
                  <a:pt x="6057" y="8042"/>
                </a:lnTo>
                <a:lnTo>
                  <a:pt x="6176" y="7545"/>
                </a:lnTo>
                <a:lnTo>
                  <a:pt x="6295" y="7290"/>
                </a:lnTo>
                <a:lnTo>
                  <a:pt x="6414" y="7297"/>
                </a:lnTo>
                <a:lnTo>
                  <a:pt x="6532" y="7548"/>
                </a:lnTo>
                <a:lnTo>
                  <a:pt x="6651" y="8002"/>
                </a:lnTo>
                <a:lnTo>
                  <a:pt x="6770" y="8592"/>
                </a:lnTo>
                <a:lnTo>
                  <a:pt x="6889" y="9241"/>
                </a:lnTo>
                <a:lnTo>
                  <a:pt x="7007" y="9868"/>
                </a:lnTo>
                <a:lnTo>
                  <a:pt x="7126" y="10401"/>
                </a:lnTo>
                <a:lnTo>
                  <a:pt x="7245" y="10779"/>
                </a:lnTo>
                <a:lnTo>
                  <a:pt x="7364" y="10967"/>
                </a:lnTo>
                <a:lnTo>
                  <a:pt x="7483" y="10952"/>
                </a:lnTo>
                <a:lnTo>
                  <a:pt x="7601" y="10747"/>
                </a:lnTo>
                <a:lnTo>
                  <a:pt x="7720" y="10387"/>
                </a:lnTo>
                <a:lnTo>
                  <a:pt x="7839" y="9924"/>
                </a:lnTo>
                <a:lnTo>
                  <a:pt x="7958" y="9417"/>
                </a:lnTo>
                <a:lnTo>
                  <a:pt x="8076" y="8931"/>
                </a:lnTo>
                <a:lnTo>
                  <a:pt x="8195" y="8522"/>
                </a:lnTo>
                <a:lnTo>
                  <a:pt x="8314" y="8235"/>
                </a:lnTo>
                <a:lnTo>
                  <a:pt x="8433" y="8096"/>
                </a:lnTo>
                <a:lnTo>
                  <a:pt x="8551" y="8115"/>
                </a:lnTo>
                <a:lnTo>
                  <a:pt x="8670" y="8282"/>
                </a:lnTo>
                <a:lnTo>
                  <a:pt x="8789" y="8567"/>
                </a:lnTo>
                <a:lnTo>
                  <a:pt x="8908" y="8930"/>
                </a:lnTo>
                <a:lnTo>
                  <a:pt x="9026" y="9325"/>
                </a:lnTo>
                <a:lnTo>
                  <a:pt x="9145" y="9702"/>
                </a:lnTo>
                <a:lnTo>
                  <a:pt x="9264" y="10017"/>
                </a:lnTo>
                <a:lnTo>
                  <a:pt x="9383" y="10235"/>
                </a:lnTo>
                <a:lnTo>
                  <a:pt x="9501" y="10337"/>
                </a:lnTo>
                <a:lnTo>
                  <a:pt x="9620" y="10316"/>
                </a:lnTo>
                <a:lnTo>
                  <a:pt x="9739" y="10181"/>
                </a:lnTo>
                <a:lnTo>
                  <a:pt x="9858" y="9955"/>
                </a:lnTo>
                <a:lnTo>
                  <a:pt x="9975" y="9669"/>
                </a:lnTo>
                <a:lnTo>
                  <a:pt x="10094" y="9362"/>
                </a:lnTo>
                <a:lnTo>
                  <a:pt x="10213" y="9070"/>
                </a:lnTo>
                <a:lnTo>
                  <a:pt x="10332" y="8829"/>
                </a:lnTo>
                <a:lnTo>
                  <a:pt x="10450" y="8663"/>
                </a:lnTo>
                <a:lnTo>
                  <a:pt x="10569" y="8589"/>
                </a:lnTo>
                <a:lnTo>
                  <a:pt x="10688" y="8610"/>
                </a:lnTo>
                <a:lnTo>
                  <a:pt x="10807" y="8719"/>
                </a:lnTo>
                <a:lnTo>
                  <a:pt x="10925" y="8897"/>
                </a:lnTo>
                <a:lnTo>
                  <a:pt x="11044" y="9120"/>
                </a:lnTo>
                <a:lnTo>
                  <a:pt x="11163" y="9360"/>
                </a:lnTo>
                <a:lnTo>
                  <a:pt x="11282" y="9587"/>
                </a:lnTo>
                <a:lnTo>
                  <a:pt x="11400" y="9772"/>
                </a:lnTo>
                <a:lnTo>
                  <a:pt x="11519" y="9899"/>
                </a:lnTo>
                <a:lnTo>
                  <a:pt x="11638" y="9953"/>
                </a:lnTo>
                <a:lnTo>
                  <a:pt x="11757" y="9933"/>
                </a:lnTo>
                <a:lnTo>
                  <a:pt x="11875" y="9845"/>
                </a:lnTo>
                <a:lnTo>
                  <a:pt x="11994" y="9703"/>
                </a:lnTo>
                <a:lnTo>
                  <a:pt x="12113" y="9527"/>
                </a:lnTo>
                <a:lnTo>
                  <a:pt x="12232" y="9340"/>
                </a:lnTo>
                <a:lnTo>
                  <a:pt x="12350" y="9166"/>
                </a:lnTo>
                <a:lnTo>
                  <a:pt x="12469" y="9023"/>
                </a:lnTo>
                <a:lnTo>
                  <a:pt x="12588" y="8928"/>
                </a:lnTo>
                <a:lnTo>
                  <a:pt x="12707" y="8888"/>
                </a:lnTo>
                <a:lnTo>
                  <a:pt x="12825" y="8906"/>
                </a:lnTo>
                <a:lnTo>
                  <a:pt x="12944" y="8977"/>
                </a:lnTo>
                <a:lnTo>
                  <a:pt x="13063" y="9089"/>
                </a:lnTo>
                <a:lnTo>
                  <a:pt x="13182" y="9227"/>
                </a:lnTo>
                <a:lnTo>
                  <a:pt x="13300" y="9372"/>
                </a:lnTo>
                <a:lnTo>
                  <a:pt x="13419" y="9507"/>
                </a:lnTo>
                <a:lnTo>
                  <a:pt x="13538" y="9617"/>
                </a:lnTo>
                <a:lnTo>
                  <a:pt x="13657" y="9689"/>
                </a:lnTo>
                <a:lnTo>
                  <a:pt x="13775" y="9718"/>
                </a:lnTo>
                <a:lnTo>
                  <a:pt x="13894" y="9701"/>
                </a:lnTo>
                <a:lnTo>
                  <a:pt x="14013" y="9645"/>
                </a:lnTo>
                <a:lnTo>
                  <a:pt x="14132" y="9556"/>
                </a:lnTo>
                <a:lnTo>
                  <a:pt x="14251" y="9448"/>
                </a:lnTo>
                <a:lnTo>
                  <a:pt x="14369" y="9335"/>
                </a:lnTo>
                <a:lnTo>
                  <a:pt x="14488" y="9230"/>
                </a:lnTo>
                <a:lnTo>
                  <a:pt x="14607" y="9147"/>
                </a:lnTo>
                <a:lnTo>
                  <a:pt x="14726" y="9092"/>
                </a:lnTo>
                <a:lnTo>
                  <a:pt x="14844" y="9071"/>
                </a:lnTo>
                <a:lnTo>
                  <a:pt x="14963" y="9085"/>
                </a:lnTo>
                <a:lnTo>
                  <a:pt x="15082" y="9132"/>
                </a:lnTo>
                <a:lnTo>
                  <a:pt x="15201" y="9202"/>
                </a:lnTo>
                <a:lnTo>
                  <a:pt x="15319" y="9286"/>
                </a:lnTo>
                <a:lnTo>
                  <a:pt x="15439" y="9374"/>
                </a:lnTo>
                <a:lnTo>
                  <a:pt x="15558" y="9454"/>
                </a:lnTo>
                <a:lnTo>
                  <a:pt x="15677" y="9519"/>
                </a:lnTo>
                <a:lnTo>
                  <a:pt x="15795" y="9560"/>
                </a:lnTo>
                <a:lnTo>
                  <a:pt x="15914" y="9575"/>
                </a:lnTo>
                <a:lnTo>
                  <a:pt x="16033" y="9562"/>
                </a:lnTo>
                <a:lnTo>
                  <a:pt x="16152" y="9525"/>
                </a:lnTo>
                <a:lnTo>
                  <a:pt x="16270" y="9470"/>
                </a:lnTo>
                <a:lnTo>
                  <a:pt x="16389" y="9405"/>
                </a:lnTo>
                <a:lnTo>
                  <a:pt x="16508" y="9336"/>
                </a:lnTo>
                <a:lnTo>
                  <a:pt x="16627" y="9274"/>
                </a:lnTo>
                <a:lnTo>
                  <a:pt x="16745" y="9224"/>
                </a:lnTo>
                <a:lnTo>
                  <a:pt x="16864" y="9193"/>
                </a:lnTo>
                <a:lnTo>
                  <a:pt x="16983" y="9183"/>
                </a:lnTo>
                <a:lnTo>
                  <a:pt x="17102" y="9193"/>
                </a:lnTo>
                <a:lnTo>
                  <a:pt x="17220" y="9223"/>
                </a:lnTo>
                <a:lnTo>
                  <a:pt x="17339" y="9266"/>
                </a:lnTo>
                <a:lnTo>
                  <a:pt x="17458" y="9318"/>
                </a:lnTo>
                <a:lnTo>
                  <a:pt x="17577" y="9372"/>
                </a:lnTo>
                <a:lnTo>
                  <a:pt x="17695" y="9419"/>
                </a:lnTo>
                <a:lnTo>
                  <a:pt x="17814" y="9458"/>
                </a:lnTo>
                <a:lnTo>
                  <a:pt x="17933" y="9481"/>
                </a:lnTo>
                <a:lnTo>
                  <a:pt x="18052" y="9488"/>
                </a:lnTo>
                <a:lnTo>
                  <a:pt x="18170" y="9479"/>
                </a:lnTo>
                <a:lnTo>
                  <a:pt x="18289" y="9455"/>
                </a:lnTo>
                <a:lnTo>
                  <a:pt x="18408" y="9421"/>
                </a:lnTo>
                <a:lnTo>
                  <a:pt x="18527" y="9380"/>
                </a:lnTo>
                <a:lnTo>
                  <a:pt x="18645" y="9339"/>
                </a:lnTo>
                <a:lnTo>
                  <a:pt x="18764" y="9302"/>
                </a:lnTo>
                <a:lnTo>
                  <a:pt x="18883" y="9272"/>
                </a:lnTo>
                <a:lnTo>
                  <a:pt x="19002" y="9256"/>
                </a:lnTo>
                <a:lnTo>
                  <a:pt x="19120" y="9250"/>
                </a:lnTo>
                <a:lnTo>
                  <a:pt x="19239" y="9258"/>
                </a:lnTo>
                <a:lnTo>
                  <a:pt x="19358" y="9277"/>
                </a:lnTo>
                <a:lnTo>
                  <a:pt x="19477" y="9304"/>
                </a:lnTo>
                <a:lnTo>
                  <a:pt x="19595" y="9336"/>
                </a:lnTo>
                <a:lnTo>
                  <a:pt x="19714" y="9368"/>
                </a:lnTo>
                <a:lnTo>
                  <a:pt x="19833" y="9396"/>
                </a:lnTo>
                <a:lnTo>
                  <a:pt x="19952" y="9418"/>
                </a:lnTo>
                <a:lnTo>
                  <a:pt x="20070" y="9432"/>
                </a:lnTo>
                <a:lnTo>
                  <a:pt x="20189" y="9435"/>
                </a:lnTo>
                <a:lnTo>
                  <a:pt x="20308" y="9429"/>
                </a:lnTo>
                <a:lnTo>
                  <a:pt x="20427" y="9414"/>
                </a:lnTo>
                <a:lnTo>
                  <a:pt x="20545" y="9392"/>
                </a:lnTo>
                <a:lnTo>
                  <a:pt x="20664" y="9368"/>
                </a:lnTo>
                <a:lnTo>
                  <a:pt x="20783" y="9342"/>
                </a:lnTo>
                <a:lnTo>
                  <a:pt x="20902" y="9320"/>
                </a:lnTo>
                <a:lnTo>
                  <a:pt x="21020" y="9303"/>
                </a:lnTo>
                <a:lnTo>
                  <a:pt x="21139" y="9294"/>
                </a:lnTo>
                <a:lnTo>
                  <a:pt x="21258" y="9291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3427795" y="5013176"/>
            <a:ext cx="3157871" cy="1417478"/>
            <a:chOff x="140" y="303"/>
            <a:chExt cx="2896" cy="1181"/>
          </a:xfrm>
        </p:grpSpPr>
        <p:grpSp>
          <p:nvGrpSpPr>
            <p:cNvPr id="45" name="Group 18"/>
            <p:cNvGrpSpPr>
              <a:grpSpLocks/>
            </p:cNvGrpSpPr>
            <p:nvPr/>
          </p:nvGrpSpPr>
          <p:grpSpPr bwMode="auto">
            <a:xfrm>
              <a:off x="480" y="326"/>
              <a:ext cx="2496" cy="1127"/>
              <a:chOff x="480" y="326"/>
              <a:chExt cx="2496" cy="1127"/>
            </a:xfrm>
          </p:grpSpPr>
          <p:sp>
            <p:nvSpPr>
              <p:cNvPr id="50" name="Line 19"/>
              <p:cNvSpPr>
                <a:spLocks noChangeShapeType="1"/>
              </p:cNvSpPr>
              <p:nvPr/>
            </p:nvSpPr>
            <p:spPr bwMode="auto">
              <a:xfrm>
                <a:off x="480" y="326"/>
                <a:ext cx="0" cy="11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90000" tIns="43200" rIns="90000" bIns="432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Line 20"/>
              <p:cNvSpPr>
                <a:spLocks noChangeShapeType="1"/>
              </p:cNvSpPr>
              <p:nvPr/>
            </p:nvSpPr>
            <p:spPr bwMode="auto">
              <a:xfrm>
                <a:off x="481" y="91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3200" rIns="90000" bIns="4320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2832" y="895"/>
              <a:ext cx="204" cy="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/>
                <a:t>t</a:t>
              </a:r>
              <a:endParaRPr lang="en-US"/>
            </a:p>
          </p:txBody>
        </p:sp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196" y="819"/>
              <a:ext cx="202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/>
                <a:t>0</a:t>
              </a:r>
              <a:endParaRPr lang="en-US" sz="1800"/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206" y="303"/>
              <a:ext cx="179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 dirty="0"/>
                <a:t>1</a:t>
              </a:r>
              <a:endParaRPr lang="en-US" sz="1800" dirty="0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140" y="1257"/>
              <a:ext cx="239" cy="2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de-DE" sz="1800"/>
                <a:t>-1</a:t>
              </a:r>
              <a:endParaRPr lang="en-US" sz="1800"/>
            </a:p>
          </p:txBody>
        </p:sp>
      </p:grpSp>
      <p:sp>
        <p:nvSpPr>
          <p:cNvPr id="52" name="Штриховая стрелка вправо 51"/>
          <p:cNvSpPr/>
          <p:nvPr/>
        </p:nvSpPr>
        <p:spPr>
          <a:xfrm>
            <a:off x="2699792" y="5589240"/>
            <a:ext cx="648072" cy="360040"/>
          </a:xfrm>
          <a:prstGeom prst="stripedRightArrow">
            <a:avLst>
              <a:gd name="adj1" fmla="val 50000"/>
              <a:gd name="adj2" fmla="val 763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3482975" y="4560888"/>
          <a:ext cx="31146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57" name="Формула" r:id="rId6" imgW="2006280" imgH="228600" progId="Equation.3">
                  <p:embed/>
                </p:oleObj>
              </mc:Choice>
              <mc:Fallback>
                <p:oleObj name="Формула" r:id="rId6" imgW="2006280" imgH="228600" progId="Equation.3">
                  <p:embed/>
                  <p:pic>
                    <p:nvPicPr>
                      <p:cNvPr id="198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4560888"/>
                        <a:ext cx="31146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Выгнутая влево стрелка 54"/>
          <p:cNvSpPr/>
          <p:nvPr/>
        </p:nvSpPr>
        <p:spPr>
          <a:xfrm>
            <a:off x="1115616" y="4437112"/>
            <a:ext cx="387896" cy="308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8983531">
            <a:off x="500585" y="5010224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36" name="Стрелка вправо с вырезом 35"/>
          <p:cNvSpPr/>
          <p:nvPr/>
        </p:nvSpPr>
        <p:spPr>
          <a:xfrm rot="10800000">
            <a:off x="415788" y="5695752"/>
            <a:ext cx="864096" cy="152642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350815" y="5291916"/>
            <a:ext cx="19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Oscillations decay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72200" y="5805264"/>
            <a:ext cx="19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recovers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-relaxation: precession in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field and a small fluctuating field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precession cone is moving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Eventually, the spin can even flip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Spin flips up-to-down and down-to-up have slightly different probability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Bolztmann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law!):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goes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≠0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 expression for the transition rate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Origin of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-relaxation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617616" y="1628800"/>
            <a:ext cx="0" cy="1872208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42806" y="155679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7713269" y="1628800"/>
            <a:ext cx="144016" cy="1872208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72690" y="1637426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5130812" y="2204864"/>
            <a:ext cx="953356" cy="1297644"/>
            <a:chOff x="5381340" y="2204864"/>
            <a:chExt cx="953356" cy="1297644"/>
          </a:xfrm>
        </p:grpSpPr>
        <p:sp>
          <p:nvSpPr>
            <p:cNvPr id="25" name="Овал 24"/>
            <p:cNvSpPr/>
            <p:nvPr/>
          </p:nvSpPr>
          <p:spPr>
            <a:xfrm>
              <a:off x="5389966" y="2204864"/>
              <a:ext cx="936104" cy="216024"/>
            </a:xfrm>
            <a:prstGeom prst="ellipse">
              <a:avLst/>
            </a:prstGeom>
            <a:noFill/>
            <a:ln cap="flat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381340" y="2312876"/>
              <a:ext cx="478178" cy="11881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5856518" y="2314376"/>
              <a:ext cx="478178" cy="11881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 rot="345569">
            <a:off x="7299001" y="2230811"/>
            <a:ext cx="953356" cy="1297644"/>
            <a:chOff x="5381340" y="2204864"/>
            <a:chExt cx="953356" cy="1297644"/>
          </a:xfrm>
        </p:grpSpPr>
        <p:sp>
          <p:nvSpPr>
            <p:cNvPr id="33" name="Овал 32"/>
            <p:cNvSpPr/>
            <p:nvPr/>
          </p:nvSpPr>
          <p:spPr>
            <a:xfrm>
              <a:off x="5389966" y="2204864"/>
              <a:ext cx="936104" cy="216024"/>
            </a:xfrm>
            <a:prstGeom prst="ellipse">
              <a:avLst/>
            </a:prstGeom>
            <a:noFill/>
            <a:ln cap="flat">
              <a:solidFill>
                <a:schemeClr val="tx1"/>
              </a:solidFill>
              <a:prstDash val="sysDash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5381340" y="2312876"/>
              <a:ext cx="478178" cy="1188132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5856518" y="2314376"/>
              <a:ext cx="478178" cy="1188132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6432207" y="2348880"/>
            <a:ext cx="660073" cy="792088"/>
            <a:chOff x="6156176" y="2708920"/>
            <a:chExt cx="660073" cy="792088"/>
          </a:xfrm>
        </p:grpSpPr>
        <p:cxnSp>
          <p:nvCxnSpPr>
            <p:cNvPr id="16" name="Прямая со стрелкой 15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Овал 21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 flipV="1">
            <a:off x="7724521" y="1651810"/>
            <a:ext cx="0" cy="1872208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41085" y="157980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06" name="Object 6"/>
          <p:cNvGraphicFramePr>
            <a:graphicFrameLocks noChangeAspect="1"/>
          </p:cNvGraphicFramePr>
          <p:nvPr/>
        </p:nvGraphicFramePr>
        <p:xfrm>
          <a:off x="5370513" y="4581525"/>
          <a:ext cx="2486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78" name="Формула" r:id="rId4" imgW="1409400" imgH="431640" progId="Equation.3">
                  <p:embed/>
                </p:oleObj>
              </mc:Choice>
              <mc:Fallback>
                <p:oleObj name="Формула" r:id="rId4" imgW="1409400" imgH="431640" progId="Equation.3">
                  <p:embed/>
                  <p:pic>
                    <p:nvPicPr>
                      <p:cNvPr id="2048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3" y="4581525"/>
                        <a:ext cx="24860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7" name="Object 7"/>
          <p:cNvGraphicFramePr>
            <a:graphicFrameLocks noChangeAspect="1"/>
          </p:cNvGraphicFramePr>
          <p:nvPr/>
        </p:nvGraphicFramePr>
        <p:xfrm>
          <a:off x="683568" y="5445224"/>
          <a:ext cx="187166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79" name="Formel" r:id="rId6" imgW="1028254" imgH="431613" progId="Equation.3">
                  <p:embed/>
                </p:oleObj>
              </mc:Choice>
              <mc:Fallback>
                <p:oleObj name="Formel" r:id="rId6" imgW="1028254" imgH="431613" progId="Equation.3">
                  <p:embed/>
                  <p:pic>
                    <p:nvPicPr>
                      <p:cNvPr id="204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445224"/>
                        <a:ext cx="1871663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987824" y="5457418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Noise spectral density at the transition frequency</a:t>
            </a:r>
          </a:p>
          <a:p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the motional correlation time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2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Стрелка вправо с вырезом 47"/>
          <p:cNvSpPr/>
          <p:nvPr/>
        </p:nvSpPr>
        <p:spPr>
          <a:xfrm rot="18635400">
            <a:off x="512376" y="3054558"/>
            <a:ext cx="2891770" cy="432048"/>
          </a:xfrm>
          <a:prstGeom prst="notchedRightArrow">
            <a:avLst>
              <a:gd name="adj1" fmla="val 50000"/>
              <a:gd name="adj2" fmla="val 119483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-relaxation: kicks from the environment disturb the precession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Different spins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precess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differently and transverse net magnetization is gone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Generally the 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-rate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Origin of T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-relaxation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923928" y="5241394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contributions: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Adiabatic and non-adiabatic (T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-related)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403648" y="2780928"/>
            <a:ext cx="660073" cy="792088"/>
            <a:chOff x="6156176" y="2708920"/>
            <a:chExt cx="660073" cy="792088"/>
          </a:xfrm>
        </p:grpSpPr>
        <p:cxnSp>
          <p:nvCxnSpPr>
            <p:cNvPr id="28" name="Прямая со стрелкой 27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123728" y="3356992"/>
            <a:ext cx="660073" cy="792088"/>
            <a:chOff x="6156176" y="2708920"/>
            <a:chExt cx="660073" cy="792088"/>
          </a:xfrm>
        </p:grpSpPr>
        <p:cxnSp>
          <p:nvCxnSpPr>
            <p:cNvPr id="32" name="Прямая со стрелкой 31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Овал 39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1043608" y="2492896"/>
            <a:ext cx="660073" cy="792088"/>
            <a:chOff x="6156176" y="2708920"/>
            <a:chExt cx="660073" cy="792088"/>
          </a:xfrm>
        </p:grpSpPr>
        <p:cxnSp>
          <p:nvCxnSpPr>
            <p:cNvPr id="42" name="Прямая со стрелкой 41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1763688" y="3068960"/>
            <a:ext cx="660073" cy="792088"/>
            <a:chOff x="6156176" y="2708920"/>
            <a:chExt cx="660073" cy="792088"/>
          </a:xfrm>
        </p:grpSpPr>
        <p:cxnSp>
          <p:nvCxnSpPr>
            <p:cNvPr id="45" name="Прямая со стрелкой 44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Полилиния 46"/>
          <p:cNvSpPr/>
          <p:nvPr/>
        </p:nvSpPr>
        <p:spPr>
          <a:xfrm>
            <a:off x="861121" y="2310284"/>
            <a:ext cx="2175377" cy="1989245"/>
          </a:xfrm>
          <a:custGeom>
            <a:avLst/>
            <a:gdLst>
              <a:gd name="connsiteX0" fmla="*/ 1062570 w 2175377"/>
              <a:gd name="connsiteY0" fmla="*/ 18848 h 1989245"/>
              <a:gd name="connsiteX1" fmla="*/ 1036690 w 2175377"/>
              <a:gd name="connsiteY1" fmla="*/ 27474 h 1989245"/>
              <a:gd name="connsiteX2" fmla="*/ 950426 w 2175377"/>
              <a:gd name="connsiteY2" fmla="*/ 10222 h 1989245"/>
              <a:gd name="connsiteX3" fmla="*/ 915921 w 2175377"/>
              <a:gd name="connsiteY3" fmla="*/ 1595 h 1989245"/>
              <a:gd name="connsiteX4" fmla="*/ 553611 w 2175377"/>
              <a:gd name="connsiteY4" fmla="*/ 10222 h 1989245"/>
              <a:gd name="connsiteX5" fmla="*/ 493226 w 2175377"/>
              <a:gd name="connsiteY5" fmla="*/ 36101 h 1989245"/>
              <a:gd name="connsiteX6" fmla="*/ 458721 w 2175377"/>
              <a:gd name="connsiteY6" fmla="*/ 44727 h 1989245"/>
              <a:gd name="connsiteX7" fmla="*/ 398336 w 2175377"/>
              <a:gd name="connsiteY7" fmla="*/ 105112 h 1989245"/>
              <a:gd name="connsiteX8" fmla="*/ 372456 w 2175377"/>
              <a:gd name="connsiteY8" fmla="*/ 130991 h 1989245"/>
              <a:gd name="connsiteX9" fmla="*/ 355204 w 2175377"/>
              <a:gd name="connsiteY9" fmla="*/ 156871 h 1989245"/>
              <a:gd name="connsiteX10" fmla="*/ 329324 w 2175377"/>
              <a:gd name="connsiteY10" fmla="*/ 182750 h 1989245"/>
              <a:gd name="connsiteX11" fmla="*/ 286192 w 2175377"/>
              <a:gd name="connsiteY11" fmla="*/ 243135 h 1989245"/>
              <a:gd name="connsiteX12" fmla="*/ 260313 w 2175377"/>
              <a:gd name="connsiteY12" fmla="*/ 251761 h 1989245"/>
              <a:gd name="connsiteX13" fmla="*/ 234434 w 2175377"/>
              <a:gd name="connsiteY13" fmla="*/ 286267 h 1989245"/>
              <a:gd name="connsiteX14" fmla="*/ 208554 w 2175377"/>
              <a:gd name="connsiteY14" fmla="*/ 303520 h 1989245"/>
              <a:gd name="connsiteX15" fmla="*/ 165422 w 2175377"/>
              <a:gd name="connsiteY15" fmla="*/ 338025 h 1989245"/>
              <a:gd name="connsiteX16" fmla="*/ 87785 w 2175377"/>
              <a:gd name="connsiteY16" fmla="*/ 407037 h 1989245"/>
              <a:gd name="connsiteX17" fmla="*/ 70532 w 2175377"/>
              <a:gd name="connsiteY17" fmla="*/ 441542 h 1989245"/>
              <a:gd name="connsiteX18" fmla="*/ 44653 w 2175377"/>
              <a:gd name="connsiteY18" fmla="*/ 458795 h 1989245"/>
              <a:gd name="connsiteX19" fmla="*/ 18773 w 2175377"/>
              <a:gd name="connsiteY19" fmla="*/ 484674 h 1989245"/>
              <a:gd name="connsiteX20" fmla="*/ 18773 w 2175377"/>
              <a:gd name="connsiteY20" fmla="*/ 657203 h 1989245"/>
              <a:gd name="connsiteX21" fmla="*/ 36026 w 2175377"/>
              <a:gd name="connsiteY21" fmla="*/ 717588 h 1989245"/>
              <a:gd name="connsiteX22" fmla="*/ 44653 w 2175377"/>
              <a:gd name="connsiteY22" fmla="*/ 760720 h 1989245"/>
              <a:gd name="connsiteX23" fmla="*/ 53279 w 2175377"/>
              <a:gd name="connsiteY23" fmla="*/ 1304184 h 1989245"/>
              <a:gd name="connsiteX24" fmla="*/ 70532 w 2175377"/>
              <a:gd name="connsiteY24" fmla="*/ 1330063 h 1989245"/>
              <a:gd name="connsiteX25" fmla="*/ 79158 w 2175377"/>
              <a:gd name="connsiteY25" fmla="*/ 1364569 h 1989245"/>
              <a:gd name="connsiteX26" fmla="*/ 122290 w 2175377"/>
              <a:gd name="connsiteY26" fmla="*/ 1416327 h 1989245"/>
              <a:gd name="connsiteX27" fmla="*/ 148170 w 2175377"/>
              <a:gd name="connsiteY27" fmla="*/ 1433580 h 1989245"/>
              <a:gd name="connsiteX28" fmla="*/ 199928 w 2175377"/>
              <a:gd name="connsiteY28" fmla="*/ 1468086 h 1989245"/>
              <a:gd name="connsiteX29" fmla="*/ 225807 w 2175377"/>
              <a:gd name="connsiteY29" fmla="*/ 1493965 h 1989245"/>
              <a:gd name="connsiteX30" fmla="*/ 260313 w 2175377"/>
              <a:gd name="connsiteY30" fmla="*/ 1511218 h 1989245"/>
              <a:gd name="connsiteX31" fmla="*/ 286192 w 2175377"/>
              <a:gd name="connsiteY31" fmla="*/ 1537097 h 1989245"/>
              <a:gd name="connsiteX32" fmla="*/ 363830 w 2175377"/>
              <a:gd name="connsiteY32" fmla="*/ 1580229 h 1989245"/>
              <a:gd name="connsiteX33" fmla="*/ 389709 w 2175377"/>
              <a:gd name="connsiteY33" fmla="*/ 1597482 h 1989245"/>
              <a:gd name="connsiteX34" fmla="*/ 441468 w 2175377"/>
              <a:gd name="connsiteY34" fmla="*/ 1614735 h 1989245"/>
              <a:gd name="connsiteX35" fmla="*/ 467347 w 2175377"/>
              <a:gd name="connsiteY35" fmla="*/ 1640614 h 1989245"/>
              <a:gd name="connsiteX36" fmla="*/ 493226 w 2175377"/>
              <a:gd name="connsiteY36" fmla="*/ 1657867 h 1989245"/>
              <a:gd name="connsiteX37" fmla="*/ 570864 w 2175377"/>
              <a:gd name="connsiteY37" fmla="*/ 1700999 h 1989245"/>
              <a:gd name="connsiteX38" fmla="*/ 622622 w 2175377"/>
              <a:gd name="connsiteY38" fmla="*/ 1726878 h 1989245"/>
              <a:gd name="connsiteX39" fmla="*/ 674381 w 2175377"/>
              <a:gd name="connsiteY39" fmla="*/ 1761384 h 1989245"/>
              <a:gd name="connsiteX40" fmla="*/ 700260 w 2175377"/>
              <a:gd name="connsiteY40" fmla="*/ 1787263 h 1989245"/>
              <a:gd name="connsiteX41" fmla="*/ 752019 w 2175377"/>
              <a:gd name="connsiteY41" fmla="*/ 1821769 h 1989245"/>
              <a:gd name="connsiteX42" fmla="*/ 803777 w 2175377"/>
              <a:gd name="connsiteY42" fmla="*/ 1856274 h 1989245"/>
              <a:gd name="connsiteX43" fmla="*/ 829656 w 2175377"/>
              <a:gd name="connsiteY43" fmla="*/ 1873527 h 1989245"/>
              <a:gd name="connsiteX44" fmla="*/ 898668 w 2175377"/>
              <a:gd name="connsiteY44" fmla="*/ 1925286 h 1989245"/>
              <a:gd name="connsiteX45" fmla="*/ 924547 w 2175377"/>
              <a:gd name="connsiteY45" fmla="*/ 1933912 h 1989245"/>
              <a:gd name="connsiteX46" fmla="*/ 950426 w 2175377"/>
              <a:gd name="connsiteY46" fmla="*/ 1951165 h 1989245"/>
              <a:gd name="connsiteX47" fmla="*/ 993558 w 2175377"/>
              <a:gd name="connsiteY47" fmla="*/ 1959791 h 1989245"/>
              <a:gd name="connsiteX48" fmla="*/ 1278230 w 2175377"/>
              <a:gd name="connsiteY48" fmla="*/ 1977044 h 1989245"/>
              <a:gd name="connsiteX49" fmla="*/ 1321362 w 2175377"/>
              <a:gd name="connsiteY49" fmla="*/ 1985671 h 1989245"/>
              <a:gd name="connsiteX50" fmla="*/ 1606034 w 2175377"/>
              <a:gd name="connsiteY50" fmla="*/ 1977044 h 1989245"/>
              <a:gd name="connsiteX51" fmla="*/ 1718177 w 2175377"/>
              <a:gd name="connsiteY51" fmla="*/ 1959791 h 1989245"/>
              <a:gd name="connsiteX52" fmla="*/ 1744056 w 2175377"/>
              <a:gd name="connsiteY52" fmla="*/ 1942539 h 1989245"/>
              <a:gd name="connsiteX53" fmla="*/ 1778562 w 2175377"/>
              <a:gd name="connsiteY53" fmla="*/ 1925286 h 1989245"/>
              <a:gd name="connsiteX54" fmla="*/ 1813068 w 2175377"/>
              <a:gd name="connsiteY54" fmla="*/ 1873527 h 1989245"/>
              <a:gd name="connsiteX55" fmla="*/ 1821694 w 2175377"/>
              <a:gd name="connsiteY55" fmla="*/ 1839022 h 1989245"/>
              <a:gd name="connsiteX56" fmla="*/ 1847573 w 2175377"/>
              <a:gd name="connsiteY56" fmla="*/ 1744131 h 1989245"/>
              <a:gd name="connsiteX57" fmla="*/ 1856200 w 2175377"/>
              <a:gd name="connsiteY57" fmla="*/ 1675120 h 1989245"/>
              <a:gd name="connsiteX58" fmla="*/ 1873453 w 2175377"/>
              <a:gd name="connsiteY58" fmla="*/ 1649241 h 1989245"/>
              <a:gd name="connsiteX59" fmla="*/ 1899332 w 2175377"/>
              <a:gd name="connsiteY59" fmla="*/ 1614735 h 1989245"/>
              <a:gd name="connsiteX60" fmla="*/ 1925211 w 2175377"/>
              <a:gd name="connsiteY60" fmla="*/ 1588856 h 1989245"/>
              <a:gd name="connsiteX61" fmla="*/ 1976970 w 2175377"/>
              <a:gd name="connsiteY61" fmla="*/ 1528471 h 1989245"/>
              <a:gd name="connsiteX62" fmla="*/ 2011475 w 2175377"/>
              <a:gd name="connsiteY62" fmla="*/ 1511218 h 1989245"/>
              <a:gd name="connsiteX63" fmla="*/ 2028728 w 2175377"/>
              <a:gd name="connsiteY63" fmla="*/ 1485339 h 1989245"/>
              <a:gd name="connsiteX64" fmla="*/ 2114992 w 2175377"/>
              <a:gd name="connsiteY64" fmla="*/ 1407701 h 1989245"/>
              <a:gd name="connsiteX65" fmla="*/ 2132245 w 2175377"/>
              <a:gd name="connsiteY65" fmla="*/ 1373195 h 1989245"/>
              <a:gd name="connsiteX66" fmla="*/ 2140871 w 2175377"/>
              <a:gd name="connsiteY66" fmla="*/ 1338690 h 1989245"/>
              <a:gd name="connsiteX67" fmla="*/ 2149498 w 2175377"/>
              <a:gd name="connsiteY67" fmla="*/ 1312810 h 1989245"/>
              <a:gd name="connsiteX68" fmla="*/ 2158124 w 2175377"/>
              <a:gd name="connsiteY68" fmla="*/ 1269678 h 1989245"/>
              <a:gd name="connsiteX69" fmla="*/ 2175377 w 2175377"/>
              <a:gd name="connsiteY69" fmla="*/ 1200667 h 1989245"/>
              <a:gd name="connsiteX70" fmla="*/ 2166751 w 2175377"/>
              <a:gd name="connsiteY70" fmla="*/ 941874 h 1989245"/>
              <a:gd name="connsiteX71" fmla="*/ 2140871 w 2175377"/>
              <a:gd name="connsiteY71" fmla="*/ 881490 h 1989245"/>
              <a:gd name="connsiteX72" fmla="*/ 2132245 w 2175377"/>
              <a:gd name="connsiteY72" fmla="*/ 855610 h 1989245"/>
              <a:gd name="connsiteX73" fmla="*/ 2071860 w 2175377"/>
              <a:gd name="connsiteY73" fmla="*/ 803852 h 1989245"/>
              <a:gd name="connsiteX74" fmla="*/ 2045981 w 2175377"/>
              <a:gd name="connsiteY74" fmla="*/ 777973 h 1989245"/>
              <a:gd name="connsiteX75" fmla="*/ 1994222 w 2175377"/>
              <a:gd name="connsiteY75" fmla="*/ 743467 h 1989245"/>
              <a:gd name="connsiteX76" fmla="*/ 1933837 w 2175377"/>
              <a:gd name="connsiteY76" fmla="*/ 708961 h 1989245"/>
              <a:gd name="connsiteX77" fmla="*/ 1890705 w 2175377"/>
              <a:gd name="connsiteY77" fmla="*/ 691708 h 1989245"/>
              <a:gd name="connsiteX78" fmla="*/ 1838947 w 2175377"/>
              <a:gd name="connsiteY78" fmla="*/ 639950 h 1989245"/>
              <a:gd name="connsiteX79" fmla="*/ 1813068 w 2175377"/>
              <a:gd name="connsiteY79" fmla="*/ 614071 h 1989245"/>
              <a:gd name="connsiteX80" fmla="*/ 1761309 w 2175377"/>
              <a:gd name="connsiteY80" fmla="*/ 579565 h 1989245"/>
              <a:gd name="connsiteX81" fmla="*/ 1709551 w 2175377"/>
              <a:gd name="connsiteY81" fmla="*/ 545059 h 1989245"/>
              <a:gd name="connsiteX82" fmla="*/ 1683671 w 2175377"/>
              <a:gd name="connsiteY82" fmla="*/ 527807 h 1989245"/>
              <a:gd name="connsiteX83" fmla="*/ 1666419 w 2175377"/>
              <a:gd name="connsiteY83" fmla="*/ 501927 h 1989245"/>
              <a:gd name="connsiteX84" fmla="*/ 1606034 w 2175377"/>
              <a:gd name="connsiteY84" fmla="*/ 467422 h 1989245"/>
              <a:gd name="connsiteX85" fmla="*/ 1545649 w 2175377"/>
              <a:gd name="connsiteY85" fmla="*/ 415663 h 1989245"/>
              <a:gd name="connsiteX86" fmla="*/ 1519770 w 2175377"/>
              <a:gd name="connsiteY86" fmla="*/ 407037 h 1989245"/>
              <a:gd name="connsiteX87" fmla="*/ 1493890 w 2175377"/>
              <a:gd name="connsiteY87" fmla="*/ 389784 h 1989245"/>
              <a:gd name="connsiteX88" fmla="*/ 1450758 w 2175377"/>
              <a:gd name="connsiteY88" fmla="*/ 346652 h 1989245"/>
              <a:gd name="connsiteX89" fmla="*/ 1433505 w 2175377"/>
              <a:gd name="connsiteY89" fmla="*/ 320773 h 1989245"/>
              <a:gd name="connsiteX90" fmla="*/ 1407626 w 2175377"/>
              <a:gd name="connsiteY90" fmla="*/ 260388 h 1989245"/>
              <a:gd name="connsiteX91" fmla="*/ 1381747 w 2175377"/>
              <a:gd name="connsiteY91" fmla="*/ 174124 h 1989245"/>
              <a:gd name="connsiteX92" fmla="*/ 1338615 w 2175377"/>
              <a:gd name="connsiteY92" fmla="*/ 130991 h 1989245"/>
              <a:gd name="connsiteX93" fmla="*/ 1312736 w 2175377"/>
              <a:gd name="connsiteY93" fmla="*/ 105112 h 1989245"/>
              <a:gd name="connsiteX94" fmla="*/ 1260977 w 2175377"/>
              <a:gd name="connsiteY94" fmla="*/ 70607 h 1989245"/>
              <a:gd name="connsiteX95" fmla="*/ 1148834 w 2175377"/>
              <a:gd name="connsiteY95" fmla="*/ 44727 h 1989245"/>
              <a:gd name="connsiteX96" fmla="*/ 1097075 w 2175377"/>
              <a:gd name="connsiteY96" fmla="*/ 27474 h 1989245"/>
              <a:gd name="connsiteX97" fmla="*/ 1071196 w 2175377"/>
              <a:gd name="connsiteY97" fmla="*/ 1595 h 1989245"/>
              <a:gd name="connsiteX98" fmla="*/ 1062570 w 2175377"/>
              <a:gd name="connsiteY98" fmla="*/ 18848 h 198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75377" h="1989245">
                <a:moveTo>
                  <a:pt x="1062570" y="18848"/>
                </a:moveTo>
                <a:cubicBezTo>
                  <a:pt x="1056819" y="23161"/>
                  <a:pt x="1045783" y="27474"/>
                  <a:pt x="1036690" y="27474"/>
                </a:cubicBezTo>
                <a:cubicBezTo>
                  <a:pt x="985168" y="27474"/>
                  <a:pt x="987605" y="20845"/>
                  <a:pt x="950426" y="10222"/>
                </a:cubicBezTo>
                <a:cubicBezTo>
                  <a:pt x="939026" y="6965"/>
                  <a:pt x="927423" y="4471"/>
                  <a:pt x="915921" y="1595"/>
                </a:cubicBezTo>
                <a:lnTo>
                  <a:pt x="553611" y="10222"/>
                </a:lnTo>
                <a:cubicBezTo>
                  <a:pt x="507671" y="12219"/>
                  <a:pt x="530173" y="20267"/>
                  <a:pt x="493226" y="36101"/>
                </a:cubicBezTo>
                <a:cubicBezTo>
                  <a:pt x="482329" y="40771"/>
                  <a:pt x="470223" y="41852"/>
                  <a:pt x="458721" y="44727"/>
                </a:cubicBezTo>
                <a:lnTo>
                  <a:pt x="398336" y="105112"/>
                </a:lnTo>
                <a:cubicBezTo>
                  <a:pt x="389709" y="113738"/>
                  <a:pt x="379223" y="120840"/>
                  <a:pt x="372456" y="130991"/>
                </a:cubicBezTo>
                <a:cubicBezTo>
                  <a:pt x="366705" y="139618"/>
                  <a:pt x="361841" y="148906"/>
                  <a:pt x="355204" y="156871"/>
                </a:cubicBezTo>
                <a:cubicBezTo>
                  <a:pt x="347394" y="166243"/>
                  <a:pt x="337134" y="173378"/>
                  <a:pt x="329324" y="182750"/>
                </a:cubicBezTo>
                <a:cubicBezTo>
                  <a:pt x="315021" y="199913"/>
                  <a:pt x="303141" y="229011"/>
                  <a:pt x="286192" y="243135"/>
                </a:cubicBezTo>
                <a:cubicBezTo>
                  <a:pt x="279207" y="248956"/>
                  <a:pt x="268939" y="248886"/>
                  <a:pt x="260313" y="251761"/>
                </a:cubicBezTo>
                <a:cubicBezTo>
                  <a:pt x="251687" y="263263"/>
                  <a:pt x="244600" y="276101"/>
                  <a:pt x="234434" y="286267"/>
                </a:cubicBezTo>
                <a:cubicBezTo>
                  <a:pt x="227103" y="293598"/>
                  <a:pt x="215885" y="296189"/>
                  <a:pt x="208554" y="303520"/>
                </a:cubicBezTo>
                <a:cubicBezTo>
                  <a:pt x="169535" y="342539"/>
                  <a:pt x="215805" y="321232"/>
                  <a:pt x="165422" y="338025"/>
                </a:cubicBezTo>
                <a:cubicBezTo>
                  <a:pt x="106333" y="397115"/>
                  <a:pt x="133965" y="376250"/>
                  <a:pt x="87785" y="407037"/>
                </a:cubicBezTo>
                <a:cubicBezTo>
                  <a:pt x="82034" y="418539"/>
                  <a:pt x="78764" y="431663"/>
                  <a:pt x="70532" y="441542"/>
                </a:cubicBezTo>
                <a:cubicBezTo>
                  <a:pt x="63895" y="449507"/>
                  <a:pt x="52618" y="452158"/>
                  <a:pt x="44653" y="458795"/>
                </a:cubicBezTo>
                <a:cubicBezTo>
                  <a:pt x="35281" y="466605"/>
                  <a:pt x="27400" y="476048"/>
                  <a:pt x="18773" y="484674"/>
                </a:cubicBezTo>
                <a:cubicBezTo>
                  <a:pt x="0" y="559771"/>
                  <a:pt x="5393" y="523406"/>
                  <a:pt x="18773" y="657203"/>
                </a:cubicBezTo>
                <a:cubicBezTo>
                  <a:pt x="21461" y="684081"/>
                  <a:pt x="29898" y="693077"/>
                  <a:pt x="36026" y="717588"/>
                </a:cubicBezTo>
                <a:cubicBezTo>
                  <a:pt x="39582" y="731812"/>
                  <a:pt x="41777" y="746343"/>
                  <a:pt x="44653" y="760720"/>
                </a:cubicBezTo>
                <a:cubicBezTo>
                  <a:pt x="47528" y="941875"/>
                  <a:pt x="45052" y="1123193"/>
                  <a:pt x="53279" y="1304184"/>
                </a:cubicBezTo>
                <a:cubicBezTo>
                  <a:pt x="53750" y="1314541"/>
                  <a:pt x="66448" y="1320534"/>
                  <a:pt x="70532" y="1330063"/>
                </a:cubicBezTo>
                <a:cubicBezTo>
                  <a:pt x="75202" y="1340960"/>
                  <a:pt x="74488" y="1353672"/>
                  <a:pt x="79158" y="1364569"/>
                </a:cubicBezTo>
                <a:cubicBezTo>
                  <a:pt x="86697" y="1382160"/>
                  <a:pt x="108473" y="1404813"/>
                  <a:pt x="122290" y="1416327"/>
                </a:cubicBezTo>
                <a:cubicBezTo>
                  <a:pt x="130255" y="1422964"/>
                  <a:pt x="139543" y="1427829"/>
                  <a:pt x="148170" y="1433580"/>
                </a:cubicBezTo>
                <a:cubicBezTo>
                  <a:pt x="185486" y="1489557"/>
                  <a:pt x="139940" y="1433807"/>
                  <a:pt x="199928" y="1468086"/>
                </a:cubicBezTo>
                <a:cubicBezTo>
                  <a:pt x="210520" y="1474139"/>
                  <a:pt x="215880" y="1486874"/>
                  <a:pt x="225807" y="1493965"/>
                </a:cubicBezTo>
                <a:cubicBezTo>
                  <a:pt x="236271" y="1501439"/>
                  <a:pt x="249849" y="1503744"/>
                  <a:pt x="260313" y="1511218"/>
                </a:cubicBezTo>
                <a:cubicBezTo>
                  <a:pt x="270240" y="1518309"/>
                  <a:pt x="276562" y="1529607"/>
                  <a:pt x="286192" y="1537097"/>
                </a:cubicBezTo>
                <a:cubicBezTo>
                  <a:pt x="330686" y="1571703"/>
                  <a:pt x="324783" y="1567214"/>
                  <a:pt x="363830" y="1580229"/>
                </a:cubicBezTo>
                <a:cubicBezTo>
                  <a:pt x="372456" y="1585980"/>
                  <a:pt x="380235" y="1593271"/>
                  <a:pt x="389709" y="1597482"/>
                </a:cubicBezTo>
                <a:cubicBezTo>
                  <a:pt x="406328" y="1604868"/>
                  <a:pt x="441468" y="1614735"/>
                  <a:pt x="441468" y="1614735"/>
                </a:cubicBezTo>
                <a:cubicBezTo>
                  <a:pt x="450094" y="1623361"/>
                  <a:pt x="457975" y="1632804"/>
                  <a:pt x="467347" y="1640614"/>
                </a:cubicBezTo>
                <a:cubicBezTo>
                  <a:pt x="475312" y="1647251"/>
                  <a:pt x="484434" y="1652372"/>
                  <a:pt x="493226" y="1657867"/>
                </a:cubicBezTo>
                <a:cubicBezTo>
                  <a:pt x="608170" y="1729707"/>
                  <a:pt x="474741" y="1646071"/>
                  <a:pt x="570864" y="1700999"/>
                </a:cubicBezTo>
                <a:cubicBezTo>
                  <a:pt x="617687" y="1727755"/>
                  <a:pt x="575174" y="1711063"/>
                  <a:pt x="622622" y="1726878"/>
                </a:cubicBezTo>
                <a:cubicBezTo>
                  <a:pt x="639875" y="1738380"/>
                  <a:pt x="659719" y="1746722"/>
                  <a:pt x="674381" y="1761384"/>
                </a:cubicBezTo>
                <a:cubicBezTo>
                  <a:pt x="683007" y="1770010"/>
                  <a:pt x="690630" y="1779773"/>
                  <a:pt x="700260" y="1787263"/>
                </a:cubicBezTo>
                <a:cubicBezTo>
                  <a:pt x="716628" y="1799993"/>
                  <a:pt x="737357" y="1807107"/>
                  <a:pt x="752019" y="1821769"/>
                </a:cubicBezTo>
                <a:cubicBezTo>
                  <a:pt x="784328" y="1854078"/>
                  <a:pt x="766325" y="1843790"/>
                  <a:pt x="803777" y="1856274"/>
                </a:cubicBezTo>
                <a:cubicBezTo>
                  <a:pt x="812403" y="1862025"/>
                  <a:pt x="821271" y="1867429"/>
                  <a:pt x="829656" y="1873527"/>
                </a:cubicBezTo>
                <a:cubicBezTo>
                  <a:pt x="852911" y="1890440"/>
                  <a:pt x="871389" y="1916193"/>
                  <a:pt x="898668" y="1925286"/>
                </a:cubicBezTo>
                <a:lnTo>
                  <a:pt x="924547" y="1933912"/>
                </a:lnTo>
                <a:cubicBezTo>
                  <a:pt x="933173" y="1939663"/>
                  <a:pt x="940718" y="1947525"/>
                  <a:pt x="950426" y="1951165"/>
                </a:cubicBezTo>
                <a:cubicBezTo>
                  <a:pt x="964154" y="1956313"/>
                  <a:pt x="979245" y="1956610"/>
                  <a:pt x="993558" y="1959791"/>
                </a:cubicBezTo>
                <a:cubicBezTo>
                  <a:pt x="1126101" y="1989245"/>
                  <a:pt x="895942" y="1963862"/>
                  <a:pt x="1278230" y="1977044"/>
                </a:cubicBezTo>
                <a:cubicBezTo>
                  <a:pt x="1292607" y="1979920"/>
                  <a:pt x="1306700" y="1985671"/>
                  <a:pt x="1321362" y="1985671"/>
                </a:cubicBezTo>
                <a:cubicBezTo>
                  <a:pt x="1416296" y="1985671"/>
                  <a:pt x="1511218" y="1981785"/>
                  <a:pt x="1606034" y="1977044"/>
                </a:cubicBezTo>
                <a:cubicBezTo>
                  <a:pt x="1621903" y="1976251"/>
                  <a:pt x="1699552" y="1962895"/>
                  <a:pt x="1718177" y="1959791"/>
                </a:cubicBezTo>
                <a:cubicBezTo>
                  <a:pt x="1726803" y="1954040"/>
                  <a:pt x="1735054" y="1947683"/>
                  <a:pt x="1744056" y="1942539"/>
                </a:cubicBezTo>
                <a:cubicBezTo>
                  <a:pt x="1755221" y="1936159"/>
                  <a:pt x="1769469" y="1934379"/>
                  <a:pt x="1778562" y="1925286"/>
                </a:cubicBezTo>
                <a:cubicBezTo>
                  <a:pt x="1793224" y="1910624"/>
                  <a:pt x="1813068" y="1873527"/>
                  <a:pt x="1813068" y="1873527"/>
                </a:cubicBezTo>
                <a:cubicBezTo>
                  <a:pt x="1815943" y="1862025"/>
                  <a:pt x="1818437" y="1850421"/>
                  <a:pt x="1821694" y="1839022"/>
                </a:cubicBezTo>
                <a:cubicBezTo>
                  <a:pt x="1832979" y="1799523"/>
                  <a:pt x="1840736" y="1798819"/>
                  <a:pt x="1847573" y="1744131"/>
                </a:cubicBezTo>
                <a:cubicBezTo>
                  <a:pt x="1850449" y="1721127"/>
                  <a:pt x="1850100" y="1697486"/>
                  <a:pt x="1856200" y="1675120"/>
                </a:cubicBezTo>
                <a:cubicBezTo>
                  <a:pt x="1858928" y="1665118"/>
                  <a:pt x="1867427" y="1657677"/>
                  <a:pt x="1873453" y="1649241"/>
                </a:cubicBezTo>
                <a:cubicBezTo>
                  <a:pt x="1881810" y="1637542"/>
                  <a:pt x="1889975" y="1625651"/>
                  <a:pt x="1899332" y="1614735"/>
                </a:cubicBezTo>
                <a:cubicBezTo>
                  <a:pt x="1907271" y="1605472"/>
                  <a:pt x="1917401" y="1598228"/>
                  <a:pt x="1925211" y="1588856"/>
                </a:cubicBezTo>
                <a:cubicBezTo>
                  <a:pt x="1954191" y="1554079"/>
                  <a:pt x="1930890" y="1563031"/>
                  <a:pt x="1976970" y="1528471"/>
                </a:cubicBezTo>
                <a:cubicBezTo>
                  <a:pt x="1987257" y="1520755"/>
                  <a:pt x="1999973" y="1516969"/>
                  <a:pt x="2011475" y="1511218"/>
                </a:cubicBezTo>
                <a:cubicBezTo>
                  <a:pt x="2017226" y="1502592"/>
                  <a:pt x="2021397" y="1492670"/>
                  <a:pt x="2028728" y="1485339"/>
                </a:cubicBezTo>
                <a:cubicBezTo>
                  <a:pt x="2059768" y="1454299"/>
                  <a:pt x="2092073" y="1453539"/>
                  <a:pt x="2114992" y="1407701"/>
                </a:cubicBezTo>
                <a:lnTo>
                  <a:pt x="2132245" y="1373195"/>
                </a:lnTo>
                <a:cubicBezTo>
                  <a:pt x="2135120" y="1361693"/>
                  <a:pt x="2137614" y="1350089"/>
                  <a:pt x="2140871" y="1338690"/>
                </a:cubicBezTo>
                <a:cubicBezTo>
                  <a:pt x="2143369" y="1329947"/>
                  <a:pt x="2147293" y="1321632"/>
                  <a:pt x="2149498" y="1312810"/>
                </a:cubicBezTo>
                <a:cubicBezTo>
                  <a:pt x="2153054" y="1298586"/>
                  <a:pt x="2154827" y="1283965"/>
                  <a:pt x="2158124" y="1269678"/>
                </a:cubicBezTo>
                <a:cubicBezTo>
                  <a:pt x="2163456" y="1246574"/>
                  <a:pt x="2175377" y="1200667"/>
                  <a:pt x="2175377" y="1200667"/>
                </a:cubicBezTo>
                <a:cubicBezTo>
                  <a:pt x="2172502" y="1114403"/>
                  <a:pt x="2171973" y="1028028"/>
                  <a:pt x="2166751" y="941874"/>
                </a:cubicBezTo>
                <a:cubicBezTo>
                  <a:pt x="2165799" y="926167"/>
                  <a:pt x="2145585" y="892490"/>
                  <a:pt x="2140871" y="881490"/>
                </a:cubicBezTo>
                <a:cubicBezTo>
                  <a:pt x="2137289" y="873132"/>
                  <a:pt x="2137530" y="863009"/>
                  <a:pt x="2132245" y="855610"/>
                </a:cubicBezTo>
                <a:cubicBezTo>
                  <a:pt x="2101756" y="812925"/>
                  <a:pt x="2104040" y="830669"/>
                  <a:pt x="2071860" y="803852"/>
                </a:cubicBezTo>
                <a:cubicBezTo>
                  <a:pt x="2062488" y="796042"/>
                  <a:pt x="2055611" y="785463"/>
                  <a:pt x="2045981" y="777973"/>
                </a:cubicBezTo>
                <a:cubicBezTo>
                  <a:pt x="2029613" y="765243"/>
                  <a:pt x="2011475" y="754969"/>
                  <a:pt x="1994222" y="743467"/>
                </a:cubicBezTo>
                <a:cubicBezTo>
                  <a:pt x="1966465" y="724962"/>
                  <a:pt x="1966674" y="723555"/>
                  <a:pt x="1933837" y="708961"/>
                </a:cubicBezTo>
                <a:cubicBezTo>
                  <a:pt x="1919687" y="702672"/>
                  <a:pt x="1905082" y="697459"/>
                  <a:pt x="1890705" y="691708"/>
                </a:cubicBezTo>
                <a:lnTo>
                  <a:pt x="1838947" y="639950"/>
                </a:lnTo>
                <a:cubicBezTo>
                  <a:pt x="1830321" y="631324"/>
                  <a:pt x="1823219" y="620838"/>
                  <a:pt x="1813068" y="614071"/>
                </a:cubicBezTo>
                <a:lnTo>
                  <a:pt x="1761309" y="579565"/>
                </a:lnTo>
                <a:lnTo>
                  <a:pt x="1709551" y="545059"/>
                </a:lnTo>
                <a:lnTo>
                  <a:pt x="1683671" y="527807"/>
                </a:lnTo>
                <a:cubicBezTo>
                  <a:pt x="1677920" y="519180"/>
                  <a:pt x="1673750" y="509258"/>
                  <a:pt x="1666419" y="501927"/>
                </a:cubicBezTo>
                <a:cubicBezTo>
                  <a:pt x="1654227" y="489734"/>
                  <a:pt x="1619565" y="474187"/>
                  <a:pt x="1606034" y="467422"/>
                </a:cubicBezTo>
                <a:cubicBezTo>
                  <a:pt x="1585639" y="447027"/>
                  <a:pt x="1571469" y="430417"/>
                  <a:pt x="1545649" y="415663"/>
                </a:cubicBezTo>
                <a:cubicBezTo>
                  <a:pt x="1537754" y="411152"/>
                  <a:pt x="1528396" y="409912"/>
                  <a:pt x="1519770" y="407037"/>
                </a:cubicBezTo>
                <a:cubicBezTo>
                  <a:pt x="1511143" y="401286"/>
                  <a:pt x="1501221" y="397115"/>
                  <a:pt x="1493890" y="389784"/>
                </a:cubicBezTo>
                <a:cubicBezTo>
                  <a:pt x="1436377" y="332272"/>
                  <a:pt x="1519773" y="392663"/>
                  <a:pt x="1450758" y="346652"/>
                </a:cubicBezTo>
                <a:cubicBezTo>
                  <a:pt x="1445007" y="338026"/>
                  <a:pt x="1438649" y="329775"/>
                  <a:pt x="1433505" y="320773"/>
                </a:cubicBezTo>
                <a:cubicBezTo>
                  <a:pt x="1420365" y="297777"/>
                  <a:pt x="1414537" y="284577"/>
                  <a:pt x="1407626" y="260388"/>
                </a:cubicBezTo>
                <a:cubicBezTo>
                  <a:pt x="1401597" y="239288"/>
                  <a:pt x="1392000" y="189504"/>
                  <a:pt x="1381747" y="174124"/>
                </a:cubicBezTo>
                <a:cubicBezTo>
                  <a:pt x="1350117" y="126678"/>
                  <a:pt x="1381746" y="166934"/>
                  <a:pt x="1338615" y="130991"/>
                </a:cubicBezTo>
                <a:cubicBezTo>
                  <a:pt x="1329243" y="123181"/>
                  <a:pt x="1322366" y="112602"/>
                  <a:pt x="1312736" y="105112"/>
                </a:cubicBezTo>
                <a:cubicBezTo>
                  <a:pt x="1296368" y="92382"/>
                  <a:pt x="1280648" y="77164"/>
                  <a:pt x="1260977" y="70607"/>
                </a:cubicBezTo>
                <a:cubicBezTo>
                  <a:pt x="1189930" y="46924"/>
                  <a:pt x="1227222" y="55926"/>
                  <a:pt x="1148834" y="44727"/>
                </a:cubicBezTo>
                <a:cubicBezTo>
                  <a:pt x="1131581" y="38976"/>
                  <a:pt x="1109935" y="40334"/>
                  <a:pt x="1097075" y="27474"/>
                </a:cubicBezTo>
                <a:cubicBezTo>
                  <a:pt x="1088449" y="18848"/>
                  <a:pt x="1083159" y="3987"/>
                  <a:pt x="1071196" y="1595"/>
                </a:cubicBezTo>
                <a:cubicBezTo>
                  <a:pt x="1063221" y="0"/>
                  <a:pt x="1068321" y="14535"/>
                  <a:pt x="1062570" y="1884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Группа 49"/>
          <p:cNvGrpSpPr/>
          <p:nvPr/>
        </p:nvGrpSpPr>
        <p:grpSpPr>
          <a:xfrm rot="2305691">
            <a:off x="6609256" y="2691594"/>
            <a:ext cx="660073" cy="792088"/>
            <a:chOff x="6156176" y="2708920"/>
            <a:chExt cx="660073" cy="792088"/>
          </a:xfrm>
        </p:grpSpPr>
        <p:cxnSp>
          <p:nvCxnSpPr>
            <p:cNvPr id="51" name="Прямая со стрелкой 50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Овал 51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Группа 52"/>
          <p:cNvGrpSpPr/>
          <p:nvPr/>
        </p:nvGrpSpPr>
        <p:grpSpPr>
          <a:xfrm rot="8813607">
            <a:off x="7277580" y="3328946"/>
            <a:ext cx="660073" cy="792088"/>
            <a:chOff x="6156176" y="2708920"/>
            <a:chExt cx="660073" cy="792088"/>
          </a:xfrm>
        </p:grpSpPr>
        <p:cxnSp>
          <p:nvCxnSpPr>
            <p:cNvPr id="54" name="Прямая со стрелкой 53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Группа 55"/>
          <p:cNvGrpSpPr/>
          <p:nvPr/>
        </p:nvGrpSpPr>
        <p:grpSpPr>
          <a:xfrm rot="10800000">
            <a:off x="6128680" y="2492896"/>
            <a:ext cx="660073" cy="792088"/>
            <a:chOff x="6156176" y="2708920"/>
            <a:chExt cx="660073" cy="792088"/>
          </a:xfrm>
        </p:grpSpPr>
        <p:cxnSp>
          <p:nvCxnSpPr>
            <p:cNvPr id="57" name="Прямая со стрелкой 56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Овал 57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6917540" y="2953748"/>
            <a:ext cx="660073" cy="792088"/>
            <a:chOff x="6156176" y="2708920"/>
            <a:chExt cx="660073" cy="792088"/>
          </a:xfrm>
        </p:grpSpPr>
        <p:cxnSp>
          <p:nvCxnSpPr>
            <p:cNvPr id="60" name="Прямая со стрелкой 59"/>
            <p:cNvCxnSpPr/>
            <p:nvPr/>
          </p:nvCxnSpPr>
          <p:spPr>
            <a:xfrm flipV="1">
              <a:off x="6156176" y="2708920"/>
              <a:ext cx="660073" cy="79208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Овал 60"/>
            <p:cNvSpPr/>
            <p:nvPr/>
          </p:nvSpPr>
          <p:spPr>
            <a:xfrm>
              <a:off x="6231184" y="2950822"/>
              <a:ext cx="432048" cy="43204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Штриховая стрелка вправо 62"/>
          <p:cNvSpPr/>
          <p:nvPr/>
        </p:nvSpPr>
        <p:spPr>
          <a:xfrm>
            <a:off x="3491880" y="3429000"/>
            <a:ext cx="1872208" cy="288032"/>
          </a:xfrm>
          <a:prstGeom prst="stripedRightArrow">
            <a:avLst>
              <a:gd name="adj1" fmla="val 49999"/>
              <a:gd name="adj2" fmla="val 10031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526384" y="291075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Dephasing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323528" y="5301208"/>
          <a:ext cx="2951162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390" name="Formel" r:id="rId4" imgW="1625600" imgH="431800" progId="Equation.3">
                  <p:embed/>
                </p:oleObj>
              </mc:Choice>
              <mc:Fallback>
                <p:oleObj name="Formel" r:id="rId4" imgW="1625600" imgH="431800" progId="Equation.3">
                  <p:embed/>
                  <p:pic>
                    <p:nvPicPr>
                      <p:cNvPr id="2058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301208"/>
                        <a:ext cx="2951162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48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35975" cy="5545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Random events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Translational diffusion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Rotational diffusion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Vibrations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Conformational transitions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 exchange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molecular tumbling (reorientation)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Origin of fluctuating interactions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48023-A5BE-47C5-B0FB-9CB9517D69D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707904" y="1922394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Molecules are constantly moving!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457200" y="3978275"/>
            <a:ext cx="2362200" cy="2266950"/>
            <a:chOff x="190551" y="4591050"/>
            <a:chExt cx="2362200" cy="2266950"/>
          </a:xfrm>
        </p:grpSpPr>
        <p:grpSp>
          <p:nvGrpSpPr>
            <p:cNvPr id="26" name="Group 6"/>
            <p:cNvGrpSpPr>
              <a:grpSpLocks noChangeAspect="1"/>
            </p:cNvGrpSpPr>
            <p:nvPr/>
          </p:nvGrpSpPr>
          <p:grpSpPr bwMode="auto">
            <a:xfrm>
              <a:off x="190551" y="4591050"/>
              <a:ext cx="2362200" cy="2266950"/>
              <a:chOff x="3383" y="1642"/>
              <a:chExt cx="1251" cy="1183"/>
            </a:xfrm>
            <a:solidFill>
              <a:schemeClr val="bg1"/>
            </a:solidFill>
          </p:grpSpPr>
          <p:sp>
            <p:nvSpPr>
              <p:cNvPr id="27" name="Line 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832"/>
                <a:ext cx="6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4125" y="2802"/>
                <a:ext cx="52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" name="Line 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2807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" name="Line 10"/>
              <p:cNvSpPr>
                <a:spLocks noChangeAspect="1" noChangeShapeType="1"/>
              </p:cNvSpPr>
              <p:nvPr/>
            </p:nvSpPr>
            <p:spPr bwMode="auto">
              <a:xfrm>
                <a:off x="3838" y="2803"/>
                <a:ext cx="1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4071" y="2815"/>
                <a:ext cx="54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" name="Line 12"/>
              <p:cNvSpPr>
                <a:spLocks noChangeAspect="1" noChangeShapeType="1"/>
              </p:cNvSpPr>
              <p:nvPr/>
            </p:nvSpPr>
            <p:spPr bwMode="auto">
              <a:xfrm flipH="1">
                <a:off x="4125" y="2811"/>
                <a:ext cx="1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" name="Line 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7" y="2818"/>
                <a:ext cx="5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" name="Line 14"/>
              <p:cNvSpPr>
                <a:spLocks noChangeAspect="1" noChangeShapeType="1"/>
              </p:cNvSpPr>
              <p:nvPr/>
            </p:nvSpPr>
            <p:spPr bwMode="auto">
              <a:xfrm>
                <a:off x="3896" y="2815"/>
                <a:ext cx="1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" name="Line 15"/>
              <p:cNvSpPr>
                <a:spLocks noChangeAspect="1" noChangeShapeType="1"/>
              </p:cNvSpPr>
              <p:nvPr/>
            </p:nvSpPr>
            <p:spPr bwMode="auto">
              <a:xfrm>
                <a:off x="3655" y="2722"/>
                <a:ext cx="2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" name="Line 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3" y="2739"/>
                <a:ext cx="4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" name="Line 17"/>
              <p:cNvSpPr>
                <a:spLocks noChangeAspect="1" noChangeShapeType="1"/>
              </p:cNvSpPr>
              <p:nvPr/>
            </p:nvSpPr>
            <p:spPr bwMode="auto">
              <a:xfrm flipH="1">
                <a:off x="4071" y="2820"/>
                <a:ext cx="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4017" y="2822"/>
                <a:ext cx="5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" name="Line 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2824"/>
                <a:ext cx="5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" name="Line 20"/>
              <p:cNvSpPr>
                <a:spLocks noChangeAspect="1" noChangeShapeType="1"/>
              </p:cNvSpPr>
              <p:nvPr/>
            </p:nvSpPr>
            <p:spPr bwMode="auto">
              <a:xfrm>
                <a:off x="3957" y="2822"/>
                <a:ext cx="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" name="Line 21"/>
              <p:cNvSpPr>
                <a:spLocks noChangeAspect="1" noChangeShapeType="1"/>
              </p:cNvSpPr>
              <p:nvPr/>
            </p:nvSpPr>
            <p:spPr bwMode="auto">
              <a:xfrm flipH="1">
                <a:off x="4017" y="2823"/>
                <a:ext cx="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" name="Line 22"/>
              <p:cNvSpPr>
                <a:spLocks noChangeAspect="1" noChangeShapeType="1"/>
              </p:cNvSpPr>
              <p:nvPr/>
            </p:nvSpPr>
            <p:spPr bwMode="auto">
              <a:xfrm flipH="1">
                <a:off x="4301" y="2742"/>
                <a:ext cx="2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4250" y="2756"/>
                <a:ext cx="5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" name="Line 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0" y="2764"/>
                <a:ext cx="5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" name="Line 25"/>
              <p:cNvSpPr>
                <a:spLocks noChangeAspect="1" noChangeShapeType="1"/>
              </p:cNvSpPr>
              <p:nvPr/>
            </p:nvSpPr>
            <p:spPr bwMode="auto">
              <a:xfrm>
                <a:off x="3706" y="2750"/>
                <a:ext cx="24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" name="Line 26"/>
              <p:cNvSpPr>
                <a:spLocks noChangeAspect="1" noChangeShapeType="1"/>
              </p:cNvSpPr>
              <p:nvPr/>
            </p:nvSpPr>
            <p:spPr bwMode="auto">
              <a:xfrm flipV="1">
                <a:off x="4376" y="2679"/>
                <a:ext cx="44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" name="Line 27"/>
              <p:cNvSpPr>
                <a:spLocks noChangeAspect="1" noChangeShapeType="1"/>
              </p:cNvSpPr>
              <p:nvPr/>
            </p:nvSpPr>
            <p:spPr bwMode="auto">
              <a:xfrm flipH="1">
                <a:off x="4420" y="2654"/>
                <a:ext cx="2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" name="Line 28"/>
              <p:cNvSpPr>
                <a:spLocks noChangeAspect="1" noChangeShapeType="1"/>
              </p:cNvSpPr>
              <p:nvPr/>
            </p:nvSpPr>
            <p:spPr bwMode="auto">
              <a:xfrm>
                <a:off x="3480" y="2553"/>
                <a:ext cx="2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" name="Line 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06" y="2587"/>
                <a:ext cx="3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" name="Line 30"/>
              <p:cNvSpPr>
                <a:spLocks noChangeAspect="1" noChangeShapeType="1"/>
              </p:cNvSpPr>
              <p:nvPr/>
            </p:nvSpPr>
            <p:spPr bwMode="auto">
              <a:xfrm>
                <a:off x="3582" y="2666"/>
                <a:ext cx="2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" name="Line 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9" y="2690"/>
                <a:ext cx="4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" name="Line 32"/>
              <p:cNvSpPr>
                <a:spLocks noChangeAspect="1" noChangeShapeType="1"/>
              </p:cNvSpPr>
              <p:nvPr/>
            </p:nvSpPr>
            <p:spPr bwMode="auto">
              <a:xfrm flipH="1">
                <a:off x="4250" y="2767"/>
                <a:ext cx="21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" name="Line 33"/>
              <p:cNvSpPr>
                <a:spLocks noChangeAspect="1" noChangeShapeType="1"/>
              </p:cNvSpPr>
              <p:nvPr/>
            </p:nvSpPr>
            <p:spPr bwMode="auto">
              <a:xfrm flipV="1">
                <a:off x="4196" y="2779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" name="Line 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2" y="2786"/>
                <a:ext cx="5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" name="Line 35"/>
              <p:cNvSpPr>
                <a:spLocks noChangeAspect="1" noChangeShapeType="1"/>
              </p:cNvSpPr>
              <p:nvPr/>
            </p:nvSpPr>
            <p:spPr bwMode="auto">
              <a:xfrm>
                <a:off x="3763" y="2774"/>
                <a:ext cx="19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" name="Line 36"/>
              <p:cNvSpPr>
                <a:spLocks noChangeAspect="1" noChangeShapeType="1"/>
              </p:cNvSpPr>
              <p:nvPr/>
            </p:nvSpPr>
            <p:spPr bwMode="auto">
              <a:xfrm>
                <a:off x="3432" y="2469"/>
                <a:ext cx="2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" name="Line 3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3" y="2507"/>
                <a:ext cx="2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" name="Line 38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83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" name="Line 39"/>
              <p:cNvSpPr>
                <a:spLocks noChangeAspect="1" noChangeShapeType="1"/>
              </p:cNvSpPr>
              <p:nvPr/>
            </p:nvSpPr>
            <p:spPr bwMode="auto">
              <a:xfrm flipV="1">
                <a:off x="4447" y="2615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" name="Line 40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83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" name="Line 41"/>
              <p:cNvSpPr>
                <a:spLocks noChangeAspect="1" noChangeShapeType="1"/>
              </p:cNvSpPr>
              <p:nvPr/>
            </p:nvSpPr>
            <p:spPr bwMode="auto">
              <a:xfrm flipH="1">
                <a:off x="4196" y="2787"/>
                <a:ext cx="1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" name="Line 42"/>
              <p:cNvSpPr>
                <a:spLocks noChangeAspect="1" noChangeShapeType="1"/>
              </p:cNvSpPr>
              <p:nvPr/>
            </p:nvSpPr>
            <p:spPr bwMode="auto">
              <a:xfrm flipV="1">
                <a:off x="4138" y="2798"/>
                <a:ext cx="5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" name="Line 4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712"/>
                <a:ext cx="5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" name="Line 44"/>
              <p:cNvSpPr>
                <a:spLocks noChangeAspect="1" noChangeShapeType="1"/>
              </p:cNvSpPr>
              <p:nvPr/>
            </p:nvSpPr>
            <p:spPr bwMode="auto">
              <a:xfrm flipH="1">
                <a:off x="4376" y="2690"/>
                <a:ext cx="2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" name="Line 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8" y="2803"/>
                <a:ext cx="5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" name="Line 46"/>
              <p:cNvSpPr>
                <a:spLocks noChangeAspect="1" noChangeShapeType="1"/>
              </p:cNvSpPr>
              <p:nvPr/>
            </p:nvSpPr>
            <p:spPr bwMode="auto">
              <a:xfrm>
                <a:off x="3823" y="2792"/>
                <a:ext cx="1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" name="Line 47"/>
              <p:cNvSpPr>
                <a:spLocks noChangeAspect="1" noChangeShapeType="1"/>
              </p:cNvSpPr>
              <p:nvPr/>
            </p:nvSpPr>
            <p:spPr bwMode="auto">
              <a:xfrm>
                <a:off x="3399" y="2376"/>
                <a:ext cx="1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" name="Line 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4" y="2418"/>
                <a:ext cx="18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" name="Line 49"/>
              <p:cNvSpPr>
                <a:spLocks noChangeAspect="1" noChangeShapeType="1"/>
              </p:cNvSpPr>
              <p:nvPr/>
            </p:nvSpPr>
            <p:spPr bwMode="auto">
              <a:xfrm>
                <a:off x="3516" y="2597"/>
                <a:ext cx="24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" name="Line 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0" y="2628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" name="Line 5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5" y="2722"/>
                <a:ext cx="5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" name="Line 52"/>
              <p:cNvSpPr>
                <a:spLocks noChangeAspect="1" noChangeShapeType="1"/>
              </p:cNvSpPr>
              <p:nvPr/>
            </p:nvSpPr>
            <p:spPr bwMode="auto">
              <a:xfrm>
                <a:off x="3631" y="2701"/>
                <a:ext cx="2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" name="Line 53"/>
              <p:cNvSpPr>
                <a:spLocks noChangeAspect="1" noChangeShapeType="1"/>
              </p:cNvSpPr>
              <p:nvPr/>
            </p:nvSpPr>
            <p:spPr bwMode="auto">
              <a:xfrm flipV="1">
                <a:off x="4078" y="2811"/>
                <a:ext cx="6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4138" y="2802"/>
                <a:ext cx="1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" name="Line 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6" y="2815"/>
                <a:ext cx="61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" name="Line 56"/>
              <p:cNvSpPr>
                <a:spLocks noChangeAspect="1" noChangeShapeType="1"/>
              </p:cNvSpPr>
              <p:nvPr/>
            </p:nvSpPr>
            <p:spPr bwMode="auto">
              <a:xfrm>
                <a:off x="3887" y="2805"/>
                <a:ext cx="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" name="Line 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0" y="2323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" name="Line 58"/>
              <p:cNvSpPr>
                <a:spLocks noChangeAspect="1" noChangeShapeType="1"/>
              </p:cNvSpPr>
              <p:nvPr/>
            </p:nvSpPr>
            <p:spPr bwMode="auto">
              <a:xfrm>
                <a:off x="3383" y="2279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" name="Line 59"/>
              <p:cNvSpPr>
                <a:spLocks noChangeAspect="1" noChangeShapeType="1"/>
              </p:cNvSpPr>
              <p:nvPr/>
            </p:nvSpPr>
            <p:spPr bwMode="auto">
              <a:xfrm flipH="1">
                <a:off x="4078" y="2811"/>
                <a:ext cx="7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" name="Line 60"/>
              <p:cNvSpPr>
                <a:spLocks noChangeAspect="1" noChangeShapeType="1"/>
              </p:cNvSpPr>
              <p:nvPr/>
            </p:nvSpPr>
            <p:spPr bwMode="auto">
              <a:xfrm flipV="1">
                <a:off x="4512" y="2538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" name="Line 61"/>
              <p:cNvSpPr>
                <a:spLocks noChangeAspect="1" noChangeShapeType="1"/>
              </p:cNvSpPr>
              <p:nvPr/>
            </p:nvSpPr>
            <p:spPr bwMode="auto">
              <a:xfrm flipH="1">
                <a:off x="4545" y="2501"/>
                <a:ext cx="2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" name="Line 62"/>
              <p:cNvSpPr>
                <a:spLocks noChangeAspect="1" noChangeShapeType="1"/>
              </p:cNvSpPr>
              <p:nvPr/>
            </p:nvSpPr>
            <p:spPr bwMode="auto">
              <a:xfrm flipV="1">
                <a:off x="4018" y="2820"/>
                <a:ext cx="60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" name="Line 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7" y="2822"/>
                <a:ext cx="6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" name="Line 64"/>
              <p:cNvSpPr>
                <a:spLocks noChangeAspect="1" noChangeShapeType="1"/>
              </p:cNvSpPr>
              <p:nvPr/>
            </p:nvSpPr>
            <p:spPr bwMode="auto">
              <a:xfrm>
                <a:off x="3952" y="2813"/>
                <a:ext cx="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" name="Line 65"/>
              <p:cNvSpPr>
                <a:spLocks noChangeAspect="1" noChangeShapeType="1"/>
              </p:cNvSpPr>
              <p:nvPr/>
            </p:nvSpPr>
            <p:spPr bwMode="auto">
              <a:xfrm flipH="1">
                <a:off x="4018" y="2815"/>
                <a:ext cx="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" name="Line 66"/>
              <p:cNvSpPr>
                <a:spLocks noChangeAspect="1" noChangeShapeType="1"/>
              </p:cNvSpPr>
              <p:nvPr/>
            </p:nvSpPr>
            <p:spPr bwMode="auto">
              <a:xfrm flipV="1">
                <a:off x="4271" y="2742"/>
                <a:ext cx="5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" name="Line 67"/>
              <p:cNvSpPr>
                <a:spLocks noChangeAspect="1" noChangeShapeType="1"/>
              </p:cNvSpPr>
              <p:nvPr/>
            </p:nvSpPr>
            <p:spPr bwMode="auto">
              <a:xfrm flipH="1">
                <a:off x="4326" y="2721"/>
                <a:ext cx="22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" name="Line 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553"/>
                <a:ext cx="3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" name="Line 69"/>
              <p:cNvSpPr>
                <a:spLocks noChangeAspect="1" noChangeShapeType="1"/>
              </p:cNvSpPr>
              <p:nvPr/>
            </p:nvSpPr>
            <p:spPr bwMode="auto">
              <a:xfrm>
                <a:off x="3461" y="2516"/>
                <a:ext cx="19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" name="Line 70"/>
              <p:cNvSpPr>
                <a:spLocks noChangeAspect="1" noChangeShapeType="1"/>
              </p:cNvSpPr>
              <p:nvPr/>
            </p:nvSpPr>
            <p:spPr bwMode="auto">
              <a:xfrm flipH="1">
                <a:off x="4447" y="2624"/>
                <a:ext cx="2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" name="Line 71"/>
              <p:cNvSpPr>
                <a:spLocks noChangeAspect="1" noChangeShapeType="1"/>
              </p:cNvSpPr>
              <p:nvPr/>
            </p:nvSpPr>
            <p:spPr bwMode="auto">
              <a:xfrm flipV="1">
                <a:off x="4401" y="2654"/>
                <a:ext cx="4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" name="Line 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6" y="2750"/>
                <a:ext cx="5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" name="Line 73"/>
              <p:cNvSpPr>
                <a:spLocks noChangeAspect="1" noChangeShapeType="1"/>
              </p:cNvSpPr>
              <p:nvPr/>
            </p:nvSpPr>
            <p:spPr bwMode="auto">
              <a:xfrm flipV="1">
                <a:off x="4565" y="2452"/>
                <a:ext cx="2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" name="Line 74"/>
              <p:cNvSpPr>
                <a:spLocks noChangeAspect="1" noChangeShapeType="1"/>
              </p:cNvSpPr>
              <p:nvPr/>
            </p:nvSpPr>
            <p:spPr bwMode="auto">
              <a:xfrm flipH="1">
                <a:off x="4590" y="2410"/>
                <a:ext cx="1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" name="Line 75"/>
              <p:cNvSpPr>
                <a:spLocks noChangeAspect="1" noChangeShapeType="1"/>
              </p:cNvSpPr>
              <p:nvPr/>
            </p:nvSpPr>
            <p:spPr bwMode="auto">
              <a:xfrm>
                <a:off x="3686" y="2731"/>
                <a:ext cx="20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" name="Line 76"/>
              <p:cNvSpPr>
                <a:spLocks noChangeAspect="1" noChangeShapeType="1"/>
              </p:cNvSpPr>
              <p:nvPr/>
            </p:nvSpPr>
            <p:spPr bwMode="auto">
              <a:xfrm>
                <a:off x="3560" y="2637"/>
                <a:ext cx="2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" name="Line 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666"/>
                <a:ext cx="4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" name="Line 78"/>
              <p:cNvSpPr>
                <a:spLocks noChangeAspect="1" noChangeShapeType="1"/>
              </p:cNvSpPr>
              <p:nvPr/>
            </p:nvSpPr>
            <p:spPr bwMode="auto">
              <a:xfrm flipV="1">
                <a:off x="4604" y="2359"/>
                <a:ext cx="1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" name="Line 79"/>
              <p:cNvSpPr>
                <a:spLocks noChangeAspect="1" noChangeShapeType="1"/>
              </p:cNvSpPr>
              <p:nvPr/>
            </p:nvSpPr>
            <p:spPr bwMode="auto">
              <a:xfrm flipH="1">
                <a:off x="4620" y="2314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" name="Line 80"/>
              <p:cNvSpPr>
                <a:spLocks noChangeAspect="1" noChangeShapeType="1"/>
              </p:cNvSpPr>
              <p:nvPr/>
            </p:nvSpPr>
            <p:spPr bwMode="auto">
              <a:xfrm flipV="1">
                <a:off x="4212" y="2767"/>
                <a:ext cx="5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" name="Line 81"/>
              <p:cNvSpPr>
                <a:spLocks noChangeAspect="1" noChangeShapeType="1"/>
              </p:cNvSpPr>
              <p:nvPr/>
            </p:nvSpPr>
            <p:spPr bwMode="auto">
              <a:xfrm flipH="1">
                <a:off x="4271" y="2748"/>
                <a:ext cx="18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" name="Line 82"/>
              <p:cNvSpPr>
                <a:spLocks noChangeAspect="1" noChangeShapeType="1"/>
              </p:cNvSpPr>
              <p:nvPr/>
            </p:nvSpPr>
            <p:spPr bwMode="auto">
              <a:xfrm>
                <a:off x="3419" y="2427"/>
                <a:ext cx="13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" name="Line 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2" y="2469"/>
                <a:ext cx="2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" name="Line 84"/>
              <p:cNvSpPr>
                <a:spLocks noChangeAspect="1" noChangeShapeType="1"/>
              </p:cNvSpPr>
              <p:nvPr/>
            </p:nvSpPr>
            <p:spPr bwMode="auto">
              <a:xfrm>
                <a:off x="3746" y="2756"/>
                <a:ext cx="17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" name="Line 8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3" y="2774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" name="Line 86"/>
              <p:cNvSpPr>
                <a:spLocks noChangeAspect="1" noChangeShapeType="1"/>
              </p:cNvSpPr>
              <p:nvPr/>
            </p:nvSpPr>
            <p:spPr bwMode="auto">
              <a:xfrm>
                <a:off x="4633" y="2216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" name="Line 87"/>
              <p:cNvSpPr>
                <a:spLocks noChangeAspect="1" noChangeShapeType="1"/>
              </p:cNvSpPr>
              <p:nvPr/>
            </p:nvSpPr>
            <p:spPr bwMode="auto">
              <a:xfrm flipV="1">
                <a:off x="4627" y="2261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" name="Line 88"/>
              <p:cNvSpPr>
                <a:spLocks noChangeAspect="1" noChangeShapeType="1"/>
              </p:cNvSpPr>
              <p:nvPr/>
            </p:nvSpPr>
            <p:spPr bwMode="auto">
              <a:xfrm flipH="1">
                <a:off x="4512" y="2547"/>
                <a:ext cx="1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" name="Line 89"/>
              <p:cNvSpPr>
                <a:spLocks noChangeAspect="1" noChangeShapeType="1"/>
              </p:cNvSpPr>
              <p:nvPr/>
            </p:nvSpPr>
            <p:spPr bwMode="auto">
              <a:xfrm flipH="1">
                <a:off x="4512" y="2547"/>
                <a:ext cx="1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" name="Line 90"/>
              <p:cNvSpPr>
                <a:spLocks noChangeAspect="1" noChangeShapeType="1"/>
              </p:cNvSpPr>
              <p:nvPr/>
            </p:nvSpPr>
            <p:spPr bwMode="auto">
              <a:xfrm flipV="1">
                <a:off x="4470" y="2583"/>
                <a:ext cx="4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" name="Line 91"/>
              <p:cNvSpPr>
                <a:spLocks noChangeAspect="1" noChangeShapeType="1"/>
              </p:cNvSpPr>
              <p:nvPr/>
            </p:nvSpPr>
            <p:spPr bwMode="auto">
              <a:xfrm>
                <a:off x="3392" y="2332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" name="Line 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9" y="2376"/>
                <a:ext cx="2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" name="Line 93"/>
              <p:cNvSpPr>
                <a:spLocks noChangeAspect="1" noChangeShapeType="1"/>
              </p:cNvSpPr>
              <p:nvPr/>
            </p:nvSpPr>
            <p:spPr bwMode="auto">
              <a:xfrm flipH="1">
                <a:off x="4401" y="2662"/>
                <a:ext cx="20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" name="Line 94"/>
              <p:cNvSpPr>
                <a:spLocks noChangeAspect="1" noChangeShapeType="1"/>
              </p:cNvSpPr>
              <p:nvPr/>
            </p:nvSpPr>
            <p:spPr bwMode="auto">
              <a:xfrm flipV="1">
                <a:off x="4348" y="2690"/>
                <a:ext cx="5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" name="Line 95"/>
              <p:cNvSpPr>
                <a:spLocks noChangeAspect="1" noChangeShapeType="1"/>
              </p:cNvSpPr>
              <p:nvPr/>
            </p:nvSpPr>
            <p:spPr bwMode="auto">
              <a:xfrm flipH="1">
                <a:off x="4212" y="2769"/>
                <a:ext cx="14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" name="Line 96"/>
              <p:cNvSpPr>
                <a:spLocks noChangeAspect="1" noChangeShapeType="1"/>
              </p:cNvSpPr>
              <p:nvPr/>
            </p:nvSpPr>
            <p:spPr bwMode="auto">
              <a:xfrm flipV="1">
                <a:off x="4150" y="2787"/>
                <a:ext cx="6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" name="Line 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29" y="2162"/>
                <a:ext cx="4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" name="Line 98"/>
              <p:cNvSpPr>
                <a:spLocks noChangeAspect="1" noChangeShapeType="1"/>
              </p:cNvSpPr>
              <p:nvPr/>
            </p:nvSpPr>
            <p:spPr bwMode="auto">
              <a:xfrm>
                <a:off x="4621" y="2118"/>
                <a:ext cx="8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" name="Line 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6" y="2597"/>
                <a:ext cx="44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" name="Line 100"/>
              <p:cNvSpPr>
                <a:spLocks noChangeAspect="1" noChangeShapeType="1"/>
              </p:cNvSpPr>
              <p:nvPr/>
            </p:nvSpPr>
            <p:spPr bwMode="auto">
              <a:xfrm>
                <a:off x="3498" y="2562"/>
                <a:ext cx="18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" name="Line 1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3" y="2792"/>
                <a:ext cx="6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" name="Line 102"/>
              <p:cNvSpPr>
                <a:spLocks noChangeAspect="1" noChangeShapeType="1"/>
              </p:cNvSpPr>
              <p:nvPr/>
            </p:nvSpPr>
            <p:spPr bwMode="auto">
              <a:xfrm>
                <a:off x="3811" y="2775"/>
                <a:ext cx="1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" name="Line 1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83" y="2279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" name="Line 104"/>
              <p:cNvSpPr>
                <a:spLocks noChangeAspect="1" noChangeShapeType="1"/>
              </p:cNvSpPr>
              <p:nvPr/>
            </p:nvSpPr>
            <p:spPr bwMode="auto">
              <a:xfrm>
                <a:off x="3383" y="2233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" name="Line 105"/>
              <p:cNvSpPr>
                <a:spLocks noChangeAspect="1" noChangeShapeType="1"/>
              </p:cNvSpPr>
              <p:nvPr/>
            </p:nvSpPr>
            <p:spPr bwMode="auto">
              <a:xfrm>
                <a:off x="3612" y="2673"/>
                <a:ext cx="19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" name="Line 1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1" y="2701"/>
                <a:ext cx="5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" name="Line 107"/>
              <p:cNvSpPr>
                <a:spLocks noChangeAspect="1" noChangeShapeType="1"/>
              </p:cNvSpPr>
              <p:nvPr/>
            </p:nvSpPr>
            <p:spPr bwMode="auto">
              <a:xfrm flipV="1">
                <a:off x="4530" y="2501"/>
                <a:ext cx="3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" name="Line 108"/>
              <p:cNvSpPr>
                <a:spLocks noChangeAspect="1" noChangeShapeType="1"/>
              </p:cNvSpPr>
              <p:nvPr/>
            </p:nvSpPr>
            <p:spPr bwMode="auto">
              <a:xfrm flipH="1">
                <a:off x="4565" y="2460"/>
                <a:ext cx="1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" name="Line 1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07" y="2066"/>
                <a:ext cx="14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" name="Line 110"/>
              <p:cNvSpPr>
                <a:spLocks noChangeAspect="1" noChangeShapeType="1"/>
              </p:cNvSpPr>
              <p:nvPr/>
            </p:nvSpPr>
            <p:spPr bwMode="auto">
              <a:xfrm>
                <a:off x="4593" y="2024"/>
                <a:ext cx="1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" name="Line 111"/>
              <p:cNvSpPr>
                <a:spLocks noChangeAspect="1" noChangeShapeType="1"/>
              </p:cNvSpPr>
              <p:nvPr/>
            </p:nvSpPr>
            <p:spPr bwMode="auto">
              <a:xfrm flipH="1">
                <a:off x="4150" y="2785"/>
                <a:ext cx="9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" name="Line 112"/>
              <p:cNvSpPr>
                <a:spLocks noChangeAspect="1" noChangeShapeType="1"/>
              </p:cNvSpPr>
              <p:nvPr/>
            </p:nvSpPr>
            <p:spPr bwMode="auto">
              <a:xfrm flipV="1">
                <a:off x="4085" y="2802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" name="Line 113"/>
              <p:cNvSpPr>
                <a:spLocks noChangeAspect="1" noChangeShapeType="1"/>
              </p:cNvSpPr>
              <p:nvPr/>
            </p:nvSpPr>
            <p:spPr bwMode="auto">
              <a:xfrm flipV="1">
                <a:off x="3383" y="2180"/>
                <a:ext cx="1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" name="Line 114"/>
              <p:cNvSpPr>
                <a:spLocks noChangeAspect="1" noChangeShapeType="1"/>
              </p:cNvSpPr>
              <p:nvPr/>
            </p:nvSpPr>
            <p:spPr bwMode="auto">
              <a:xfrm flipH="1">
                <a:off x="3383" y="2135"/>
                <a:ext cx="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" name="Line 1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2805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" name="Line 116"/>
              <p:cNvSpPr>
                <a:spLocks noChangeAspect="1" noChangeShapeType="1"/>
              </p:cNvSpPr>
              <p:nvPr/>
            </p:nvSpPr>
            <p:spPr bwMode="auto">
              <a:xfrm>
                <a:off x="3879" y="2789"/>
                <a:ext cx="8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" name="Line 117"/>
              <p:cNvSpPr>
                <a:spLocks noChangeAspect="1" noChangeShapeType="1"/>
              </p:cNvSpPr>
              <p:nvPr/>
            </p:nvSpPr>
            <p:spPr bwMode="auto">
              <a:xfrm flipV="1">
                <a:off x="4018" y="2811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" name="Line 118"/>
              <p:cNvSpPr>
                <a:spLocks noChangeAspect="1" noChangeShapeType="1"/>
              </p:cNvSpPr>
              <p:nvPr/>
            </p:nvSpPr>
            <p:spPr bwMode="auto">
              <a:xfrm flipH="1">
                <a:off x="4085" y="2795"/>
                <a:ext cx="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7" name="Line 119"/>
              <p:cNvSpPr>
                <a:spLocks noChangeAspect="1" noChangeShapeType="1"/>
              </p:cNvSpPr>
              <p:nvPr/>
            </p:nvSpPr>
            <p:spPr bwMode="auto">
              <a:xfrm>
                <a:off x="3949" y="2797"/>
                <a:ext cx="3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8" name="Line 1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2813"/>
                <a:ext cx="6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9" name="Line 121"/>
              <p:cNvSpPr>
                <a:spLocks noChangeAspect="1" noChangeShapeType="1"/>
              </p:cNvSpPr>
              <p:nvPr/>
            </p:nvSpPr>
            <p:spPr bwMode="auto">
              <a:xfrm flipH="1">
                <a:off x="4018" y="2799"/>
                <a:ext cx="1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0" name="Line 122"/>
              <p:cNvSpPr>
                <a:spLocks noChangeAspect="1" noChangeShapeType="1"/>
              </p:cNvSpPr>
              <p:nvPr/>
            </p:nvSpPr>
            <p:spPr bwMode="auto">
              <a:xfrm>
                <a:off x="3448" y="2476"/>
                <a:ext cx="1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1" name="Line 1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1" y="2516"/>
                <a:ext cx="3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2" name="Line 124"/>
              <p:cNvSpPr>
                <a:spLocks noChangeAspect="1" noChangeShapeType="1"/>
              </p:cNvSpPr>
              <p:nvPr/>
            </p:nvSpPr>
            <p:spPr bwMode="auto">
              <a:xfrm flipH="1">
                <a:off x="4348" y="2695"/>
                <a:ext cx="17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3" name="Line 125"/>
              <p:cNvSpPr>
                <a:spLocks noChangeAspect="1" noChangeShapeType="1"/>
              </p:cNvSpPr>
              <p:nvPr/>
            </p:nvSpPr>
            <p:spPr bwMode="auto">
              <a:xfrm flipV="1">
                <a:off x="4289" y="2721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4" name="Line 126"/>
              <p:cNvSpPr>
                <a:spLocks noChangeAspect="1" noChangeShapeType="1"/>
              </p:cNvSpPr>
              <p:nvPr/>
            </p:nvSpPr>
            <p:spPr bwMode="auto">
              <a:xfrm flipV="1">
                <a:off x="4578" y="2410"/>
                <a:ext cx="2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5" name="Line 127"/>
              <p:cNvSpPr>
                <a:spLocks noChangeAspect="1" noChangeShapeType="1"/>
              </p:cNvSpPr>
              <p:nvPr/>
            </p:nvSpPr>
            <p:spPr bwMode="auto">
              <a:xfrm flipH="1">
                <a:off x="4604" y="2366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6" name="Line 1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69" y="1975"/>
                <a:ext cx="2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7" name="Line 129"/>
              <p:cNvSpPr>
                <a:spLocks noChangeAspect="1" noChangeShapeType="1"/>
              </p:cNvSpPr>
              <p:nvPr/>
            </p:nvSpPr>
            <p:spPr bwMode="auto">
              <a:xfrm>
                <a:off x="4549" y="1937"/>
                <a:ext cx="20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8" name="Line 130"/>
              <p:cNvSpPr>
                <a:spLocks noChangeAspect="1" noChangeShapeType="1"/>
              </p:cNvSpPr>
              <p:nvPr/>
            </p:nvSpPr>
            <p:spPr bwMode="auto">
              <a:xfrm flipH="1">
                <a:off x="3402" y="2040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69" name="Line 131"/>
              <p:cNvSpPr>
                <a:spLocks noChangeAspect="1" noChangeShapeType="1"/>
              </p:cNvSpPr>
              <p:nvPr/>
            </p:nvSpPr>
            <p:spPr bwMode="auto">
              <a:xfrm flipV="1">
                <a:off x="3391" y="2083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0" name="Line 132"/>
              <p:cNvSpPr>
                <a:spLocks noChangeAspect="1" noChangeShapeType="1"/>
              </p:cNvSpPr>
              <p:nvPr/>
            </p:nvSpPr>
            <p:spPr bwMode="auto">
              <a:xfrm flipV="1">
                <a:off x="4421" y="2624"/>
                <a:ext cx="49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1" name="Line 133"/>
              <p:cNvSpPr>
                <a:spLocks noChangeAspect="1" noChangeShapeType="1"/>
              </p:cNvSpPr>
              <p:nvPr/>
            </p:nvSpPr>
            <p:spPr bwMode="auto">
              <a:xfrm flipH="1">
                <a:off x="4470" y="2590"/>
                <a:ext cx="1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2" name="Line 134"/>
              <p:cNvSpPr>
                <a:spLocks noChangeAspect="1" noChangeShapeType="1"/>
              </p:cNvSpPr>
              <p:nvPr/>
            </p:nvSpPr>
            <p:spPr bwMode="auto">
              <a:xfrm>
                <a:off x="3669" y="2705"/>
                <a:ext cx="17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3" name="Line 1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6" y="2731"/>
                <a:ext cx="60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4" name="Line 136"/>
              <p:cNvSpPr>
                <a:spLocks noChangeAspect="1" noChangeShapeType="1"/>
              </p:cNvSpPr>
              <p:nvPr/>
            </p:nvSpPr>
            <p:spPr bwMode="auto">
              <a:xfrm>
                <a:off x="4627" y="2269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5" name="Line 137"/>
              <p:cNvSpPr>
                <a:spLocks noChangeAspect="1" noChangeShapeType="1"/>
              </p:cNvSpPr>
              <p:nvPr/>
            </p:nvSpPr>
            <p:spPr bwMode="auto">
              <a:xfrm flipV="1">
                <a:off x="4611" y="2314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6" name="Line 1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60" y="2637"/>
                <a:ext cx="52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7" name="Line 139"/>
              <p:cNvSpPr>
                <a:spLocks noChangeAspect="1" noChangeShapeType="1"/>
              </p:cNvSpPr>
              <p:nvPr/>
            </p:nvSpPr>
            <p:spPr bwMode="auto">
              <a:xfrm>
                <a:off x="3544" y="2603"/>
                <a:ext cx="1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8" name="Line 140"/>
              <p:cNvSpPr>
                <a:spLocks noChangeAspect="1" noChangeShapeType="1"/>
              </p:cNvSpPr>
              <p:nvPr/>
            </p:nvSpPr>
            <p:spPr bwMode="auto">
              <a:xfrm flipV="1">
                <a:off x="3416" y="1991"/>
                <a:ext cx="20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79" name="Line 141"/>
              <p:cNvSpPr>
                <a:spLocks noChangeAspect="1" noChangeShapeType="1"/>
              </p:cNvSpPr>
              <p:nvPr/>
            </p:nvSpPr>
            <p:spPr bwMode="auto">
              <a:xfrm flipH="1">
                <a:off x="3436" y="1952"/>
                <a:ext cx="21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0" name="Line 142"/>
              <p:cNvSpPr>
                <a:spLocks noChangeAspect="1" noChangeShapeType="1"/>
              </p:cNvSpPr>
              <p:nvPr/>
            </p:nvSpPr>
            <p:spPr bwMode="auto">
              <a:xfrm>
                <a:off x="3412" y="2383"/>
                <a:ext cx="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1" name="Line 1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9" y="2427"/>
                <a:ext cx="2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2" name="Line 1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17" y="1892"/>
                <a:ext cx="32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3" name="Line 145"/>
              <p:cNvSpPr>
                <a:spLocks noChangeAspect="1" noChangeShapeType="1"/>
              </p:cNvSpPr>
              <p:nvPr/>
            </p:nvSpPr>
            <p:spPr bwMode="auto">
              <a:xfrm>
                <a:off x="4493" y="1860"/>
                <a:ext cx="24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4" name="Line 146"/>
              <p:cNvSpPr>
                <a:spLocks noChangeAspect="1" noChangeShapeType="1"/>
              </p:cNvSpPr>
              <p:nvPr/>
            </p:nvSpPr>
            <p:spPr bwMode="auto">
              <a:xfrm flipV="1">
                <a:off x="4627" y="2216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5" name="Line 147"/>
              <p:cNvSpPr>
                <a:spLocks noChangeAspect="1" noChangeShapeType="1"/>
              </p:cNvSpPr>
              <p:nvPr/>
            </p:nvSpPr>
            <p:spPr bwMode="auto">
              <a:xfrm>
                <a:off x="4626" y="2171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6" name="Line 148"/>
              <p:cNvSpPr>
                <a:spLocks noChangeAspect="1" noChangeShapeType="1"/>
              </p:cNvSpPr>
              <p:nvPr/>
            </p:nvSpPr>
            <p:spPr bwMode="auto">
              <a:xfrm flipV="1">
                <a:off x="4226" y="2748"/>
                <a:ext cx="6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7" name="Line 149"/>
              <p:cNvSpPr>
                <a:spLocks noChangeAspect="1" noChangeShapeType="1"/>
              </p:cNvSpPr>
              <p:nvPr/>
            </p:nvSpPr>
            <p:spPr bwMode="auto">
              <a:xfrm flipH="1">
                <a:off x="4289" y="2723"/>
                <a:ext cx="1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8" name="Line 150"/>
              <p:cNvSpPr>
                <a:spLocks noChangeAspect="1" noChangeShapeType="1"/>
              </p:cNvSpPr>
              <p:nvPr/>
            </p:nvSpPr>
            <p:spPr bwMode="auto">
              <a:xfrm flipV="1">
                <a:off x="4487" y="2547"/>
                <a:ext cx="43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89" name="Line 151"/>
              <p:cNvSpPr>
                <a:spLocks noChangeAspect="1" noChangeShapeType="1"/>
              </p:cNvSpPr>
              <p:nvPr/>
            </p:nvSpPr>
            <p:spPr bwMode="auto">
              <a:xfrm flipH="1">
                <a:off x="4530" y="2508"/>
                <a:ext cx="1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0" name="Line 152"/>
              <p:cNvSpPr>
                <a:spLocks noChangeAspect="1" noChangeShapeType="1"/>
              </p:cNvSpPr>
              <p:nvPr/>
            </p:nvSpPr>
            <p:spPr bwMode="auto">
              <a:xfrm flipH="1">
                <a:off x="4530" y="2508"/>
                <a:ext cx="1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1" name="Line 153"/>
              <p:cNvSpPr>
                <a:spLocks noChangeAspect="1" noChangeShapeType="1"/>
              </p:cNvSpPr>
              <p:nvPr/>
            </p:nvSpPr>
            <p:spPr bwMode="auto">
              <a:xfrm>
                <a:off x="3392" y="228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2" name="Line 1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2" y="2332"/>
                <a:ext cx="2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3" name="Line 155"/>
              <p:cNvSpPr>
                <a:spLocks noChangeAspect="1" noChangeShapeType="1"/>
              </p:cNvSpPr>
              <p:nvPr/>
            </p:nvSpPr>
            <p:spPr bwMode="auto">
              <a:xfrm>
                <a:off x="3733" y="2731"/>
                <a:ext cx="13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4" name="Line 1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6" y="2756"/>
                <a:ext cx="65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5" name="Line 1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21" y="2118"/>
                <a:ext cx="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6" name="Line 158"/>
              <p:cNvSpPr>
                <a:spLocks noChangeAspect="1" noChangeShapeType="1"/>
              </p:cNvSpPr>
              <p:nvPr/>
            </p:nvSpPr>
            <p:spPr bwMode="auto">
              <a:xfrm>
                <a:off x="4607" y="2075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7" name="Line 159"/>
              <p:cNvSpPr>
                <a:spLocks noChangeAspect="1" noChangeShapeType="1"/>
              </p:cNvSpPr>
              <p:nvPr/>
            </p:nvSpPr>
            <p:spPr bwMode="auto">
              <a:xfrm flipV="1">
                <a:off x="3457" y="1906"/>
                <a:ext cx="29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8" name="Line 160"/>
              <p:cNvSpPr>
                <a:spLocks noChangeAspect="1" noChangeShapeType="1"/>
              </p:cNvSpPr>
              <p:nvPr/>
            </p:nvSpPr>
            <p:spPr bwMode="auto">
              <a:xfrm flipH="1">
                <a:off x="3486" y="1874"/>
                <a:ext cx="2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99" name="Line 161"/>
              <p:cNvSpPr>
                <a:spLocks noChangeAspect="1" noChangeShapeType="1"/>
              </p:cNvSpPr>
              <p:nvPr/>
            </p:nvSpPr>
            <p:spPr bwMode="auto">
              <a:xfrm flipV="1">
                <a:off x="4365" y="2662"/>
                <a:ext cx="56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0" name="Line 162"/>
              <p:cNvSpPr>
                <a:spLocks noChangeAspect="1" noChangeShapeType="1"/>
              </p:cNvSpPr>
              <p:nvPr/>
            </p:nvSpPr>
            <p:spPr bwMode="auto">
              <a:xfrm flipH="1">
                <a:off x="4421" y="2629"/>
                <a:ext cx="15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1" name="Line 1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83" y="2233"/>
                <a:ext cx="9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2" name="Line 164"/>
              <p:cNvSpPr>
                <a:spLocks noChangeAspect="1" noChangeShapeType="1"/>
              </p:cNvSpPr>
              <p:nvPr/>
            </p:nvSpPr>
            <p:spPr bwMode="auto">
              <a:xfrm flipH="1">
                <a:off x="3383" y="2188"/>
                <a:ext cx="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3" name="Line 165"/>
              <p:cNvSpPr>
                <a:spLocks noChangeAspect="1" noChangeShapeType="1"/>
              </p:cNvSpPr>
              <p:nvPr/>
            </p:nvSpPr>
            <p:spPr bwMode="auto">
              <a:xfrm>
                <a:off x="3486" y="2523"/>
                <a:ext cx="12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4" name="Line 1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8" y="2562"/>
                <a:ext cx="4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5" name="Line 167"/>
              <p:cNvSpPr>
                <a:spLocks noChangeAspect="1" noChangeShapeType="1"/>
              </p:cNvSpPr>
              <p:nvPr/>
            </p:nvSpPr>
            <p:spPr bwMode="auto">
              <a:xfrm flipV="1">
                <a:off x="4159" y="2769"/>
                <a:ext cx="6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6" name="Line 168"/>
              <p:cNvSpPr>
                <a:spLocks noChangeAspect="1" noChangeShapeType="1"/>
              </p:cNvSpPr>
              <p:nvPr/>
            </p:nvSpPr>
            <p:spPr bwMode="auto">
              <a:xfrm flipH="1">
                <a:off x="4226" y="2745"/>
                <a:ext cx="11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7" name="Line 169"/>
              <p:cNvSpPr>
                <a:spLocks noChangeAspect="1" noChangeShapeType="1"/>
              </p:cNvSpPr>
              <p:nvPr/>
            </p:nvSpPr>
            <p:spPr bwMode="auto">
              <a:xfrm>
                <a:off x="4572" y="1984"/>
                <a:ext cx="2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8" name="Line 1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93" y="2024"/>
                <a:ext cx="1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09" name="Line 1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54" y="1820"/>
                <a:ext cx="3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0" name="Line 172"/>
              <p:cNvSpPr>
                <a:spLocks noChangeAspect="1" noChangeShapeType="1"/>
              </p:cNvSpPr>
              <p:nvPr/>
            </p:nvSpPr>
            <p:spPr bwMode="auto">
              <a:xfrm>
                <a:off x="4426" y="1795"/>
                <a:ext cx="2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1" name="Line 173"/>
              <p:cNvSpPr>
                <a:spLocks noChangeAspect="1" noChangeShapeType="1"/>
              </p:cNvSpPr>
              <p:nvPr/>
            </p:nvSpPr>
            <p:spPr bwMode="auto">
              <a:xfrm flipV="1">
                <a:off x="4543" y="2460"/>
                <a:ext cx="3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2" name="Line 174"/>
              <p:cNvSpPr>
                <a:spLocks noChangeAspect="1" noChangeShapeType="1"/>
              </p:cNvSpPr>
              <p:nvPr/>
            </p:nvSpPr>
            <p:spPr bwMode="auto">
              <a:xfrm flipH="1">
                <a:off x="4578" y="2417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3" name="Line 1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2" y="2673"/>
                <a:ext cx="5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4" name="Line 176"/>
              <p:cNvSpPr>
                <a:spLocks noChangeAspect="1" noChangeShapeType="1"/>
              </p:cNvSpPr>
              <p:nvPr/>
            </p:nvSpPr>
            <p:spPr bwMode="auto">
              <a:xfrm>
                <a:off x="3597" y="2641"/>
                <a:ext cx="1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5" name="Line 177"/>
              <p:cNvSpPr>
                <a:spLocks noChangeAspect="1" noChangeShapeType="1"/>
              </p:cNvSpPr>
              <p:nvPr/>
            </p:nvSpPr>
            <p:spPr bwMode="auto">
              <a:xfrm flipH="1">
                <a:off x="3391" y="2092"/>
                <a:ext cx="1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6" name="Line 178"/>
              <p:cNvSpPr>
                <a:spLocks noChangeAspect="1" noChangeShapeType="1"/>
              </p:cNvSpPr>
              <p:nvPr/>
            </p:nvSpPr>
            <p:spPr bwMode="auto">
              <a:xfrm flipV="1">
                <a:off x="3390" y="2135"/>
                <a:ext cx="1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7" name="Line 1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2775"/>
                <a:ext cx="6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8" name="Line 180"/>
              <p:cNvSpPr>
                <a:spLocks noChangeAspect="1" noChangeShapeType="1"/>
              </p:cNvSpPr>
              <p:nvPr/>
            </p:nvSpPr>
            <p:spPr bwMode="auto">
              <a:xfrm>
                <a:off x="3801" y="2752"/>
                <a:ext cx="10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19" name="Line 1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35" y="1730"/>
                <a:ext cx="49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0" name="Line 182"/>
              <p:cNvSpPr>
                <a:spLocks noChangeAspect="1" noChangeShapeType="1"/>
              </p:cNvSpPr>
              <p:nvPr/>
            </p:nvSpPr>
            <p:spPr bwMode="auto">
              <a:xfrm>
                <a:off x="4309" y="1716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1" name="Line 183"/>
              <p:cNvSpPr>
                <a:spLocks noChangeAspect="1" noChangeShapeType="1"/>
              </p:cNvSpPr>
              <p:nvPr/>
            </p:nvSpPr>
            <p:spPr bwMode="auto">
              <a:xfrm flipH="1">
                <a:off x="3547" y="1807"/>
                <a:ext cx="2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2" name="Line 184"/>
              <p:cNvSpPr>
                <a:spLocks noChangeAspect="1" noChangeShapeType="1"/>
              </p:cNvSpPr>
              <p:nvPr/>
            </p:nvSpPr>
            <p:spPr bwMode="auto">
              <a:xfrm flipV="1">
                <a:off x="3511" y="1833"/>
                <a:ext cx="3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3" name="Line 185"/>
              <p:cNvSpPr>
                <a:spLocks noChangeAspect="1" noChangeShapeType="1"/>
              </p:cNvSpPr>
              <p:nvPr/>
            </p:nvSpPr>
            <p:spPr bwMode="auto">
              <a:xfrm flipH="1">
                <a:off x="4159" y="2762"/>
                <a:ext cx="8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4" name="Line 186"/>
              <p:cNvSpPr>
                <a:spLocks noChangeAspect="1" noChangeShapeType="1"/>
              </p:cNvSpPr>
              <p:nvPr/>
            </p:nvSpPr>
            <p:spPr bwMode="auto">
              <a:xfrm flipV="1">
                <a:off x="4090" y="2785"/>
                <a:ext cx="6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5" name="Line 187"/>
              <p:cNvSpPr>
                <a:spLocks noChangeAspect="1" noChangeShapeType="1"/>
              </p:cNvSpPr>
              <p:nvPr/>
            </p:nvSpPr>
            <p:spPr bwMode="auto">
              <a:xfrm flipV="1">
                <a:off x="3616" y="1740"/>
                <a:ext cx="47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6" name="Line 188"/>
              <p:cNvSpPr>
                <a:spLocks noChangeAspect="1" noChangeShapeType="1"/>
              </p:cNvSpPr>
              <p:nvPr/>
            </p:nvSpPr>
            <p:spPr bwMode="auto">
              <a:xfrm flipH="1">
                <a:off x="3663" y="1724"/>
                <a:ext cx="2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7" name="Line 189"/>
              <p:cNvSpPr>
                <a:spLocks noChangeAspect="1" noChangeShapeType="1"/>
              </p:cNvSpPr>
              <p:nvPr/>
            </p:nvSpPr>
            <p:spPr bwMode="auto">
              <a:xfrm>
                <a:off x="4611" y="2321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8" name="Line 190"/>
              <p:cNvSpPr>
                <a:spLocks noChangeAspect="1" noChangeShapeType="1"/>
              </p:cNvSpPr>
              <p:nvPr/>
            </p:nvSpPr>
            <p:spPr bwMode="auto">
              <a:xfrm flipV="1">
                <a:off x="4585" y="2366"/>
                <a:ext cx="2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29" name="Line 191"/>
              <p:cNvSpPr>
                <a:spLocks noChangeAspect="1" noChangeShapeType="1"/>
              </p:cNvSpPr>
              <p:nvPr/>
            </p:nvSpPr>
            <p:spPr bwMode="auto">
              <a:xfrm flipH="1">
                <a:off x="3416" y="2000"/>
                <a:ext cx="2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0" name="Line 192"/>
              <p:cNvSpPr>
                <a:spLocks noChangeAspect="1" noChangeShapeType="1"/>
              </p:cNvSpPr>
              <p:nvPr/>
            </p:nvSpPr>
            <p:spPr bwMode="auto">
              <a:xfrm flipV="1">
                <a:off x="3405" y="2040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1" name="Line 193"/>
              <p:cNvSpPr>
                <a:spLocks noChangeAspect="1" noChangeShapeType="1"/>
              </p:cNvSpPr>
              <p:nvPr/>
            </p:nvSpPr>
            <p:spPr bwMode="auto">
              <a:xfrm>
                <a:off x="3441" y="2433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2" name="Line 1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8" y="2476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3" name="Line 1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49" y="1937"/>
                <a:ext cx="23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4" name="Line 196"/>
              <p:cNvSpPr>
                <a:spLocks noChangeAspect="1" noChangeShapeType="1"/>
              </p:cNvSpPr>
              <p:nvPr/>
            </p:nvSpPr>
            <p:spPr bwMode="auto">
              <a:xfrm>
                <a:off x="4523" y="1903"/>
                <a:ext cx="2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5" name="Line 197"/>
              <p:cNvSpPr>
                <a:spLocks noChangeAspect="1" noChangeShapeType="1"/>
              </p:cNvSpPr>
              <p:nvPr/>
            </p:nvSpPr>
            <p:spPr bwMode="auto">
              <a:xfrm>
                <a:off x="3872" y="2766"/>
                <a:ext cx="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6" name="Line 1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2789"/>
                <a:ext cx="70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7" name="Line 1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8" y="1658"/>
                <a:ext cx="5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8" name="Line 200"/>
              <p:cNvSpPr>
                <a:spLocks noChangeAspect="1" noChangeShapeType="1"/>
              </p:cNvSpPr>
              <p:nvPr/>
            </p:nvSpPr>
            <p:spPr bwMode="auto">
              <a:xfrm flipH="1">
                <a:off x="4487" y="2552"/>
                <a:ext cx="1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39" name="Line 201"/>
              <p:cNvSpPr>
                <a:spLocks noChangeAspect="1" noChangeShapeType="1"/>
              </p:cNvSpPr>
              <p:nvPr/>
            </p:nvSpPr>
            <p:spPr bwMode="auto">
              <a:xfrm flipV="1">
                <a:off x="4436" y="2590"/>
                <a:ext cx="51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0" name="Line 202"/>
              <p:cNvSpPr>
                <a:spLocks noChangeAspect="1" noChangeShapeType="1"/>
              </p:cNvSpPr>
              <p:nvPr/>
            </p:nvSpPr>
            <p:spPr bwMode="auto">
              <a:xfrm flipH="1">
                <a:off x="4365" y="2663"/>
                <a:ext cx="14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1" name="Line 203"/>
              <p:cNvSpPr>
                <a:spLocks noChangeAspect="1" noChangeShapeType="1"/>
              </p:cNvSpPr>
              <p:nvPr/>
            </p:nvSpPr>
            <p:spPr bwMode="auto">
              <a:xfrm flipV="1">
                <a:off x="4304" y="2695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2" name="Line 204"/>
              <p:cNvSpPr>
                <a:spLocks noChangeAspect="1" noChangeShapeType="1"/>
              </p:cNvSpPr>
              <p:nvPr/>
            </p:nvSpPr>
            <p:spPr bwMode="auto">
              <a:xfrm flipH="1">
                <a:off x="4090" y="2773"/>
                <a:ext cx="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3" name="Line 205"/>
              <p:cNvSpPr>
                <a:spLocks noChangeAspect="1" noChangeShapeType="1"/>
              </p:cNvSpPr>
              <p:nvPr/>
            </p:nvSpPr>
            <p:spPr bwMode="auto">
              <a:xfrm flipV="1">
                <a:off x="4019" y="2795"/>
                <a:ext cx="7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4" name="Line 206"/>
              <p:cNvSpPr>
                <a:spLocks noChangeAspect="1" noChangeShapeType="1"/>
              </p:cNvSpPr>
              <p:nvPr/>
            </p:nvSpPr>
            <p:spPr bwMode="auto">
              <a:xfrm flipH="1">
                <a:off x="3847" y="1659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5" name="Line 207"/>
              <p:cNvSpPr>
                <a:spLocks noChangeAspect="1" noChangeShapeType="1"/>
              </p:cNvSpPr>
              <p:nvPr/>
            </p:nvSpPr>
            <p:spPr bwMode="auto">
              <a:xfrm flipV="1">
                <a:off x="3791" y="1662"/>
                <a:ext cx="5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6" name="Line 208"/>
              <p:cNvSpPr>
                <a:spLocks noChangeAspect="1" noChangeShapeType="1"/>
              </p:cNvSpPr>
              <p:nvPr/>
            </p:nvSpPr>
            <p:spPr bwMode="auto">
              <a:xfrm>
                <a:off x="3945" y="2775"/>
                <a:ext cx="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7" name="Line 2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9" y="2797"/>
                <a:ext cx="7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8" name="Line 210"/>
              <p:cNvSpPr>
                <a:spLocks noChangeAspect="1" noChangeShapeType="1"/>
              </p:cNvSpPr>
              <p:nvPr/>
            </p:nvSpPr>
            <p:spPr bwMode="auto">
              <a:xfrm flipH="1">
                <a:off x="4019" y="2777"/>
                <a:ext cx="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49" name="Line 211"/>
              <p:cNvSpPr>
                <a:spLocks noChangeAspect="1" noChangeShapeType="1"/>
              </p:cNvSpPr>
              <p:nvPr/>
            </p:nvSpPr>
            <p:spPr bwMode="auto">
              <a:xfrm>
                <a:off x="4620" y="2223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0" name="Line 212"/>
              <p:cNvSpPr>
                <a:spLocks noChangeAspect="1" noChangeShapeType="1"/>
              </p:cNvSpPr>
              <p:nvPr/>
            </p:nvSpPr>
            <p:spPr bwMode="auto">
              <a:xfrm flipV="1">
                <a:off x="4611" y="2269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1" name="Line 213"/>
              <p:cNvSpPr>
                <a:spLocks noChangeAspect="1" noChangeShapeType="1"/>
              </p:cNvSpPr>
              <p:nvPr/>
            </p:nvSpPr>
            <p:spPr bwMode="auto">
              <a:xfrm flipV="1">
                <a:off x="3437" y="1952"/>
                <a:ext cx="20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2" name="Line 214"/>
              <p:cNvSpPr>
                <a:spLocks noChangeAspect="1" noChangeShapeType="1"/>
              </p:cNvSpPr>
              <p:nvPr/>
            </p:nvSpPr>
            <p:spPr bwMode="auto">
              <a:xfrm flipH="1">
                <a:off x="3457" y="1917"/>
                <a:ext cx="2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3" name="Line 2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2" y="2383"/>
                <a:ext cx="2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4" name="Line 216"/>
              <p:cNvSpPr>
                <a:spLocks noChangeAspect="1" noChangeShapeType="1"/>
              </p:cNvSpPr>
              <p:nvPr/>
            </p:nvSpPr>
            <p:spPr bwMode="auto">
              <a:xfrm>
                <a:off x="3412" y="233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5" name="Line 2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9" y="2705"/>
                <a:ext cx="6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6" name="Line 218"/>
              <p:cNvSpPr>
                <a:spLocks noChangeAspect="1" noChangeShapeType="1"/>
              </p:cNvSpPr>
              <p:nvPr/>
            </p:nvSpPr>
            <p:spPr bwMode="auto">
              <a:xfrm>
                <a:off x="3657" y="2673"/>
                <a:ext cx="1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7" name="Line 2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5" y="1673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8" name="Line 220"/>
              <p:cNvSpPr>
                <a:spLocks noChangeAspect="1" noChangeShapeType="1"/>
              </p:cNvSpPr>
              <p:nvPr/>
            </p:nvSpPr>
            <p:spPr bwMode="auto">
              <a:xfrm>
                <a:off x="4186" y="1668"/>
                <a:ext cx="19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59" name="Line 2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4" y="1761"/>
                <a:ext cx="4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0" name="Line 222"/>
              <p:cNvSpPr>
                <a:spLocks noChangeAspect="1" noChangeShapeType="1"/>
              </p:cNvSpPr>
              <p:nvPr/>
            </p:nvSpPr>
            <p:spPr bwMode="auto">
              <a:xfrm>
                <a:off x="4354" y="1743"/>
                <a:ext cx="3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1" name="Line 2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4" y="2603"/>
                <a:ext cx="5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2" name="Line 224"/>
              <p:cNvSpPr>
                <a:spLocks noChangeAspect="1" noChangeShapeType="1"/>
              </p:cNvSpPr>
              <p:nvPr/>
            </p:nvSpPr>
            <p:spPr bwMode="auto">
              <a:xfrm>
                <a:off x="3532" y="2565"/>
                <a:ext cx="1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3" name="Line 225"/>
              <p:cNvSpPr>
                <a:spLocks noChangeAspect="1" noChangeShapeType="1"/>
              </p:cNvSpPr>
              <p:nvPr/>
            </p:nvSpPr>
            <p:spPr bwMode="auto">
              <a:xfrm>
                <a:off x="4611" y="2126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4" name="Line 226"/>
              <p:cNvSpPr>
                <a:spLocks noChangeAspect="1" noChangeShapeType="1"/>
              </p:cNvSpPr>
              <p:nvPr/>
            </p:nvSpPr>
            <p:spPr bwMode="auto">
              <a:xfrm flipV="1">
                <a:off x="4620" y="2171"/>
                <a:ext cx="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5" name="Line 2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93" y="1860"/>
                <a:ext cx="30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6" name="Line 228"/>
              <p:cNvSpPr>
                <a:spLocks noChangeAspect="1" noChangeShapeType="1"/>
              </p:cNvSpPr>
              <p:nvPr/>
            </p:nvSpPr>
            <p:spPr bwMode="auto">
              <a:xfrm>
                <a:off x="4462" y="1832"/>
                <a:ext cx="3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7" name="Line 229"/>
              <p:cNvSpPr>
                <a:spLocks noChangeAspect="1" noChangeShapeType="1"/>
              </p:cNvSpPr>
              <p:nvPr/>
            </p:nvSpPr>
            <p:spPr bwMode="auto">
              <a:xfrm flipV="1">
                <a:off x="3738" y="1678"/>
                <a:ext cx="5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8" name="Line 230"/>
              <p:cNvSpPr>
                <a:spLocks noChangeAspect="1" noChangeShapeType="1"/>
              </p:cNvSpPr>
              <p:nvPr/>
            </p:nvSpPr>
            <p:spPr bwMode="auto">
              <a:xfrm flipH="1">
                <a:off x="3791" y="1673"/>
                <a:ext cx="2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69" name="Line 2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2" y="2286"/>
                <a:ext cx="2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0" name="Line 232"/>
              <p:cNvSpPr>
                <a:spLocks noChangeAspect="1" noChangeShapeType="1"/>
              </p:cNvSpPr>
              <p:nvPr/>
            </p:nvSpPr>
            <p:spPr bwMode="auto">
              <a:xfrm flipH="1">
                <a:off x="3392" y="2240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1" name="Line 233"/>
              <p:cNvSpPr>
                <a:spLocks noChangeAspect="1" noChangeShapeType="1"/>
              </p:cNvSpPr>
              <p:nvPr/>
            </p:nvSpPr>
            <p:spPr bwMode="auto">
              <a:xfrm flipV="1">
                <a:off x="3576" y="1771"/>
                <a:ext cx="4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2" name="Line 234"/>
              <p:cNvSpPr>
                <a:spLocks noChangeAspect="1" noChangeShapeType="1"/>
              </p:cNvSpPr>
              <p:nvPr/>
            </p:nvSpPr>
            <p:spPr bwMode="auto">
              <a:xfrm flipH="1">
                <a:off x="3616" y="1753"/>
                <a:ext cx="3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3" name="Line 235"/>
              <p:cNvSpPr>
                <a:spLocks noChangeAspect="1" noChangeShapeType="1"/>
              </p:cNvSpPr>
              <p:nvPr/>
            </p:nvSpPr>
            <p:spPr bwMode="auto">
              <a:xfrm flipH="1">
                <a:off x="4543" y="2465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4" name="Line 236"/>
              <p:cNvSpPr>
                <a:spLocks noChangeAspect="1" noChangeShapeType="1"/>
              </p:cNvSpPr>
              <p:nvPr/>
            </p:nvSpPr>
            <p:spPr bwMode="auto">
              <a:xfrm flipH="1">
                <a:off x="4543" y="2465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5" name="Line 237"/>
              <p:cNvSpPr>
                <a:spLocks noChangeAspect="1" noChangeShapeType="1"/>
              </p:cNvSpPr>
              <p:nvPr/>
            </p:nvSpPr>
            <p:spPr bwMode="auto">
              <a:xfrm flipV="1">
                <a:off x="4499" y="2508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6" name="Line 2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607" y="2075"/>
                <a:ext cx="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7" name="Line 239"/>
              <p:cNvSpPr>
                <a:spLocks noChangeAspect="1" noChangeShapeType="1"/>
              </p:cNvSpPr>
              <p:nvPr/>
            </p:nvSpPr>
            <p:spPr bwMode="auto">
              <a:xfrm>
                <a:off x="4585" y="2033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8" name="Line 240"/>
              <p:cNvSpPr>
                <a:spLocks noChangeAspect="1" noChangeShapeType="1"/>
              </p:cNvSpPr>
              <p:nvPr/>
            </p:nvSpPr>
            <p:spPr bwMode="auto">
              <a:xfrm flipV="1">
                <a:off x="4237" y="2723"/>
                <a:ext cx="6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79" name="Line 241"/>
              <p:cNvSpPr>
                <a:spLocks noChangeAspect="1" noChangeShapeType="1"/>
              </p:cNvSpPr>
              <p:nvPr/>
            </p:nvSpPr>
            <p:spPr bwMode="auto">
              <a:xfrm flipH="1">
                <a:off x="4304" y="2692"/>
                <a:ext cx="1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0" name="Line 242"/>
              <p:cNvSpPr>
                <a:spLocks noChangeAspect="1" noChangeShapeType="1"/>
              </p:cNvSpPr>
              <p:nvPr/>
            </p:nvSpPr>
            <p:spPr bwMode="auto">
              <a:xfrm flipV="1">
                <a:off x="3484" y="1874"/>
                <a:ext cx="2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1" name="Line 243"/>
              <p:cNvSpPr>
                <a:spLocks noChangeAspect="1" noChangeShapeType="1"/>
              </p:cNvSpPr>
              <p:nvPr/>
            </p:nvSpPr>
            <p:spPr bwMode="auto">
              <a:xfrm>
                <a:off x="4234" y="1685"/>
                <a:ext cx="25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2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3511" y="1845"/>
                <a:ext cx="3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3" name="Line 2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59" y="1692"/>
                <a:ext cx="5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4" name="Line 2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0" y="2188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5" name="Line 247"/>
              <p:cNvSpPr>
                <a:spLocks noChangeAspect="1" noChangeShapeType="1"/>
              </p:cNvSpPr>
              <p:nvPr/>
            </p:nvSpPr>
            <p:spPr bwMode="auto">
              <a:xfrm flipH="1">
                <a:off x="3390" y="2143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6" name="Line 2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3" y="2731"/>
                <a:ext cx="68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7" name="Line 249"/>
              <p:cNvSpPr>
                <a:spLocks noChangeAspect="1" noChangeShapeType="1"/>
              </p:cNvSpPr>
              <p:nvPr/>
            </p:nvSpPr>
            <p:spPr bwMode="auto">
              <a:xfrm>
                <a:off x="3723" y="2701"/>
                <a:ext cx="1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8" name="Line 250"/>
              <p:cNvSpPr>
                <a:spLocks noChangeAspect="1" noChangeShapeType="1"/>
              </p:cNvSpPr>
              <p:nvPr/>
            </p:nvSpPr>
            <p:spPr bwMode="auto">
              <a:xfrm flipV="1">
                <a:off x="3690" y="1699"/>
                <a:ext cx="4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89" name="Line 251"/>
              <p:cNvSpPr>
                <a:spLocks noChangeAspect="1" noChangeShapeType="1"/>
              </p:cNvSpPr>
              <p:nvPr/>
            </p:nvSpPr>
            <p:spPr bwMode="auto">
              <a:xfrm flipH="1">
                <a:off x="3738" y="1692"/>
                <a:ext cx="2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0" name="Line 252"/>
              <p:cNvSpPr>
                <a:spLocks noChangeAspect="1" noChangeShapeType="1"/>
              </p:cNvSpPr>
              <p:nvPr/>
            </p:nvSpPr>
            <p:spPr bwMode="auto">
              <a:xfrm flipH="1">
                <a:off x="4436" y="2592"/>
                <a:ext cx="11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1" name="Line 253"/>
              <p:cNvSpPr>
                <a:spLocks noChangeAspect="1" noChangeShapeType="1"/>
              </p:cNvSpPr>
              <p:nvPr/>
            </p:nvSpPr>
            <p:spPr bwMode="auto">
              <a:xfrm flipV="1">
                <a:off x="4379" y="262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2" name="Line 254"/>
              <p:cNvSpPr>
                <a:spLocks noChangeAspect="1" noChangeShapeType="1"/>
              </p:cNvSpPr>
              <p:nvPr/>
            </p:nvSpPr>
            <p:spPr bwMode="auto">
              <a:xfrm>
                <a:off x="3479" y="2480"/>
                <a:ext cx="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3" name="Line 2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6" y="2523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4" name="Line 256"/>
              <p:cNvSpPr>
                <a:spLocks noChangeAspect="1" noChangeShapeType="1"/>
              </p:cNvSpPr>
              <p:nvPr/>
            </p:nvSpPr>
            <p:spPr bwMode="auto">
              <a:xfrm>
                <a:off x="4544" y="1948"/>
                <a:ext cx="28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5" name="Line 2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72" y="1984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6" name="Line 258"/>
              <p:cNvSpPr>
                <a:spLocks noChangeAspect="1" noChangeShapeType="1"/>
              </p:cNvSpPr>
              <p:nvPr/>
            </p:nvSpPr>
            <p:spPr bwMode="auto">
              <a:xfrm>
                <a:off x="4585" y="2372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7" name="Line 259"/>
              <p:cNvSpPr>
                <a:spLocks noChangeAspect="1" noChangeShapeType="1"/>
              </p:cNvSpPr>
              <p:nvPr/>
            </p:nvSpPr>
            <p:spPr bwMode="auto">
              <a:xfrm flipV="1">
                <a:off x="4549" y="2417"/>
                <a:ext cx="36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8" name="Line 260"/>
              <p:cNvSpPr>
                <a:spLocks noChangeAspect="1" noChangeShapeType="1"/>
              </p:cNvSpPr>
              <p:nvPr/>
            </p:nvSpPr>
            <p:spPr bwMode="auto">
              <a:xfrm flipH="1">
                <a:off x="3405" y="2050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299" name="Line 261"/>
              <p:cNvSpPr>
                <a:spLocks noChangeAspect="1" noChangeShapeType="1"/>
              </p:cNvSpPr>
              <p:nvPr/>
            </p:nvSpPr>
            <p:spPr bwMode="auto">
              <a:xfrm flipV="1">
                <a:off x="3405" y="2092"/>
                <a:ext cx="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0" name="Line 2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6" y="1795"/>
                <a:ext cx="3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1" name="Line 263"/>
              <p:cNvSpPr>
                <a:spLocks noChangeAspect="1" noChangeShapeType="1"/>
              </p:cNvSpPr>
              <p:nvPr/>
            </p:nvSpPr>
            <p:spPr bwMode="auto">
              <a:xfrm>
                <a:off x="4393" y="1775"/>
                <a:ext cx="33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2" name="Line 264"/>
              <p:cNvSpPr>
                <a:spLocks noChangeAspect="1" noChangeShapeType="1"/>
              </p:cNvSpPr>
              <p:nvPr/>
            </p:nvSpPr>
            <p:spPr bwMode="auto">
              <a:xfrm>
                <a:off x="3587" y="2604"/>
                <a:ext cx="1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3" name="Line 2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641"/>
                <a:ext cx="60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4" name="Line 266"/>
              <p:cNvSpPr>
                <a:spLocks noChangeAspect="1" noChangeShapeType="1"/>
              </p:cNvSpPr>
              <p:nvPr/>
            </p:nvSpPr>
            <p:spPr bwMode="auto">
              <a:xfrm flipH="1">
                <a:off x="4237" y="2716"/>
                <a:ext cx="9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5" name="Line 267"/>
              <p:cNvSpPr>
                <a:spLocks noChangeAspect="1" noChangeShapeType="1"/>
              </p:cNvSpPr>
              <p:nvPr/>
            </p:nvSpPr>
            <p:spPr bwMode="auto">
              <a:xfrm flipV="1">
                <a:off x="4167" y="2745"/>
                <a:ext cx="7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6" name="Line 268"/>
              <p:cNvSpPr>
                <a:spLocks noChangeAspect="1" noChangeShapeType="1"/>
              </p:cNvSpPr>
              <p:nvPr/>
            </p:nvSpPr>
            <p:spPr bwMode="auto">
              <a:xfrm>
                <a:off x="4279" y="1707"/>
                <a:ext cx="3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7" name="Line 2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09" y="1716"/>
                <a:ext cx="4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8" name="Line 270"/>
              <p:cNvSpPr>
                <a:spLocks noChangeAspect="1" noChangeShapeType="1"/>
              </p:cNvSpPr>
              <p:nvPr/>
            </p:nvSpPr>
            <p:spPr bwMode="auto">
              <a:xfrm>
                <a:off x="3793" y="2722"/>
                <a:ext cx="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09" name="Line 2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1" y="2752"/>
                <a:ext cx="71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0" name="Line 272"/>
              <p:cNvSpPr>
                <a:spLocks noChangeAspect="1" noChangeShapeType="1"/>
              </p:cNvSpPr>
              <p:nvPr/>
            </p:nvSpPr>
            <p:spPr bwMode="auto">
              <a:xfrm flipV="1">
                <a:off x="3427" y="2000"/>
                <a:ext cx="10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1" name="Line 273"/>
              <p:cNvSpPr>
                <a:spLocks noChangeAspect="1" noChangeShapeType="1"/>
              </p:cNvSpPr>
              <p:nvPr/>
            </p:nvSpPr>
            <p:spPr bwMode="auto">
              <a:xfrm flipH="1">
                <a:off x="3437" y="1963"/>
                <a:ext cx="28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2" name="Line 274"/>
              <p:cNvSpPr>
                <a:spLocks noChangeAspect="1" noChangeShapeType="1"/>
              </p:cNvSpPr>
              <p:nvPr/>
            </p:nvSpPr>
            <p:spPr bwMode="auto">
              <a:xfrm>
                <a:off x="4604" y="2275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3" name="Line 275"/>
              <p:cNvSpPr>
                <a:spLocks noChangeAspect="1" noChangeShapeType="1"/>
              </p:cNvSpPr>
              <p:nvPr/>
            </p:nvSpPr>
            <p:spPr bwMode="auto">
              <a:xfrm flipV="1">
                <a:off x="4585" y="2321"/>
                <a:ext cx="2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4" name="Line 276"/>
              <p:cNvSpPr>
                <a:spLocks noChangeAspect="1" noChangeShapeType="1"/>
              </p:cNvSpPr>
              <p:nvPr/>
            </p:nvSpPr>
            <p:spPr bwMode="auto">
              <a:xfrm flipH="1">
                <a:off x="3576" y="1786"/>
                <a:ext cx="3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5" name="Line 277"/>
              <p:cNvSpPr>
                <a:spLocks noChangeAspect="1" noChangeShapeType="1"/>
              </p:cNvSpPr>
              <p:nvPr/>
            </p:nvSpPr>
            <p:spPr bwMode="auto">
              <a:xfrm flipV="1">
                <a:off x="3543" y="1807"/>
                <a:ext cx="3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6" name="Line 278"/>
              <p:cNvSpPr>
                <a:spLocks noChangeAspect="1" noChangeShapeType="1"/>
              </p:cNvSpPr>
              <p:nvPr/>
            </p:nvSpPr>
            <p:spPr bwMode="auto">
              <a:xfrm>
                <a:off x="4490" y="1872"/>
                <a:ext cx="3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7" name="Line 2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23" y="1903"/>
                <a:ext cx="2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8" name="Line 2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1" y="2433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19" name="Line 281"/>
              <p:cNvSpPr>
                <a:spLocks noChangeAspect="1" noChangeShapeType="1"/>
              </p:cNvSpPr>
              <p:nvPr/>
            </p:nvSpPr>
            <p:spPr bwMode="auto">
              <a:xfrm>
                <a:off x="3441" y="238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0" name="Line 282"/>
              <p:cNvSpPr>
                <a:spLocks noChangeAspect="1" noChangeShapeType="1"/>
              </p:cNvSpPr>
              <p:nvPr/>
            </p:nvSpPr>
            <p:spPr bwMode="auto">
              <a:xfrm flipV="1">
                <a:off x="4023" y="1642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1" name="Line 283"/>
              <p:cNvSpPr>
                <a:spLocks noChangeAspect="1" noChangeShapeType="1"/>
              </p:cNvSpPr>
              <p:nvPr/>
            </p:nvSpPr>
            <p:spPr bwMode="auto">
              <a:xfrm flipV="1">
                <a:off x="3971" y="1642"/>
                <a:ext cx="54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2" name="Line 2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5" y="1642"/>
                <a:ext cx="5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3" name="Line 285"/>
              <p:cNvSpPr>
                <a:spLocks noChangeAspect="1" noChangeShapeType="1"/>
              </p:cNvSpPr>
              <p:nvPr/>
            </p:nvSpPr>
            <p:spPr bwMode="auto">
              <a:xfrm flipV="1">
                <a:off x="3916" y="1643"/>
                <a:ext cx="5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4" name="Line 2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1" y="1643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5" name="Line 287"/>
              <p:cNvSpPr>
                <a:spLocks noChangeAspect="1" noChangeShapeType="1"/>
              </p:cNvSpPr>
              <p:nvPr/>
            </p:nvSpPr>
            <p:spPr bwMode="auto">
              <a:xfrm flipV="1">
                <a:off x="3647" y="1724"/>
                <a:ext cx="4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6" name="Line 288"/>
              <p:cNvSpPr>
                <a:spLocks noChangeAspect="1" noChangeShapeType="1"/>
              </p:cNvSpPr>
              <p:nvPr/>
            </p:nvSpPr>
            <p:spPr bwMode="auto">
              <a:xfrm flipH="1">
                <a:off x="3690" y="1715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7" name="Line 289"/>
              <p:cNvSpPr>
                <a:spLocks noChangeAspect="1" noChangeShapeType="1"/>
              </p:cNvSpPr>
              <p:nvPr/>
            </p:nvSpPr>
            <p:spPr bwMode="auto">
              <a:xfrm flipV="1">
                <a:off x="4072" y="1646"/>
                <a:ext cx="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8" name="Line 2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0" y="1646"/>
                <a:ext cx="54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29" name="Line 2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6" y="1648"/>
                <a:ext cx="1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0" name="Line 292"/>
              <p:cNvSpPr>
                <a:spLocks noChangeAspect="1" noChangeShapeType="1"/>
              </p:cNvSpPr>
              <p:nvPr/>
            </p:nvSpPr>
            <p:spPr bwMode="auto">
              <a:xfrm flipV="1">
                <a:off x="3863" y="1648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1" name="Line 293"/>
              <p:cNvSpPr>
                <a:spLocks noChangeAspect="1" noChangeShapeType="1"/>
              </p:cNvSpPr>
              <p:nvPr/>
            </p:nvSpPr>
            <p:spPr bwMode="auto">
              <a:xfrm flipH="1">
                <a:off x="4167" y="2733"/>
                <a:ext cx="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2" name="Line 294"/>
              <p:cNvSpPr>
                <a:spLocks noChangeAspect="1" noChangeShapeType="1"/>
              </p:cNvSpPr>
              <p:nvPr/>
            </p:nvSpPr>
            <p:spPr bwMode="auto">
              <a:xfrm flipV="1">
                <a:off x="4094" y="2762"/>
                <a:ext cx="7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3" name="Line 295"/>
              <p:cNvSpPr>
                <a:spLocks noChangeAspect="1" noChangeShapeType="1"/>
              </p:cNvSpPr>
              <p:nvPr/>
            </p:nvSpPr>
            <p:spPr bwMode="auto">
              <a:xfrm flipV="1">
                <a:off x="4604" y="2223"/>
                <a:ext cx="1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4" name="Line 296"/>
              <p:cNvSpPr>
                <a:spLocks noChangeAspect="1" noChangeShapeType="1"/>
              </p:cNvSpPr>
              <p:nvPr/>
            </p:nvSpPr>
            <p:spPr bwMode="auto">
              <a:xfrm>
                <a:off x="4605" y="2178"/>
                <a:ext cx="1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5" name="Line 297"/>
              <p:cNvSpPr>
                <a:spLocks noChangeAspect="1" noChangeShapeType="1"/>
              </p:cNvSpPr>
              <p:nvPr/>
            </p:nvSpPr>
            <p:spPr bwMode="auto">
              <a:xfrm flipH="1">
                <a:off x="4499" y="2509"/>
                <a:ext cx="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6" name="Line 298"/>
              <p:cNvSpPr>
                <a:spLocks noChangeAspect="1" noChangeShapeType="1"/>
              </p:cNvSpPr>
              <p:nvPr/>
            </p:nvSpPr>
            <p:spPr bwMode="auto">
              <a:xfrm flipV="1">
                <a:off x="4447" y="2552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7" name="Line 299"/>
              <p:cNvSpPr>
                <a:spLocks noChangeAspect="1" noChangeShapeType="1"/>
              </p:cNvSpPr>
              <p:nvPr/>
            </p:nvSpPr>
            <p:spPr bwMode="auto">
              <a:xfrm>
                <a:off x="3867" y="2737"/>
                <a:ext cx="5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8" name="Line 3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2" y="2766"/>
                <a:ext cx="73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39" name="Line 301"/>
              <p:cNvSpPr>
                <a:spLocks noChangeAspect="1" noChangeShapeType="1"/>
              </p:cNvSpPr>
              <p:nvPr/>
            </p:nvSpPr>
            <p:spPr bwMode="auto">
              <a:xfrm flipH="1">
                <a:off x="4379" y="2627"/>
                <a:ext cx="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0" name="Line 302"/>
              <p:cNvSpPr>
                <a:spLocks noChangeAspect="1" noChangeShapeType="1"/>
              </p:cNvSpPr>
              <p:nvPr/>
            </p:nvSpPr>
            <p:spPr bwMode="auto">
              <a:xfrm flipV="1">
                <a:off x="4315" y="2663"/>
                <a:ext cx="64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1" name="Line 3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4" y="1655"/>
                <a:ext cx="52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2" name="Line 304"/>
              <p:cNvSpPr>
                <a:spLocks noChangeAspect="1" noChangeShapeType="1"/>
              </p:cNvSpPr>
              <p:nvPr/>
            </p:nvSpPr>
            <p:spPr bwMode="auto">
              <a:xfrm flipV="1">
                <a:off x="4119" y="1655"/>
                <a:ext cx="1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3" name="Line 305"/>
              <p:cNvSpPr>
                <a:spLocks noChangeAspect="1" noChangeShapeType="1"/>
              </p:cNvSpPr>
              <p:nvPr/>
            </p:nvSpPr>
            <p:spPr bwMode="auto">
              <a:xfrm flipH="1">
                <a:off x="3484" y="1886"/>
                <a:ext cx="3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4" name="Line 306"/>
              <p:cNvSpPr>
                <a:spLocks noChangeAspect="1" noChangeShapeType="1"/>
              </p:cNvSpPr>
              <p:nvPr/>
            </p:nvSpPr>
            <p:spPr bwMode="auto">
              <a:xfrm flipV="1">
                <a:off x="3465" y="1917"/>
                <a:ext cx="19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5" name="Line 3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2" y="2338"/>
                <a:ext cx="2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6" name="Line 308"/>
              <p:cNvSpPr>
                <a:spLocks noChangeAspect="1" noChangeShapeType="1"/>
              </p:cNvSpPr>
              <p:nvPr/>
            </p:nvSpPr>
            <p:spPr bwMode="auto">
              <a:xfrm flipH="1">
                <a:off x="3412" y="2292"/>
                <a:ext cx="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7" name="Line 3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3" y="1659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8" name="Line 310"/>
              <p:cNvSpPr>
                <a:spLocks noChangeAspect="1" noChangeShapeType="1"/>
              </p:cNvSpPr>
              <p:nvPr/>
            </p:nvSpPr>
            <p:spPr bwMode="auto">
              <a:xfrm flipV="1">
                <a:off x="3812" y="1659"/>
                <a:ext cx="51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49" name="Line 311"/>
              <p:cNvSpPr>
                <a:spLocks noChangeAspect="1" noChangeShapeType="1"/>
              </p:cNvSpPr>
              <p:nvPr/>
            </p:nvSpPr>
            <p:spPr bwMode="auto">
              <a:xfrm flipV="1">
                <a:off x="4020" y="2773"/>
                <a:ext cx="7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0" name="Line 312"/>
              <p:cNvSpPr>
                <a:spLocks noChangeAspect="1" noChangeShapeType="1"/>
              </p:cNvSpPr>
              <p:nvPr/>
            </p:nvSpPr>
            <p:spPr bwMode="auto">
              <a:xfrm flipH="1">
                <a:off x="4094" y="2744"/>
                <a:ext cx="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1" name="Line 313"/>
              <p:cNvSpPr>
                <a:spLocks noChangeAspect="1" noChangeShapeType="1"/>
              </p:cNvSpPr>
              <p:nvPr/>
            </p:nvSpPr>
            <p:spPr bwMode="auto">
              <a:xfrm flipV="1">
                <a:off x="4605" y="2126"/>
                <a:ext cx="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2" name="Line 314"/>
              <p:cNvSpPr>
                <a:spLocks noChangeAspect="1" noChangeShapeType="1"/>
              </p:cNvSpPr>
              <p:nvPr/>
            </p:nvSpPr>
            <p:spPr bwMode="auto">
              <a:xfrm>
                <a:off x="4589" y="2083"/>
                <a:ext cx="22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3" name="Line 3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5" y="2775"/>
                <a:ext cx="7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4" name="Line 316"/>
              <p:cNvSpPr>
                <a:spLocks noChangeAspect="1" noChangeShapeType="1"/>
              </p:cNvSpPr>
              <p:nvPr/>
            </p:nvSpPr>
            <p:spPr bwMode="auto">
              <a:xfrm>
                <a:off x="3943" y="2746"/>
                <a:ext cx="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5" name="Line 3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54" y="1743"/>
                <a:ext cx="39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6" name="Line 318"/>
              <p:cNvSpPr>
                <a:spLocks noChangeAspect="1" noChangeShapeType="1"/>
              </p:cNvSpPr>
              <p:nvPr/>
            </p:nvSpPr>
            <p:spPr bwMode="auto">
              <a:xfrm>
                <a:off x="4320" y="1732"/>
                <a:ext cx="3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7" name="Line 319"/>
              <p:cNvSpPr>
                <a:spLocks noChangeAspect="1" noChangeShapeType="1"/>
              </p:cNvSpPr>
              <p:nvPr/>
            </p:nvSpPr>
            <p:spPr bwMode="auto">
              <a:xfrm flipH="1">
                <a:off x="4020" y="2748"/>
                <a:ext cx="1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8" name="Line 320"/>
              <p:cNvSpPr>
                <a:spLocks noChangeAspect="1" noChangeShapeType="1"/>
              </p:cNvSpPr>
              <p:nvPr/>
            </p:nvSpPr>
            <p:spPr bwMode="auto">
              <a:xfrm>
                <a:off x="3527" y="2523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59" name="Line 3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2" y="2565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0" name="Line 322"/>
              <p:cNvSpPr>
                <a:spLocks noChangeAspect="1" noChangeShapeType="1"/>
              </p:cNvSpPr>
              <p:nvPr/>
            </p:nvSpPr>
            <p:spPr bwMode="auto">
              <a:xfrm>
                <a:off x="3648" y="2637"/>
                <a:ext cx="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1" name="Line 3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7" y="2673"/>
                <a:ext cx="66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2" name="Line 324"/>
              <p:cNvSpPr>
                <a:spLocks noChangeAspect="1" noChangeShapeType="1"/>
              </p:cNvSpPr>
              <p:nvPr/>
            </p:nvSpPr>
            <p:spPr bwMode="auto">
              <a:xfrm>
                <a:off x="4426" y="1809"/>
                <a:ext cx="36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3" name="Line 3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62" y="1832"/>
                <a:ext cx="28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4" name="Line 3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99" y="2240"/>
                <a:ext cx="2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5" name="Line 327"/>
              <p:cNvSpPr>
                <a:spLocks noChangeAspect="1" noChangeShapeType="1"/>
              </p:cNvSpPr>
              <p:nvPr/>
            </p:nvSpPr>
            <p:spPr bwMode="auto">
              <a:xfrm flipH="1">
                <a:off x="3399" y="2194"/>
                <a:ext cx="1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6" name="Line 328"/>
              <p:cNvSpPr>
                <a:spLocks noChangeAspect="1" noChangeShapeType="1"/>
              </p:cNvSpPr>
              <p:nvPr/>
            </p:nvSpPr>
            <p:spPr bwMode="auto">
              <a:xfrm flipV="1">
                <a:off x="4164" y="1668"/>
                <a:ext cx="2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7" name="Line 3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86" y="1668"/>
                <a:ext cx="4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8" name="Line 330"/>
              <p:cNvSpPr>
                <a:spLocks noChangeAspect="1" noChangeShapeType="1"/>
              </p:cNvSpPr>
              <p:nvPr/>
            </p:nvSpPr>
            <p:spPr bwMode="auto">
              <a:xfrm>
                <a:off x="4557" y="1994"/>
                <a:ext cx="28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69" name="Line 3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85" y="2033"/>
                <a:ext cx="4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0" name="Line 332"/>
              <p:cNvSpPr>
                <a:spLocks noChangeAspect="1" noChangeShapeType="1"/>
              </p:cNvSpPr>
              <p:nvPr/>
            </p:nvSpPr>
            <p:spPr bwMode="auto">
              <a:xfrm>
                <a:off x="4549" y="2419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1" name="Line 333"/>
              <p:cNvSpPr>
                <a:spLocks noChangeAspect="1" noChangeShapeType="1"/>
              </p:cNvSpPr>
              <p:nvPr/>
            </p:nvSpPr>
            <p:spPr bwMode="auto">
              <a:xfrm flipV="1">
                <a:off x="4505" y="2465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2" name="Line 334"/>
              <p:cNvSpPr>
                <a:spLocks noChangeAspect="1" noChangeShapeType="1"/>
              </p:cNvSpPr>
              <p:nvPr/>
            </p:nvSpPr>
            <p:spPr bwMode="auto">
              <a:xfrm>
                <a:off x="4549" y="2419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3" name="Line 3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2" y="1673"/>
                <a:ext cx="24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4" name="Line 336"/>
              <p:cNvSpPr>
                <a:spLocks noChangeAspect="1" noChangeShapeType="1"/>
              </p:cNvSpPr>
              <p:nvPr/>
            </p:nvSpPr>
            <p:spPr bwMode="auto">
              <a:xfrm flipV="1">
                <a:off x="3765" y="1673"/>
                <a:ext cx="4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5" name="Line 337"/>
              <p:cNvSpPr>
                <a:spLocks noChangeAspect="1" noChangeShapeType="1"/>
              </p:cNvSpPr>
              <p:nvPr/>
            </p:nvSpPr>
            <p:spPr bwMode="auto">
              <a:xfrm flipV="1">
                <a:off x="3610" y="1753"/>
                <a:ext cx="3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6" name="Line 338"/>
              <p:cNvSpPr>
                <a:spLocks noChangeAspect="1" noChangeShapeType="1"/>
              </p:cNvSpPr>
              <p:nvPr/>
            </p:nvSpPr>
            <p:spPr bwMode="auto">
              <a:xfrm flipH="1">
                <a:off x="3647" y="1741"/>
                <a:ext cx="3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7" name="Line 339"/>
              <p:cNvSpPr>
                <a:spLocks noChangeAspect="1" noChangeShapeType="1"/>
              </p:cNvSpPr>
              <p:nvPr/>
            </p:nvSpPr>
            <p:spPr bwMode="auto">
              <a:xfrm flipH="1">
                <a:off x="3405" y="2099"/>
                <a:ext cx="21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8" name="Line 3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05" y="2143"/>
                <a:ext cx="9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79" name="Line 341"/>
              <p:cNvSpPr>
                <a:spLocks noChangeAspect="1" noChangeShapeType="1"/>
              </p:cNvSpPr>
              <p:nvPr/>
            </p:nvSpPr>
            <p:spPr bwMode="auto">
              <a:xfrm flipH="1">
                <a:off x="3543" y="1821"/>
                <a:ext cx="36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0" name="Line 342"/>
              <p:cNvSpPr>
                <a:spLocks noChangeAspect="1" noChangeShapeType="1"/>
              </p:cNvSpPr>
              <p:nvPr/>
            </p:nvSpPr>
            <p:spPr bwMode="auto">
              <a:xfrm flipV="1">
                <a:off x="3517" y="1845"/>
                <a:ext cx="26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1" name="Line 343"/>
              <p:cNvSpPr>
                <a:spLocks noChangeAspect="1" noChangeShapeType="1"/>
              </p:cNvSpPr>
              <p:nvPr/>
            </p:nvSpPr>
            <p:spPr bwMode="auto">
              <a:xfrm flipV="1">
                <a:off x="4246" y="2692"/>
                <a:ext cx="6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2" name="Line 344"/>
              <p:cNvSpPr>
                <a:spLocks noChangeAspect="1" noChangeShapeType="1"/>
              </p:cNvSpPr>
              <p:nvPr/>
            </p:nvSpPr>
            <p:spPr bwMode="auto">
              <a:xfrm flipH="1">
                <a:off x="4315" y="2656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3" name="Line 3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34" y="1685"/>
                <a:ext cx="4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4" name="Line 346"/>
              <p:cNvSpPr>
                <a:spLocks noChangeAspect="1" noChangeShapeType="1"/>
              </p:cNvSpPr>
              <p:nvPr/>
            </p:nvSpPr>
            <p:spPr bwMode="auto">
              <a:xfrm>
                <a:off x="4207" y="1685"/>
                <a:ext cx="2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5" name="Line 3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44" y="1948"/>
                <a:ext cx="13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6" name="Line 348"/>
              <p:cNvSpPr>
                <a:spLocks noChangeAspect="1" noChangeShapeType="1"/>
              </p:cNvSpPr>
              <p:nvPr/>
            </p:nvSpPr>
            <p:spPr bwMode="auto">
              <a:xfrm>
                <a:off x="4510" y="1914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7" name="Line 349"/>
              <p:cNvSpPr>
                <a:spLocks noChangeAspect="1" noChangeShapeType="1"/>
              </p:cNvSpPr>
              <p:nvPr/>
            </p:nvSpPr>
            <p:spPr bwMode="auto">
              <a:xfrm>
                <a:off x="3479" y="2435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8" name="Line 3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79" y="2480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89" name="Line 351"/>
              <p:cNvSpPr>
                <a:spLocks noChangeAspect="1" noChangeShapeType="1"/>
              </p:cNvSpPr>
              <p:nvPr/>
            </p:nvSpPr>
            <p:spPr bwMode="auto">
              <a:xfrm flipV="1">
                <a:off x="3426" y="2050"/>
                <a:ext cx="1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0" name="Line 352"/>
              <p:cNvSpPr>
                <a:spLocks noChangeAspect="1" noChangeShapeType="1"/>
              </p:cNvSpPr>
              <p:nvPr/>
            </p:nvSpPr>
            <p:spPr bwMode="auto">
              <a:xfrm flipH="1">
                <a:off x="3427" y="2010"/>
                <a:ext cx="28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1" name="Line 353"/>
              <p:cNvSpPr>
                <a:spLocks noChangeAspect="1" noChangeShapeType="1"/>
              </p:cNvSpPr>
              <p:nvPr/>
            </p:nvSpPr>
            <p:spPr bwMode="auto">
              <a:xfrm>
                <a:off x="4578" y="2325"/>
                <a:ext cx="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2" name="Line 354"/>
              <p:cNvSpPr>
                <a:spLocks noChangeAspect="1" noChangeShapeType="1"/>
              </p:cNvSpPr>
              <p:nvPr/>
            </p:nvSpPr>
            <p:spPr bwMode="auto">
              <a:xfrm flipV="1">
                <a:off x="4549" y="2372"/>
                <a:ext cx="3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3" name="Line 355"/>
              <p:cNvSpPr>
                <a:spLocks noChangeAspect="1" noChangeShapeType="1"/>
              </p:cNvSpPr>
              <p:nvPr/>
            </p:nvSpPr>
            <p:spPr bwMode="auto">
              <a:xfrm flipV="1">
                <a:off x="4388" y="2592"/>
                <a:ext cx="5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4" name="Line 356"/>
              <p:cNvSpPr>
                <a:spLocks noChangeAspect="1" noChangeShapeType="1"/>
              </p:cNvSpPr>
              <p:nvPr/>
            </p:nvSpPr>
            <p:spPr bwMode="auto">
              <a:xfrm flipH="1">
                <a:off x="4447" y="2550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5" name="Line 357"/>
              <p:cNvSpPr>
                <a:spLocks noChangeAspect="1" noChangeShapeType="1"/>
              </p:cNvSpPr>
              <p:nvPr/>
            </p:nvSpPr>
            <p:spPr bwMode="auto">
              <a:xfrm>
                <a:off x="3716" y="2665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6" name="Line 3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23" y="2701"/>
                <a:ext cx="7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7" name="Line 359"/>
              <p:cNvSpPr>
                <a:spLocks noChangeAspect="1" noChangeShapeType="1"/>
              </p:cNvSpPr>
              <p:nvPr/>
            </p:nvSpPr>
            <p:spPr bwMode="auto">
              <a:xfrm flipV="1">
                <a:off x="3721" y="1692"/>
                <a:ext cx="4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8" name="Line 360"/>
              <p:cNvSpPr>
                <a:spLocks noChangeAspect="1" noChangeShapeType="1"/>
              </p:cNvSpPr>
              <p:nvPr/>
            </p:nvSpPr>
            <p:spPr bwMode="auto">
              <a:xfrm flipH="1">
                <a:off x="3765" y="1691"/>
                <a:ext cx="2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399" name="Line 361"/>
              <p:cNvSpPr>
                <a:spLocks noChangeAspect="1" noChangeShapeType="1"/>
              </p:cNvSpPr>
              <p:nvPr/>
            </p:nvSpPr>
            <p:spPr bwMode="auto">
              <a:xfrm>
                <a:off x="4355" y="1760"/>
                <a:ext cx="38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0" name="Line 3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93" y="1775"/>
                <a:ext cx="33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1" name="Line 363"/>
              <p:cNvSpPr>
                <a:spLocks noChangeAspect="1" noChangeShapeType="1"/>
              </p:cNvSpPr>
              <p:nvPr/>
            </p:nvSpPr>
            <p:spPr bwMode="auto">
              <a:xfrm flipV="1">
                <a:off x="3455" y="1963"/>
                <a:ext cx="10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2" name="Line 364"/>
              <p:cNvSpPr>
                <a:spLocks noChangeAspect="1" noChangeShapeType="1"/>
              </p:cNvSpPr>
              <p:nvPr/>
            </p:nvSpPr>
            <p:spPr bwMode="auto">
              <a:xfrm flipH="1">
                <a:off x="3465" y="1929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3" name="Line 365"/>
              <p:cNvSpPr>
                <a:spLocks noChangeAspect="1" noChangeShapeType="1"/>
              </p:cNvSpPr>
              <p:nvPr/>
            </p:nvSpPr>
            <p:spPr bwMode="auto">
              <a:xfrm>
                <a:off x="4590" y="2228"/>
                <a:ext cx="1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4" name="Line 366"/>
              <p:cNvSpPr>
                <a:spLocks noChangeAspect="1" noChangeShapeType="1"/>
              </p:cNvSpPr>
              <p:nvPr/>
            </p:nvSpPr>
            <p:spPr bwMode="auto">
              <a:xfrm flipV="1">
                <a:off x="4578" y="2275"/>
                <a:ext cx="2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5" name="Line 3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7" y="2604"/>
                <a:ext cx="6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6" name="Line 368"/>
              <p:cNvSpPr>
                <a:spLocks noChangeAspect="1" noChangeShapeType="1"/>
              </p:cNvSpPr>
              <p:nvPr/>
            </p:nvSpPr>
            <p:spPr bwMode="auto">
              <a:xfrm>
                <a:off x="3582" y="2562"/>
                <a:ext cx="5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7" name="Line 3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90" y="1872"/>
                <a:ext cx="20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8" name="Line 370"/>
              <p:cNvSpPr>
                <a:spLocks noChangeAspect="1" noChangeShapeType="1"/>
              </p:cNvSpPr>
              <p:nvPr/>
            </p:nvSpPr>
            <p:spPr bwMode="auto">
              <a:xfrm>
                <a:off x="4452" y="1846"/>
                <a:ext cx="38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09" name="Line 371"/>
              <p:cNvSpPr>
                <a:spLocks noChangeAspect="1" noChangeShapeType="1"/>
              </p:cNvSpPr>
              <p:nvPr/>
            </p:nvSpPr>
            <p:spPr bwMode="auto">
              <a:xfrm flipH="1">
                <a:off x="3441" y="2341"/>
                <a:ext cx="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0" name="Line 3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1" y="2388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1" name="Line 373"/>
              <p:cNvSpPr>
                <a:spLocks noChangeAspect="1" noChangeShapeType="1"/>
              </p:cNvSpPr>
              <p:nvPr/>
            </p:nvSpPr>
            <p:spPr bwMode="auto">
              <a:xfrm flipV="1">
                <a:off x="3579" y="1786"/>
                <a:ext cx="3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2" name="Line 374"/>
              <p:cNvSpPr>
                <a:spLocks noChangeAspect="1" noChangeShapeType="1"/>
              </p:cNvSpPr>
              <p:nvPr/>
            </p:nvSpPr>
            <p:spPr bwMode="auto">
              <a:xfrm flipH="1">
                <a:off x="3610" y="1770"/>
                <a:ext cx="3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3" name="Line 3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79" y="1707"/>
                <a:ext cx="41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4" name="Line 376"/>
              <p:cNvSpPr>
                <a:spLocks noChangeAspect="1" noChangeShapeType="1"/>
              </p:cNvSpPr>
              <p:nvPr/>
            </p:nvSpPr>
            <p:spPr bwMode="auto">
              <a:xfrm>
                <a:off x="4247" y="1704"/>
                <a:ext cx="32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5" name="Line 377"/>
              <p:cNvSpPr>
                <a:spLocks noChangeAspect="1" noChangeShapeType="1"/>
              </p:cNvSpPr>
              <p:nvPr/>
            </p:nvSpPr>
            <p:spPr bwMode="auto">
              <a:xfrm flipH="1">
                <a:off x="4246" y="2680"/>
                <a:ext cx="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6" name="Line 378"/>
              <p:cNvSpPr>
                <a:spLocks noChangeAspect="1" noChangeShapeType="1"/>
              </p:cNvSpPr>
              <p:nvPr/>
            </p:nvSpPr>
            <p:spPr bwMode="auto">
              <a:xfrm flipV="1">
                <a:off x="4173" y="2716"/>
                <a:ext cx="7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7" name="Line 379"/>
              <p:cNvSpPr>
                <a:spLocks noChangeAspect="1" noChangeShapeType="1"/>
              </p:cNvSpPr>
              <p:nvPr/>
            </p:nvSpPr>
            <p:spPr bwMode="auto">
              <a:xfrm>
                <a:off x="4584" y="2132"/>
                <a:ext cx="2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8" name="Line 380"/>
              <p:cNvSpPr>
                <a:spLocks noChangeAspect="1" noChangeShapeType="1"/>
              </p:cNvSpPr>
              <p:nvPr/>
            </p:nvSpPr>
            <p:spPr bwMode="auto">
              <a:xfrm flipV="1">
                <a:off x="4590" y="2178"/>
                <a:ext cx="1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19" name="Line 3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2722"/>
                <a:ext cx="74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0" name="Line 382"/>
              <p:cNvSpPr>
                <a:spLocks noChangeAspect="1" noChangeShapeType="1"/>
              </p:cNvSpPr>
              <p:nvPr/>
            </p:nvSpPr>
            <p:spPr bwMode="auto">
              <a:xfrm>
                <a:off x="3788" y="2687"/>
                <a:ext cx="5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1" name="Line 383"/>
              <p:cNvSpPr>
                <a:spLocks noChangeAspect="1" noChangeShapeType="1"/>
              </p:cNvSpPr>
              <p:nvPr/>
            </p:nvSpPr>
            <p:spPr bwMode="auto">
              <a:xfrm flipV="1">
                <a:off x="3682" y="1715"/>
                <a:ext cx="3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2" name="Line 384"/>
              <p:cNvSpPr>
                <a:spLocks noChangeAspect="1" noChangeShapeType="1"/>
              </p:cNvSpPr>
              <p:nvPr/>
            </p:nvSpPr>
            <p:spPr bwMode="auto">
              <a:xfrm flipH="1">
                <a:off x="3721" y="1711"/>
                <a:ext cx="3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3" name="Line 385"/>
              <p:cNvSpPr>
                <a:spLocks noChangeAspect="1" noChangeShapeType="1"/>
              </p:cNvSpPr>
              <p:nvPr/>
            </p:nvSpPr>
            <p:spPr bwMode="auto">
              <a:xfrm>
                <a:off x="4505" y="2464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4" name="Line 386"/>
              <p:cNvSpPr>
                <a:spLocks noChangeAspect="1" noChangeShapeType="1"/>
              </p:cNvSpPr>
              <p:nvPr/>
            </p:nvSpPr>
            <p:spPr bwMode="auto">
              <a:xfrm flipV="1">
                <a:off x="4452" y="2509"/>
                <a:ext cx="5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5" name="Line 387"/>
              <p:cNvSpPr>
                <a:spLocks noChangeAspect="1" noChangeShapeType="1"/>
              </p:cNvSpPr>
              <p:nvPr/>
            </p:nvSpPr>
            <p:spPr bwMode="auto">
              <a:xfrm flipV="1">
                <a:off x="3499" y="1886"/>
                <a:ext cx="1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6" name="Line 388"/>
              <p:cNvSpPr>
                <a:spLocks noChangeAspect="1" noChangeShapeType="1"/>
              </p:cNvSpPr>
              <p:nvPr/>
            </p:nvSpPr>
            <p:spPr bwMode="auto">
              <a:xfrm flipH="1">
                <a:off x="3517" y="1859"/>
                <a:ext cx="3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7" name="Line 3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3" y="1647"/>
                <a:ext cx="49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8" name="Line 390"/>
              <p:cNvSpPr>
                <a:spLocks noChangeAspect="1" noChangeShapeType="1"/>
              </p:cNvSpPr>
              <p:nvPr/>
            </p:nvSpPr>
            <p:spPr bwMode="auto">
              <a:xfrm flipV="1">
                <a:off x="3975" y="1647"/>
                <a:ext cx="4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29" name="Line 391"/>
              <p:cNvSpPr>
                <a:spLocks noChangeAspect="1" noChangeShapeType="1"/>
              </p:cNvSpPr>
              <p:nvPr/>
            </p:nvSpPr>
            <p:spPr bwMode="auto">
              <a:xfrm flipV="1">
                <a:off x="4021" y="1647"/>
                <a:ext cx="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0" name="Line 3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9" y="2292"/>
                <a:ext cx="2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1" name="Line 393"/>
              <p:cNvSpPr>
                <a:spLocks noChangeAspect="1" noChangeShapeType="1"/>
              </p:cNvSpPr>
              <p:nvPr/>
            </p:nvSpPr>
            <p:spPr bwMode="auto">
              <a:xfrm flipH="1">
                <a:off x="3419" y="2244"/>
                <a:ext cx="1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2" name="Line 3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5" y="1648"/>
                <a:ext cx="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3" name="Line 395"/>
              <p:cNvSpPr>
                <a:spLocks noChangeAspect="1" noChangeShapeType="1"/>
              </p:cNvSpPr>
              <p:nvPr/>
            </p:nvSpPr>
            <p:spPr bwMode="auto">
              <a:xfrm flipV="1">
                <a:off x="3927" y="1648"/>
                <a:ext cx="4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4" name="Line 396"/>
              <p:cNvSpPr>
                <a:spLocks noChangeAspect="1" noChangeShapeType="1"/>
              </p:cNvSpPr>
              <p:nvPr/>
            </p:nvSpPr>
            <p:spPr bwMode="auto">
              <a:xfrm flipV="1">
                <a:off x="4584" y="2083"/>
                <a:ext cx="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5" name="Line 397"/>
              <p:cNvSpPr>
                <a:spLocks noChangeAspect="1" noChangeShapeType="1"/>
              </p:cNvSpPr>
              <p:nvPr/>
            </p:nvSpPr>
            <p:spPr bwMode="auto">
              <a:xfrm>
                <a:off x="4561" y="2041"/>
                <a:ext cx="28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6" name="Line 3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2" y="1651"/>
                <a:ext cx="4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7" name="Line 399"/>
              <p:cNvSpPr>
                <a:spLocks noChangeAspect="1" noChangeShapeType="1"/>
              </p:cNvSpPr>
              <p:nvPr/>
            </p:nvSpPr>
            <p:spPr bwMode="auto">
              <a:xfrm flipV="1">
                <a:off x="4062" y="1651"/>
                <a:ext cx="1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8" name="Line 4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27" y="1653"/>
                <a:ext cx="1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39" name="Line 401"/>
              <p:cNvSpPr>
                <a:spLocks noChangeAspect="1" noChangeShapeType="1"/>
              </p:cNvSpPr>
              <p:nvPr/>
            </p:nvSpPr>
            <p:spPr bwMode="auto">
              <a:xfrm flipV="1">
                <a:off x="3880" y="1653"/>
                <a:ext cx="47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0" name="Line 402"/>
              <p:cNvSpPr>
                <a:spLocks noChangeAspect="1" noChangeShapeType="1"/>
              </p:cNvSpPr>
              <p:nvPr/>
            </p:nvSpPr>
            <p:spPr bwMode="auto">
              <a:xfrm flipV="1">
                <a:off x="4097" y="2733"/>
                <a:ext cx="7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1" name="Line 403"/>
              <p:cNvSpPr>
                <a:spLocks noChangeAspect="1" noChangeShapeType="1"/>
              </p:cNvSpPr>
              <p:nvPr/>
            </p:nvSpPr>
            <p:spPr bwMode="auto">
              <a:xfrm flipH="1">
                <a:off x="4173" y="2698"/>
                <a:ext cx="4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2" name="Line 404"/>
              <p:cNvSpPr>
                <a:spLocks noChangeAspect="1" noChangeShapeType="1"/>
              </p:cNvSpPr>
              <p:nvPr/>
            </p:nvSpPr>
            <p:spPr bwMode="auto">
              <a:xfrm flipH="1">
                <a:off x="4388" y="2585"/>
                <a:ext cx="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3" name="Line 405"/>
              <p:cNvSpPr>
                <a:spLocks noChangeAspect="1" noChangeShapeType="1"/>
              </p:cNvSpPr>
              <p:nvPr/>
            </p:nvSpPr>
            <p:spPr bwMode="auto">
              <a:xfrm flipV="1">
                <a:off x="4322" y="2627"/>
                <a:ext cx="6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4" name="Line 4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7" y="2737"/>
                <a:ext cx="7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5" name="Line 407"/>
              <p:cNvSpPr>
                <a:spLocks noChangeAspect="1" noChangeShapeType="1"/>
              </p:cNvSpPr>
              <p:nvPr/>
            </p:nvSpPr>
            <p:spPr bwMode="auto">
              <a:xfrm>
                <a:off x="3864" y="2702"/>
                <a:ext cx="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6" name="Line 408"/>
              <p:cNvSpPr>
                <a:spLocks noChangeAspect="1" noChangeShapeType="1"/>
              </p:cNvSpPr>
              <p:nvPr/>
            </p:nvSpPr>
            <p:spPr bwMode="auto">
              <a:xfrm flipH="1">
                <a:off x="3414" y="2149"/>
                <a:ext cx="2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7" name="Line 4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14" y="2194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8" name="Line 410"/>
              <p:cNvSpPr>
                <a:spLocks noChangeAspect="1" noChangeShapeType="1"/>
              </p:cNvSpPr>
              <p:nvPr/>
            </p:nvSpPr>
            <p:spPr bwMode="auto">
              <a:xfrm>
                <a:off x="4385" y="1791"/>
                <a:ext cx="4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49" name="Line 4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6" y="1809"/>
                <a:ext cx="2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0" name="Line 4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9" y="1658"/>
                <a:ext cx="4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1" name="Line 413"/>
              <p:cNvSpPr>
                <a:spLocks noChangeAspect="1" noChangeShapeType="1"/>
              </p:cNvSpPr>
              <p:nvPr/>
            </p:nvSpPr>
            <p:spPr bwMode="auto">
              <a:xfrm flipV="1">
                <a:off x="4102" y="1658"/>
                <a:ext cx="1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2" name="Line 414"/>
              <p:cNvSpPr>
                <a:spLocks noChangeAspect="1" noChangeShapeType="1"/>
              </p:cNvSpPr>
              <p:nvPr/>
            </p:nvSpPr>
            <p:spPr bwMode="auto">
              <a:xfrm>
                <a:off x="3527" y="247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3" name="Line 4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27" y="2523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4" name="Line 416"/>
              <p:cNvSpPr>
                <a:spLocks noChangeAspect="1" noChangeShapeType="1"/>
              </p:cNvSpPr>
              <p:nvPr/>
            </p:nvSpPr>
            <p:spPr bwMode="auto">
              <a:xfrm>
                <a:off x="4282" y="1726"/>
                <a:ext cx="38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5" name="Line 4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0" y="1732"/>
                <a:ext cx="35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6" name="Line 418"/>
              <p:cNvSpPr>
                <a:spLocks noChangeAspect="1" noChangeShapeType="1"/>
              </p:cNvSpPr>
              <p:nvPr/>
            </p:nvSpPr>
            <p:spPr bwMode="auto">
              <a:xfrm>
                <a:off x="4522" y="1958"/>
                <a:ext cx="3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7" name="Line 4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57" y="1994"/>
                <a:ext cx="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8" name="Line 4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0" y="1662"/>
                <a:ext cx="1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59" name="Line 421"/>
              <p:cNvSpPr>
                <a:spLocks noChangeAspect="1" noChangeShapeType="1"/>
              </p:cNvSpPr>
              <p:nvPr/>
            </p:nvSpPr>
            <p:spPr bwMode="auto">
              <a:xfrm flipV="1">
                <a:off x="3836" y="1662"/>
                <a:ext cx="4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0" name="Line 422"/>
              <p:cNvSpPr>
                <a:spLocks noChangeAspect="1" noChangeShapeType="1"/>
              </p:cNvSpPr>
              <p:nvPr/>
            </p:nvSpPr>
            <p:spPr bwMode="auto">
              <a:xfrm flipH="1">
                <a:off x="4097" y="2709"/>
                <a:ext cx="2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1" name="Line 423"/>
              <p:cNvSpPr>
                <a:spLocks noChangeAspect="1" noChangeShapeType="1"/>
              </p:cNvSpPr>
              <p:nvPr/>
            </p:nvSpPr>
            <p:spPr bwMode="auto">
              <a:xfrm flipV="1">
                <a:off x="4020" y="2744"/>
                <a:ext cx="7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2" name="Line 424"/>
              <p:cNvSpPr>
                <a:spLocks noChangeAspect="1" noChangeShapeType="1"/>
              </p:cNvSpPr>
              <p:nvPr/>
            </p:nvSpPr>
            <p:spPr bwMode="auto">
              <a:xfrm>
                <a:off x="3644" y="2596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3" name="Line 4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8" y="2637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4" name="Line 4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2746"/>
                <a:ext cx="7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5" name="Line 427"/>
              <p:cNvSpPr>
                <a:spLocks noChangeAspect="1" noChangeShapeType="1"/>
              </p:cNvSpPr>
              <p:nvPr/>
            </p:nvSpPr>
            <p:spPr bwMode="auto">
              <a:xfrm>
                <a:off x="3942" y="2711"/>
                <a:ext cx="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6" name="Line 428"/>
              <p:cNvSpPr>
                <a:spLocks noChangeAspect="1" noChangeShapeType="1"/>
              </p:cNvSpPr>
              <p:nvPr/>
            </p:nvSpPr>
            <p:spPr bwMode="auto">
              <a:xfrm>
                <a:off x="4543" y="2372"/>
                <a:ext cx="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7" name="Line 429"/>
              <p:cNvSpPr>
                <a:spLocks noChangeAspect="1" noChangeShapeType="1"/>
              </p:cNvSpPr>
              <p:nvPr/>
            </p:nvSpPr>
            <p:spPr bwMode="auto">
              <a:xfrm flipV="1">
                <a:off x="4505" y="2419"/>
                <a:ext cx="44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8" name="Line 430"/>
              <p:cNvSpPr>
                <a:spLocks noChangeAspect="1" noChangeShapeType="1"/>
              </p:cNvSpPr>
              <p:nvPr/>
            </p:nvSpPr>
            <p:spPr bwMode="auto">
              <a:xfrm>
                <a:off x="4543" y="2372"/>
                <a:ext cx="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69" name="Line 431"/>
              <p:cNvSpPr>
                <a:spLocks noChangeAspect="1" noChangeShapeType="1"/>
              </p:cNvSpPr>
              <p:nvPr/>
            </p:nvSpPr>
            <p:spPr bwMode="auto">
              <a:xfrm flipH="1">
                <a:off x="3426" y="2057"/>
                <a:ext cx="29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0" name="Line 4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6" y="2099"/>
                <a:ext cx="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1" name="Line 433"/>
              <p:cNvSpPr>
                <a:spLocks noChangeAspect="1" noChangeShapeType="1"/>
              </p:cNvSpPr>
              <p:nvPr/>
            </p:nvSpPr>
            <p:spPr bwMode="auto">
              <a:xfrm flipH="1">
                <a:off x="4020" y="2714"/>
                <a:ext cx="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2" name="Line 434"/>
              <p:cNvSpPr>
                <a:spLocks noChangeAspect="1" noChangeShapeType="1"/>
              </p:cNvSpPr>
              <p:nvPr/>
            </p:nvSpPr>
            <p:spPr bwMode="auto">
              <a:xfrm flipV="1">
                <a:off x="3649" y="1741"/>
                <a:ext cx="33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3" name="Line 435"/>
              <p:cNvSpPr>
                <a:spLocks noChangeAspect="1" noChangeShapeType="1"/>
              </p:cNvSpPr>
              <p:nvPr/>
            </p:nvSpPr>
            <p:spPr bwMode="auto">
              <a:xfrm flipH="1">
                <a:off x="3682" y="1734"/>
                <a:ext cx="39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4" name="Line 4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4" y="1670"/>
                <a:ext cx="4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5" name="Line 437"/>
              <p:cNvSpPr>
                <a:spLocks noChangeAspect="1" noChangeShapeType="1"/>
              </p:cNvSpPr>
              <p:nvPr/>
            </p:nvSpPr>
            <p:spPr bwMode="auto">
              <a:xfrm flipV="1">
                <a:off x="4141" y="1670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6" name="Line 438"/>
              <p:cNvSpPr>
                <a:spLocks noChangeAspect="1" noChangeShapeType="1"/>
              </p:cNvSpPr>
              <p:nvPr/>
            </p:nvSpPr>
            <p:spPr bwMode="auto">
              <a:xfrm flipH="1">
                <a:off x="3579" y="1802"/>
                <a:ext cx="42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7" name="Line 439"/>
              <p:cNvSpPr>
                <a:spLocks noChangeAspect="1" noChangeShapeType="1"/>
              </p:cNvSpPr>
              <p:nvPr/>
            </p:nvSpPr>
            <p:spPr bwMode="auto">
              <a:xfrm flipV="1">
                <a:off x="3556" y="1821"/>
                <a:ext cx="23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8" name="Line 4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6" y="1674"/>
                <a:ext cx="2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79" name="Line 441"/>
              <p:cNvSpPr>
                <a:spLocks noChangeAspect="1" noChangeShapeType="1"/>
              </p:cNvSpPr>
              <p:nvPr/>
            </p:nvSpPr>
            <p:spPr bwMode="auto">
              <a:xfrm flipV="1">
                <a:off x="3794" y="1674"/>
                <a:ext cx="4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0" name="Line 4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10" y="1914"/>
                <a:ext cx="12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1" name="Line 443"/>
              <p:cNvSpPr>
                <a:spLocks noChangeAspect="1" noChangeShapeType="1"/>
              </p:cNvSpPr>
              <p:nvPr/>
            </p:nvSpPr>
            <p:spPr bwMode="auto">
              <a:xfrm>
                <a:off x="4470" y="1885"/>
                <a:ext cx="4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2" name="Line 444"/>
              <p:cNvSpPr>
                <a:spLocks noChangeAspect="1" noChangeShapeType="1"/>
              </p:cNvSpPr>
              <p:nvPr/>
            </p:nvSpPr>
            <p:spPr bwMode="auto">
              <a:xfrm flipV="1">
                <a:off x="3455" y="2010"/>
                <a:ext cx="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3" name="Line 445"/>
              <p:cNvSpPr>
                <a:spLocks noChangeAspect="1" noChangeShapeType="1"/>
              </p:cNvSpPr>
              <p:nvPr/>
            </p:nvSpPr>
            <p:spPr bwMode="auto">
              <a:xfrm flipH="1">
                <a:off x="3455" y="1973"/>
                <a:ext cx="35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4" name="Line 446"/>
              <p:cNvSpPr>
                <a:spLocks noChangeAspect="1" noChangeShapeType="1"/>
              </p:cNvSpPr>
              <p:nvPr/>
            </p:nvSpPr>
            <p:spPr bwMode="auto">
              <a:xfrm>
                <a:off x="4565" y="2277"/>
                <a:ext cx="1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5" name="Line 447"/>
              <p:cNvSpPr>
                <a:spLocks noChangeAspect="1" noChangeShapeType="1"/>
              </p:cNvSpPr>
              <p:nvPr/>
            </p:nvSpPr>
            <p:spPr bwMode="auto">
              <a:xfrm flipV="1">
                <a:off x="4543" y="2325"/>
                <a:ext cx="35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6" name="Line 4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79" y="2435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7" name="Line 449"/>
              <p:cNvSpPr>
                <a:spLocks noChangeAspect="1" noChangeShapeType="1"/>
              </p:cNvSpPr>
              <p:nvPr/>
            </p:nvSpPr>
            <p:spPr bwMode="auto">
              <a:xfrm flipH="1">
                <a:off x="3479" y="2387"/>
                <a:ext cx="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8" name="Line 450"/>
              <p:cNvSpPr>
                <a:spLocks noChangeAspect="1" noChangeShapeType="1"/>
              </p:cNvSpPr>
              <p:nvPr/>
            </p:nvSpPr>
            <p:spPr bwMode="auto">
              <a:xfrm flipV="1">
                <a:off x="4252" y="2656"/>
                <a:ext cx="7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89" name="Line 451"/>
              <p:cNvSpPr>
                <a:spLocks noChangeAspect="1" noChangeShapeType="1"/>
              </p:cNvSpPr>
              <p:nvPr/>
            </p:nvSpPr>
            <p:spPr bwMode="auto">
              <a:xfrm flipH="1">
                <a:off x="4322" y="2615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0" name="Line 4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7" y="1685"/>
                <a:ext cx="40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1" name="Line 453"/>
              <p:cNvSpPr>
                <a:spLocks noChangeAspect="1" noChangeShapeType="1"/>
              </p:cNvSpPr>
              <p:nvPr/>
            </p:nvSpPr>
            <p:spPr bwMode="auto">
              <a:xfrm flipV="1">
                <a:off x="4177" y="1685"/>
                <a:ext cx="30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2" name="Line 454"/>
              <p:cNvSpPr>
                <a:spLocks noChangeAspect="1" noChangeShapeType="1"/>
              </p:cNvSpPr>
              <p:nvPr/>
            </p:nvSpPr>
            <p:spPr bwMode="auto">
              <a:xfrm flipV="1">
                <a:off x="4392" y="2550"/>
                <a:ext cx="60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3" name="Line 455"/>
              <p:cNvSpPr>
                <a:spLocks noChangeAspect="1" noChangeShapeType="1"/>
              </p:cNvSpPr>
              <p:nvPr/>
            </p:nvSpPr>
            <p:spPr bwMode="auto">
              <a:xfrm>
                <a:off x="4452" y="2504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4" name="Line 456"/>
              <p:cNvSpPr>
                <a:spLocks noChangeAspect="1" noChangeShapeType="1"/>
              </p:cNvSpPr>
              <p:nvPr/>
            </p:nvSpPr>
            <p:spPr bwMode="auto">
              <a:xfrm>
                <a:off x="4314" y="1751"/>
                <a:ext cx="4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5" name="Line 4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55" y="1760"/>
                <a:ext cx="3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6" name="Line 458"/>
              <p:cNvSpPr>
                <a:spLocks noChangeAspect="1" noChangeShapeType="1"/>
              </p:cNvSpPr>
              <p:nvPr/>
            </p:nvSpPr>
            <p:spPr bwMode="auto">
              <a:xfrm flipH="1">
                <a:off x="3499" y="1898"/>
                <a:ext cx="4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7" name="Line 459"/>
              <p:cNvSpPr>
                <a:spLocks noChangeAspect="1" noChangeShapeType="1"/>
              </p:cNvSpPr>
              <p:nvPr/>
            </p:nvSpPr>
            <p:spPr bwMode="auto">
              <a:xfrm flipV="1">
                <a:off x="3490" y="1929"/>
                <a:ext cx="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8" name="Line 460"/>
              <p:cNvSpPr>
                <a:spLocks noChangeAspect="1" noChangeShapeType="1"/>
              </p:cNvSpPr>
              <p:nvPr/>
            </p:nvSpPr>
            <p:spPr bwMode="auto">
              <a:xfrm flipV="1">
                <a:off x="3755" y="1691"/>
                <a:ext cx="3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499" name="Line 4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4" y="1691"/>
                <a:ext cx="3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0" name="Line 462"/>
              <p:cNvSpPr>
                <a:spLocks noChangeAspect="1" noChangeShapeType="1"/>
              </p:cNvSpPr>
              <p:nvPr/>
            </p:nvSpPr>
            <p:spPr bwMode="auto">
              <a:xfrm flipV="1">
                <a:off x="4565" y="2228"/>
                <a:ext cx="2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1" name="Line 463"/>
              <p:cNvSpPr>
                <a:spLocks noChangeAspect="1" noChangeShapeType="1"/>
              </p:cNvSpPr>
              <p:nvPr/>
            </p:nvSpPr>
            <p:spPr bwMode="auto">
              <a:xfrm>
                <a:off x="4569" y="2181"/>
                <a:ext cx="2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2" name="Line 4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665"/>
                <a:ext cx="7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3" name="Line 465"/>
              <p:cNvSpPr>
                <a:spLocks noChangeAspect="1" noChangeShapeType="1"/>
              </p:cNvSpPr>
              <p:nvPr/>
            </p:nvSpPr>
            <p:spPr bwMode="auto">
              <a:xfrm>
                <a:off x="3712" y="2624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4" name="Line 466"/>
              <p:cNvSpPr>
                <a:spLocks noChangeAspect="1" noChangeShapeType="1"/>
              </p:cNvSpPr>
              <p:nvPr/>
            </p:nvSpPr>
            <p:spPr bwMode="auto">
              <a:xfrm>
                <a:off x="4408" y="1824"/>
                <a:ext cx="4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5" name="Line 4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52" y="1846"/>
                <a:ext cx="18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6" name="Line 468"/>
              <p:cNvSpPr>
                <a:spLocks noChangeAspect="1" noChangeShapeType="1"/>
              </p:cNvSpPr>
              <p:nvPr/>
            </p:nvSpPr>
            <p:spPr bwMode="auto">
              <a:xfrm flipH="1">
                <a:off x="3448" y="2292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7" name="Line 4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48" y="2341"/>
                <a:ext cx="3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8" name="Line 4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562"/>
                <a:ext cx="6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09" name="Line 471"/>
              <p:cNvSpPr>
                <a:spLocks noChangeAspect="1" noChangeShapeType="1"/>
              </p:cNvSpPr>
              <p:nvPr/>
            </p:nvSpPr>
            <p:spPr bwMode="auto">
              <a:xfrm>
                <a:off x="3582" y="251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0" name="Line 472"/>
              <p:cNvSpPr>
                <a:spLocks noChangeAspect="1" noChangeShapeType="1"/>
              </p:cNvSpPr>
              <p:nvPr/>
            </p:nvSpPr>
            <p:spPr bwMode="auto">
              <a:xfrm flipH="1">
                <a:off x="3649" y="1760"/>
                <a:ext cx="43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1" name="Line 473"/>
              <p:cNvSpPr>
                <a:spLocks noChangeAspect="1" noChangeShapeType="1"/>
              </p:cNvSpPr>
              <p:nvPr/>
            </p:nvSpPr>
            <p:spPr bwMode="auto">
              <a:xfrm flipV="1">
                <a:off x="3621" y="1770"/>
                <a:ext cx="28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2" name="Line 474"/>
              <p:cNvSpPr>
                <a:spLocks noChangeAspect="1" noChangeShapeType="1"/>
              </p:cNvSpPr>
              <p:nvPr/>
            </p:nvSpPr>
            <p:spPr bwMode="auto">
              <a:xfrm>
                <a:off x="4556" y="2089"/>
                <a:ext cx="2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3" name="Line 475"/>
              <p:cNvSpPr>
                <a:spLocks noChangeAspect="1" noChangeShapeType="1"/>
              </p:cNvSpPr>
              <p:nvPr/>
            </p:nvSpPr>
            <p:spPr bwMode="auto">
              <a:xfrm flipV="1">
                <a:off x="4569" y="2132"/>
                <a:ext cx="1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4" name="Line 476"/>
              <p:cNvSpPr>
                <a:spLocks noChangeAspect="1" noChangeShapeType="1"/>
              </p:cNvSpPr>
              <p:nvPr/>
            </p:nvSpPr>
            <p:spPr bwMode="auto">
              <a:xfrm flipV="1">
                <a:off x="4211" y="1704"/>
                <a:ext cx="3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5" name="Line 4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47" y="1704"/>
                <a:ext cx="3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6" name="Line 4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2" y="2244"/>
                <a:ext cx="29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7" name="Line 479"/>
              <p:cNvSpPr>
                <a:spLocks noChangeAspect="1" noChangeShapeType="1"/>
              </p:cNvSpPr>
              <p:nvPr/>
            </p:nvSpPr>
            <p:spPr bwMode="auto">
              <a:xfrm flipH="1">
                <a:off x="3432" y="2197"/>
                <a:ext cx="21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8" name="Line 480"/>
              <p:cNvSpPr>
                <a:spLocks noChangeAspect="1" noChangeShapeType="1"/>
              </p:cNvSpPr>
              <p:nvPr/>
            </p:nvSpPr>
            <p:spPr bwMode="auto">
              <a:xfrm flipH="1">
                <a:off x="4252" y="2639"/>
                <a:ext cx="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19" name="Line 481"/>
              <p:cNvSpPr>
                <a:spLocks noChangeAspect="1" noChangeShapeType="1"/>
              </p:cNvSpPr>
              <p:nvPr/>
            </p:nvSpPr>
            <p:spPr bwMode="auto">
              <a:xfrm flipV="1">
                <a:off x="4177" y="2680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0" name="Line 482"/>
              <p:cNvSpPr>
                <a:spLocks noChangeAspect="1" noChangeShapeType="1"/>
              </p:cNvSpPr>
              <p:nvPr/>
            </p:nvSpPr>
            <p:spPr bwMode="auto">
              <a:xfrm flipH="1">
                <a:off x="3556" y="1836"/>
                <a:ext cx="4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1" name="Line 483"/>
              <p:cNvSpPr>
                <a:spLocks noChangeAspect="1" noChangeShapeType="1"/>
              </p:cNvSpPr>
              <p:nvPr/>
            </p:nvSpPr>
            <p:spPr bwMode="auto">
              <a:xfrm flipV="1">
                <a:off x="3540" y="1859"/>
                <a:ext cx="16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2" name="Line 484"/>
              <p:cNvSpPr>
                <a:spLocks noChangeAspect="1" noChangeShapeType="1"/>
              </p:cNvSpPr>
              <p:nvPr/>
            </p:nvSpPr>
            <p:spPr bwMode="auto">
              <a:xfrm>
                <a:off x="4526" y="2002"/>
                <a:ext cx="3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3" name="Line 485"/>
              <p:cNvSpPr>
                <a:spLocks noChangeAspect="1" noChangeShapeType="1"/>
              </p:cNvSpPr>
              <p:nvPr/>
            </p:nvSpPr>
            <p:spPr bwMode="auto">
              <a:xfrm flipV="1">
                <a:off x="4556" y="2041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4" name="Line 486"/>
              <p:cNvSpPr>
                <a:spLocks noChangeAspect="1" noChangeShapeType="1"/>
              </p:cNvSpPr>
              <p:nvPr/>
            </p:nvSpPr>
            <p:spPr bwMode="auto">
              <a:xfrm>
                <a:off x="4499" y="2416"/>
                <a:ext cx="6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5" name="Line 487"/>
              <p:cNvSpPr>
                <a:spLocks noChangeAspect="1" noChangeShapeType="1"/>
              </p:cNvSpPr>
              <p:nvPr/>
            </p:nvSpPr>
            <p:spPr bwMode="auto">
              <a:xfrm flipV="1">
                <a:off x="4452" y="2464"/>
                <a:ext cx="5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6" name="Line 488"/>
              <p:cNvSpPr>
                <a:spLocks noChangeAspect="1" noChangeShapeType="1"/>
              </p:cNvSpPr>
              <p:nvPr/>
            </p:nvSpPr>
            <p:spPr bwMode="auto">
              <a:xfrm flipV="1">
                <a:off x="3721" y="1711"/>
                <a:ext cx="3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7" name="Line 4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5" y="1711"/>
                <a:ext cx="3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8" name="Line 4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687"/>
                <a:ext cx="76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29" name="Line 491"/>
              <p:cNvSpPr>
                <a:spLocks noChangeAspect="1" noChangeShapeType="1"/>
              </p:cNvSpPr>
              <p:nvPr/>
            </p:nvSpPr>
            <p:spPr bwMode="auto">
              <a:xfrm>
                <a:off x="3785" y="2646"/>
                <a:ext cx="3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0" name="Line 4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35" y="2149"/>
                <a:ext cx="1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1" name="Line 493"/>
              <p:cNvSpPr>
                <a:spLocks noChangeAspect="1" noChangeShapeType="1"/>
              </p:cNvSpPr>
              <p:nvPr/>
            </p:nvSpPr>
            <p:spPr bwMode="auto">
              <a:xfrm flipH="1">
                <a:off x="3435" y="2104"/>
                <a:ext cx="2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2" name="Line 494"/>
              <p:cNvSpPr>
                <a:spLocks noChangeAspect="1" noChangeShapeType="1"/>
              </p:cNvSpPr>
              <p:nvPr/>
            </p:nvSpPr>
            <p:spPr bwMode="auto">
              <a:xfrm>
                <a:off x="4481" y="1925"/>
                <a:ext cx="4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3" name="Line 4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522" y="1958"/>
                <a:ext cx="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4" name="Line 496"/>
              <p:cNvSpPr>
                <a:spLocks noChangeAspect="1" noChangeShapeType="1"/>
              </p:cNvSpPr>
              <p:nvPr/>
            </p:nvSpPr>
            <p:spPr bwMode="auto">
              <a:xfrm>
                <a:off x="4340" y="1778"/>
                <a:ext cx="45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5" name="Line 4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5" y="1791"/>
                <a:ext cx="23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6" name="Line 4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1" y="1659"/>
                <a:ext cx="4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7" name="Line 499"/>
              <p:cNvSpPr>
                <a:spLocks noChangeAspect="1" noChangeShapeType="1"/>
              </p:cNvSpPr>
              <p:nvPr/>
            </p:nvSpPr>
            <p:spPr bwMode="auto">
              <a:xfrm flipV="1">
                <a:off x="3980" y="1659"/>
                <a:ext cx="4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8" name="Line 500"/>
              <p:cNvSpPr>
                <a:spLocks noChangeAspect="1" noChangeShapeType="1"/>
              </p:cNvSpPr>
              <p:nvPr/>
            </p:nvSpPr>
            <p:spPr bwMode="auto">
              <a:xfrm flipV="1">
                <a:off x="4018" y="1659"/>
                <a:ext cx="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39" name="Line 501"/>
              <p:cNvSpPr>
                <a:spLocks noChangeAspect="1" noChangeShapeType="1"/>
              </p:cNvSpPr>
              <p:nvPr/>
            </p:nvSpPr>
            <p:spPr bwMode="auto">
              <a:xfrm flipV="1">
                <a:off x="3939" y="1660"/>
                <a:ext cx="4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0" name="Line 5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0" y="1660"/>
                <a:ext cx="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1" name="Line 50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585"/>
                <a:ext cx="6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2" name="Line 504"/>
              <p:cNvSpPr>
                <a:spLocks noChangeAspect="1" noChangeShapeType="1"/>
              </p:cNvSpPr>
              <p:nvPr/>
            </p:nvSpPr>
            <p:spPr bwMode="auto">
              <a:xfrm>
                <a:off x="4392" y="2540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3" name="Line 5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662"/>
                <a:ext cx="4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4" name="Line 506"/>
              <p:cNvSpPr>
                <a:spLocks noChangeAspect="1" noChangeShapeType="1"/>
              </p:cNvSpPr>
              <p:nvPr/>
            </p:nvSpPr>
            <p:spPr bwMode="auto">
              <a:xfrm flipV="1">
                <a:off x="4052" y="1662"/>
                <a:ext cx="1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5" name="Line 5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5" y="2057"/>
                <a:ext cx="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6" name="Line 508"/>
              <p:cNvSpPr>
                <a:spLocks noChangeAspect="1" noChangeShapeType="1"/>
              </p:cNvSpPr>
              <p:nvPr/>
            </p:nvSpPr>
            <p:spPr bwMode="auto">
              <a:xfrm flipH="1">
                <a:off x="3455" y="2017"/>
                <a:ext cx="34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7" name="Line 5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27" y="2478"/>
                <a:ext cx="55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8" name="Line 510"/>
              <p:cNvSpPr>
                <a:spLocks noChangeAspect="1" noChangeShapeType="1"/>
              </p:cNvSpPr>
              <p:nvPr/>
            </p:nvSpPr>
            <p:spPr bwMode="auto">
              <a:xfrm flipH="1">
                <a:off x="3527" y="2429"/>
                <a:ext cx="5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49" name="Line 511"/>
              <p:cNvSpPr>
                <a:spLocks noChangeAspect="1" noChangeShapeType="1"/>
              </p:cNvSpPr>
              <p:nvPr/>
            </p:nvSpPr>
            <p:spPr bwMode="auto">
              <a:xfrm flipH="1">
                <a:off x="4177" y="2657"/>
                <a:ext cx="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0" name="Line 512"/>
              <p:cNvSpPr>
                <a:spLocks noChangeAspect="1" noChangeShapeType="1"/>
              </p:cNvSpPr>
              <p:nvPr/>
            </p:nvSpPr>
            <p:spPr bwMode="auto">
              <a:xfrm flipV="1">
                <a:off x="4099" y="2698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1" name="Line 5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9" y="1664"/>
                <a:ext cx="13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2" name="Line 514"/>
              <p:cNvSpPr>
                <a:spLocks noChangeAspect="1" noChangeShapeType="1"/>
              </p:cNvSpPr>
              <p:nvPr/>
            </p:nvSpPr>
            <p:spPr bwMode="auto">
              <a:xfrm flipV="1">
                <a:off x="3899" y="1664"/>
                <a:ext cx="4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3" name="Line 515"/>
              <p:cNvSpPr>
                <a:spLocks noChangeAspect="1" noChangeShapeType="1"/>
              </p:cNvSpPr>
              <p:nvPr/>
            </p:nvSpPr>
            <p:spPr bwMode="auto">
              <a:xfrm flipV="1">
                <a:off x="4242" y="1726"/>
                <a:ext cx="40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4" name="Line 5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82" y="1726"/>
                <a:ext cx="3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5" name="Line 517"/>
              <p:cNvSpPr>
                <a:spLocks noChangeAspect="1" noChangeShapeType="1"/>
              </p:cNvSpPr>
              <p:nvPr/>
            </p:nvSpPr>
            <p:spPr bwMode="auto">
              <a:xfrm>
                <a:off x="4530" y="2323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6" name="Line 518"/>
              <p:cNvSpPr>
                <a:spLocks noChangeAspect="1" noChangeShapeType="1"/>
              </p:cNvSpPr>
              <p:nvPr/>
            </p:nvSpPr>
            <p:spPr bwMode="auto">
              <a:xfrm flipV="1">
                <a:off x="4499" y="2372"/>
                <a:ext cx="44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7" name="Line 519"/>
              <p:cNvSpPr>
                <a:spLocks noChangeAspect="1" noChangeShapeType="1"/>
              </p:cNvSpPr>
              <p:nvPr/>
            </p:nvSpPr>
            <p:spPr bwMode="auto">
              <a:xfrm>
                <a:off x="4530" y="2323"/>
                <a:ext cx="1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8" name="Line 5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4" y="2702"/>
                <a:ext cx="78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59" name="Line 521"/>
              <p:cNvSpPr>
                <a:spLocks noChangeAspect="1" noChangeShapeType="1"/>
              </p:cNvSpPr>
              <p:nvPr/>
            </p:nvSpPr>
            <p:spPr bwMode="auto">
              <a:xfrm>
                <a:off x="3862" y="2662"/>
                <a:ext cx="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0" name="Line 5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2" y="1669"/>
                <a:ext cx="3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1" name="Line 523"/>
              <p:cNvSpPr>
                <a:spLocks noChangeAspect="1" noChangeShapeType="1"/>
              </p:cNvSpPr>
              <p:nvPr/>
            </p:nvSpPr>
            <p:spPr bwMode="auto">
              <a:xfrm flipV="1">
                <a:off x="4085" y="1669"/>
                <a:ext cx="1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2" name="Line 524"/>
              <p:cNvSpPr>
                <a:spLocks noChangeAspect="1" noChangeShapeType="1"/>
              </p:cNvSpPr>
              <p:nvPr/>
            </p:nvSpPr>
            <p:spPr bwMode="auto">
              <a:xfrm flipH="1">
                <a:off x="3621" y="1788"/>
                <a:ext cx="47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3" name="Line 525"/>
              <p:cNvSpPr>
                <a:spLocks noChangeAspect="1" noChangeShapeType="1"/>
              </p:cNvSpPr>
              <p:nvPr/>
            </p:nvSpPr>
            <p:spPr bwMode="auto">
              <a:xfrm flipV="1">
                <a:off x="3600" y="1802"/>
                <a:ext cx="2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4" name="Line 526"/>
              <p:cNvSpPr>
                <a:spLocks noChangeAspect="1" noChangeShapeType="1"/>
              </p:cNvSpPr>
              <p:nvPr/>
            </p:nvSpPr>
            <p:spPr bwMode="auto">
              <a:xfrm>
                <a:off x="3644" y="2550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5" name="Line 5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596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6" name="Line 528"/>
              <p:cNvSpPr>
                <a:spLocks noChangeAspect="1" noChangeShapeType="1"/>
              </p:cNvSpPr>
              <p:nvPr/>
            </p:nvSpPr>
            <p:spPr bwMode="auto">
              <a:xfrm flipV="1">
                <a:off x="3861" y="1671"/>
                <a:ext cx="3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7" name="Line 5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9" y="1671"/>
                <a:ext cx="2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8" name="Line 530"/>
              <p:cNvSpPr>
                <a:spLocks noChangeAspect="1" noChangeShapeType="1"/>
              </p:cNvSpPr>
              <p:nvPr/>
            </p:nvSpPr>
            <p:spPr bwMode="auto">
              <a:xfrm>
                <a:off x="4425" y="1859"/>
                <a:ext cx="4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69" name="Line 5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70" y="1885"/>
                <a:ext cx="1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0" name="Line 532"/>
              <p:cNvSpPr>
                <a:spLocks noChangeAspect="1" noChangeShapeType="1"/>
              </p:cNvSpPr>
              <p:nvPr/>
            </p:nvSpPr>
            <p:spPr bwMode="auto">
              <a:xfrm flipH="1">
                <a:off x="3721" y="1733"/>
                <a:ext cx="4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1" name="Line 533"/>
              <p:cNvSpPr>
                <a:spLocks noChangeAspect="1" noChangeShapeType="1"/>
              </p:cNvSpPr>
              <p:nvPr/>
            </p:nvSpPr>
            <p:spPr bwMode="auto">
              <a:xfrm flipV="1">
                <a:off x="3692" y="1734"/>
                <a:ext cx="29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2" name="Line 534"/>
              <p:cNvSpPr>
                <a:spLocks noChangeAspect="1" noChangeShapeType="1"/>
              </p:cNvSpPr>
              <p:nvPr/>
            </p:nvSpPr>
            <p:spPr bwMode="auto">
              <a:xfrm flipH="1">
                <a:off x="3490" y="1938"/>
                <a:ext cx="41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3" name="Line 535"/>
              <p:cNvSpPr>
                <a:spLocks noChangeAspect="1" noChangeShapeType="1"/>
              </p:cNvSpPr>
              <p:nvPr/>
            </p:nvSpPr>
            <p:spPr bwMode="auto">
              <a:xfrm flipV="1">
                <a:off x="3489" y="1973"/>
                <a:ext cx="1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4" name="Line 536"/>
              <p:cNvSpPr>
                <a:spLocks noChangeAspect="1" noChangeShapeType="1"/>
              </p:cNvSpPr>
              <p:nvPr/>
            </p:nvSpPr>
            <p:spPr bwMode="auto">
              <a:xfrm flipH="1">
                <a:off x="4099" y="2669"/>
                <a:ext cx="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5" name="Line 537"/>
              <p:cNvSpPr>
                <a:spLocks noChangeAspect="1" noChangeShapeType="1"/>
              </p:cNvSpPr>
              <p:nvPr/>
            </p:nvSpPr>
            <p:spPr bwMode="auto">
              <a:xfrm flipV="1">
                <a:off x="4021" y="2709"/>
                <a:ext cx="7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6" name="Line 538"/>
              <p:cNvSpPr>
                <a:spLocks noChangeAspect="1" noChangeShapeType="1"/>
              </p:cNvSpPr>
              <p:nvPr/>
            </p:nvSpPr>
            <p:spPr bwMode="auto">
              <a:xfrm>
                <a:off x="3941" y="2671"/>
                <a:ext cx="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7" name="Line 5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2" y="2711"/>
                <a:ext cx="7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8" name="Line 540"/>
              <p:cNvSpPr>
                <a:spLocks noChangeAspect="1" noChangeShapeType="1"/>
              </p:cNvSpPr>
              <p:nvPr/>
            </p:nvSpPr>
            <p:spPr bwMode="auto">
              <a:xfrm>
                <a:off x="4545" y="2228"/>
                <a:ext cx="20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79" name="Line 541"/>
              <p:cNvSpPr>
                <a:spLocks noChangeAspect="1" noChangeShapeType="1"/>
              </p:cNvSpPr>
              <p:nvPr/>
            </p:nvSpPr>
            <p:spPr bwMode="auto">
              <a:xfrm flipV="1">
                <a:off x="4530" y="2277"/>
                <a:ext cx="3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0" name="Line 5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1678"/>
                <a:ext cx="3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1" name="Line 543"/>
              <p:cNvSpPr>
                <a:spLocks noChangeAspect="1" noChangeShapeType="1"/>
              </p:cNvSpPr>
              <p:nvPr/>
            </p:nvSpPr>
            <p:spPr bwMode="auto">
              <a:xfrm flipV="1">
                <a:off x="4116" y="1678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2" name="Line 544"/>
              <p:cNvSpPr>
                <a:spLocks noChangeAspect="1" noChangeShapeType="1"/>
              </p:cNvSpPr>
              <p:nvPr/>
            </p:nvSpPr>
            <p:spPr bwMode="auto">
              <a:xfrm flipH="1">
                <a:off x="4021" y="2673"/>
                <a:ext cx="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3" name="Line 545"/>
              <p:cNvSpPr>
                <a:spLocks noChangeAspect="1" noChangeShapeType="1"/>
              </p:cNvSpPr>
              <p:nvPr/>
            </p:nvSpPr>
            <p:spPr bwMode="auto">
              <a:xfrm flipH="1">
                <a:off x="3486" y="2337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4" name="Line 5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6" y="2387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5" name="Line 547"/>
              <p:cNvSpPr>
                <a:spLocks noChangeAspect="1" noChangeShapeType="1"/>
              </p:cNvSpPr>
              <p:nvPr/>
            </p:nvSpPr>
            <p:spPr bwMode="auto">
              <a:xfrm flipV="1">
                <a:off x="3825" y="1682"/>
                <a:ext cx="3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6" name="Line 5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1" y="1682"/>
                <a:ext cx="2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7" name="Line 549"/>
              <p:cNvSpPr>
                <a:spLocks noChangeAspect="1" noChangeShapeType="1"/>
              </p:cNvSpPr>
              <p:nvPr/>
            </p:nvSpPr>
            <p:spPr bwMode="auto">
              <a:xfrm flipH="1">
                <a:off x="3540" y="1871"/>
                <a:ext cx="4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8" name="Line 550"/>
              <p:cNvSpPr>
                <a:spLocks noChangeAspect="1" noChangeShapeType="1"/>
              </p:cNvSpPr>
              <p:nvPr/>
            </p:nvSpPr>
            <p:spPr bwMode="auto">
              <a:xfrm flipV="1">
                <a:off x="3531" y="1898"/>
                <a:ext cx="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89" name="Line 551"/>
              <p:cNvSpPr>
                <a:spLocks noChangeAspect="1" noChangeShapeType="1"/>
              </p:cNvSpPr>
              <p:nvPr/>
            </p:nvSpPr>
            <p:spPr bwMode="auto">
              <a:xfrm flipV="1">
                <a:off x="4545" y="2181"/>
                <a:ext cx="2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0" name="Line 552"/>
              <p:cNvSpPr>
                <a:spLocks noChangeAspect="1" noChangeShapeType="1"/>
              </p:cNvSpPr>
              <p:nvPr/>
            </p:nvSpPr>
            <p:spPr bwMode="auto">
              <a:xfrm>
                <a:off x="4541" y="2135"/>
                <a:ext cx="2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1" name="Line 553"/>
              <p:cNvSpPr>
                <a:spLocks noChangeAspect="1" noChangeShapeType="1"/>
              </p:cNvSpPr>
              <p:nvPr/>
            </p:nvSpPr>
            <p:spPr bwMode="auto">
              <a:xfrm>
                <a:off x="4268" y="1747"/>
                <a:ext cx="4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2" name="Line 5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14" y="1751"/>
                <a:ext cx="2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3" name="Line 555"/>
              <p:cNvSpPr>
                <a:spLocks noChangeAspect="1" noChangeShapeType="1"/>
              </p:cNvSpPr>
              <p:nvPr/>
            </p:nvSpPr>
            <p:spPr bwMode="auto">
              <a:xfrm>
                <a:off x="4447" y="2456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4" name="Line 556"/>
              <p:cNvSpPr>
                <a:spLocks noChangeAspect="1" noChangeShapeType="1"/>
              </p:cNvSpPr>
              <p:nvPr/>
            </p:nvSpPr>
            <p:spPr bwMode="auto">
              <a:xfrm flipV="1">
                <a:off x="4392" y="2504"/>
                <a:ext cx="6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5" name="Line 557"/>
              <p:cNvSpPr>
                <a:spLocks noChangeAspect="1" noChangeShapeType="1"/>
              </p:cNvSpPr>
              <p:nvPr/>
            </p:nvSpPr>
            <p:spPr bwMode="auto">
              <a:xfrm flipV="1">
                <a:off x="4254" y="2615"/>
                <a:ext cx="7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6" name="Line 558"/>
              <p:cNvSpPr>
                <a:spLocks noChangeAspect="1" noChangeShapeType="1"/>
              </p:cNvSpPr>
              <p:nvPr/>
            </p:nvSpPr>
            <p:spPr bwMode="auto">
              <a:xfrm>
                <a:off x="4326" y="2570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7" name="Line 5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77" y="1691"/>
                <a:ext cx="3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8" name="Line 560"/>
              <p:cNvSpPr>
                <a:spLocks noChangeAspect="1" noChangeShapeType="1"/>
              </p:cNvSpPr>
              <p:nvPr/>
            </p:nvSpPr>
            <p:spPr bwMode="auto">
              <a:xfrm flipV="1">
                <a:off x="4146" y="1691"/>
                <a:ext cx="31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599" name="Line 5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08" y="1824"/>
                <a:ext cx="1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0" name="Line 562"/>
              <p:cNvSpPr>
                <a:spLocks noChangeAspect="1" noChangeShapeType="1"/>
              </p:cNvSpPr>
              <p:nvPr/>
            </p:nvSpPr>
            <p:spPr bwMode="auto">
              <a:xfrm>
                <a:off x="4360" y="1808"/>
                <a:ext cx="48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1" name="Line 563"/>
              <p:cNvSpPr>
                <a:spLocks noChangeAspect="1" noChangeShapeType="1"/>
              </p:cNvSpPr>
              <p:nvPr/>
            </p:nvSpPr>
            <p:spPr bwMode="auto">
              <a:xfrm flipH="1">
                <a:off x="3461" y="2243"/>
                <a:ext cx="19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2" name="Line 5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1" y="2292"/>
                <a:ext cx="37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3" name="Line 565"/>
              <p:cNvSpPr>
                <a:spLocks noChangeAspect="1" noChangeShapeType="1"/>
              </p:cNvSpPr>
              <p:nvPr/>
            </p:nvSpPr>
            <p:spPr bwMode="auto">
              <a:xfrm flipV="1">
                <a:off x="4541" y="2089"/>
                <a:ext cx="1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4" name="Line 566"/>
              <p:cNvSpPr>
                <a:spLocks noChangeAspect="1" noChangeShapeType="1"/>
              </p:cNvSpPr>
              <p:nvPr/>
            </p:nvSpPr>
            <p:spPr bwMode="auto">
              <a:xfrm>
                <a:off x="4521" y="2046"/>
                <a:ext cx="35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5" name="Line 5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5" y="1696"/>
                <a:ext cx="3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6" name="Line 568"/>
              <p:cNvSpPr>
                <a:spLocks noChangeAspect="1" noChangeShapeType="1"/>
              </p:cNvSpPr>
              <p:nvPr/>
            </p:nvSpPr>
            <p:spPr bwMode="auto">
              <a:xfrm flipV="1">
                <a:off x="3793" y="1696"/>
                <a:ext cx="3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7" name="Line 569"/>
              <p:cNvSpPr>
                <a:spLocks noChangeAspect="1" noChangeShapeType="1"/>
              </p:cNvSpPr>
              <p:nvPr/>
            </p:nvSpPr>
            <p:spPr bwMode="auto">
              <a:xfrm flipV="1">
                <a:off x="3668" y="1760"/>
                <a:ext cx="24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8" name="Line 570"/>
              <p:cNvSpPr>
                <a:spLocks noChangeAspect="1" noChangeShapeType="1"/>
              </p:cNvSpPr>
              <p:nvPr/>
            </p:nvSpPr>
            <p:spPr bwMode="auto">
              <a:xfrm flipH="1">
                <a:off x="3692" y="1755"/>
                <a:ext cx="47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09" name="Line 5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2" y="2624"/>
                <a:ext cx="73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0" name="Line 572"/>
              <p:cNvSpPr>
                <a:spLocks noChangeAspect="1" noChangeShapeType="1"/>
              </p:cNvSpPr>
              <p:nvPr/>
            </p:nvSpPr>
            <p:spPr bwMode="auto">
              <a:xfrm>
                <a:off x="3712" y="2578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1" name="Line 57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516"/>
                <a:ext cx="62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2" name="Line 574"/>
              <p:cNvSpPr>
                <a:spLocks noChangeAspect="1" noChangeShapeType="1"/>
              </p:cNvSpPr>
              <p:nvPr/>
            </p:nvSpPr>
            <p:spPr bwMode="auto">
              <a:xfrm flipH="1">
                <a:off x="3582" y="2468"/>
                <a:ext cx="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3" name="Line 575"/>
              <p:cNvSpPr>
                <a:spLocks noChangeAspect="1" noChangeShapeType="1"/>
              </p:cNvSpPr>
              <p:nvPr/>
            </p:nvSpPr>
            <p:spPr bwMode="auto">
              <a:xfrm>
                <a:off x="4485" y="1966"/>
                <a:ext cx="4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4" name="Line 576"/>
              <p:cNvSpPr>
                <a:spLocks noChangeAspect="1" noChangeShapeType="1"/>
              </p:cNvSpPr>
              <p:nvPr/>
            </p:nvSpPr>
            <p:spPr bwMode="auto">
              <a:xfrm flipV="1">
                <a:off x="4521" y="2002"/>
                <a:ext cx="5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5" name="Line 5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3" y="2197"/>
                <a:ext cx="2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6" name="Line 578"/>
              <p:cNvSpPr>
                <a:spLocks noChangeAspect="1" noChangeShapeType="1"/>
              </p:cNvSpPr>
              <p:nvPr/>
            </p:nvSpPr>
            <p:spPr bwMode="auto">
              <a:xfrm flipH="1">
                <a:off x="3453" y="2150"/>
                <a:ext cx="27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7" name="Line 579"/>
              <p:cNvSpPr>
                <a:spLocks noChangeAspect="1" noChangeShapeType="1"/>
              </p:cNvSpPr>
              <p:nvPr/>
            </p:nvSpPr>
            <p:spPr bwMode="auto">
              <a:xfrm flipH="1">
                <a:off x="3600" y="1818"/>
                <a:ext cx="4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8" name="Line 580"/>
              <p:cNvSpPr>
                <a:spLocks noChangeAspect="1" noChangeShapeType="1"/>
              </p:cNvSpPr>
              <p:nvPr/>
            </p:nvSpPr>
            <p:spPr bwMode="auto">
              <a:xfrm flipV="1">
                <a:off x="3585" y="1836"/>
                <a:ext cx="15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19" name="Line 581"/>
              <p:cNvSpPr>
                <a:spLocks noChangeAspect="1" noChangeShapeType="1"/>
              </p:cNvSpPr>
              <p:nvPr/>
            </p:nvSpPr>
            <p:spPr bwMode="auto">
              <a:xfrm flipV="1">
                <a:off x="4173" y="1707"/>
                <a:ext cx="3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0" name="Line 5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11" y="1707"/>
                <a:ext cx="31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1" name="Line 5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63" y="2104"/>
                <a:ext cx="17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2" name="Line 584"/>
              <p:cNvSpPr>
                <a:spLocks noChangeAspect="1" noChangeShapeType="1"/>
              </p:cNvSpPr>
              <p:nvPr/>
            </p:nvSpPr>
            <p:spPr bwMode="auto">
              <a:xfrm flipH="1">
                <a:off x="3463" y="2061"/>
                <a:ext cx="34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3" name="Line 585"/>
              <p:cNvSpPr>
                <a:spLocks noChangeAspect="1" noChangeShapeType="1"/>
              </p:cNvSpPr>
              <p:nvPr/>
            </p:nvSpPr>
            <p:spPr bwMode="auto">
              <a:xfrm>
                <a:off x="4487" y="2366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4" name="Line 586"/>
              <p:cNvSpPr>
                <a:spLocks noChangeAspect="1" noChangeShapeType="1"/>
              </p:cNvSpPr>
              <p:nvPr/>
            </p:nvSpPr>
            <p:spPr bwMode="auto">
              <a:xfrm flipV="1">
                <a:off x="4447" y="2416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5" name="Line 587"/>
              <p:cNvSpPr>
                <a:spLocks noChangeAspect="1" noChangeShapeType="1"/>
              </p:cNvSpPr>
              <p:nvPr/>
            </p:nvSpPr>
            <p:spPr bwMode="auto">
              <a:xfrm>
                <a:off x="4435" y="1896"/>
                <a:ext cx="4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6" name="Line 5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81" y="1925"/>
                <a:ext cx="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7" name="Line 589"/>
              <p:cNvSpPr>
                <a:spLocks noChangeAspect="1" noChangeShapeType="1"/>
              </p:cNvSpPr>
              <p:nvPr/>
            </p:nvSpPr>
            <p:spPr bwMode="auto">
              <a:xfrm flipV="1">
                <a:off x="3764" y="1713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8" name="Line 5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1713"/>
                <a:ext cx="4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29" name="Line 591"/>
              <p:cNvSpPr>
                <a:spLocks noChangeAspect="1" noChangeShapeType="1"/>
              </p:cNvSpPr>
              <p:nvPr/>
            </p:nvSpPr>
            <p:spPr bwMode="auto">
              <a:xfrm>
                <a:off x="4254" y="2594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0" name="Line 592"/>
              <p:cNvSpPr>
                <a:spLocks noChangeAspect="1" noChangeShapeType="1"/>
              </p:cNvSpPr>
              <p:nvPr/>
            </p:nvSpPr>
            <p:spPr bwMode="auto">
              <a:xfrm flipV="1">
                <a:off x="4179" y="2639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1" name="Line 593"/>
              <p:cNvSpPr>
                <a:spLocks noChangeAspect="1" noChangeShapeType="1"/>
              </p:cNvSpPr>
              <p:nvPr/>
            </p:nvSpPr>
            <p:spPr bwMode="auto">
              <a:xfrm>
                <a:off x="4290" y="1771"/>
                <a:ext cx="50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2" name="Line 594"/>
              <p:cNvSpPr>
                <a:spLocks noChangeAspect="1" noChangeShapeType="1"/>
              </p:cNvSpPr>
              <p:nvPr/>
            </p:nvSpPr>
            <p:spPr bwMode="auto">
              <a:xfrm flipH="1">
                <a:off x="3489" y="1979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3" name="Line 5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9" y="2017"/>
                <a:ext cx="8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4" name="Line 5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40" y="1778"/>
                <a:ext cx="2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5" name="Line 5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5" y="2646"/>
                <a:ext cx="7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6" name="Line 598"/>
              <p:cNvSpPr>
                <a:spLocks noChangeAspect="1" noChangeShapeType="1"/>
              </p:cNvSpPr>
              <p:nvPr/>
            </p:nvSpPr>
            <p:spPr bwMode="auto">
              <a:xfrm>
                <a:off x="3785" y="2601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7" name="Line 599"/>
              <p:cNvSpPr>
                <a:spLocks noChangeAspect="1" noChangeShapeType="1"/>
              </p:cNvSpPr>
              <p:nvPr/>
            </p:nvSpPr>
            <p:spPr bwMode="auto">
              <a:xfrm flipH="1">
                <a:off x="3532" y="2379"/>
                <a:ext cx="1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8" name="Line 6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2" y="2429"/>
                <a:ext cx="5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39" name="Line 601"/>
              <p:cNvSpPr>
                <a:spLocks noChangeAspect="1" noChangeShapeType="1"/>
              </p:cNvSpPr>
              <p:nvPr/>
            </p:nvSpPr>
            <p:spPr bwMode="auto">
              <a:xfrm>
                <a:off x="4512" y="2273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0" name="Line 602"/>
              <p:cNvSpPr>
                <a:spLocks noChangeAspect="1" noChangeShapeType="1"/>
              </p:cNvSpPr>
              <p:nvPr/>
            </p:nvSpPr>
            <p:spPr bwMode="auto">
              <a:xfrm flipV="1">
                <a:off x="4487" y="2323"/>
                <a:ext cx="43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1" name="Line 603"/>
              <p:cNvSpPr>
                <a:spLocks noChangeAspect="1" noChangeShapeType="1"/>
              </p:cNvSpPr>
              <p:nvPr/>
            </p:nvSpPr>
            <p:spPr bwMode="auto">
              <a:xfrm>
                <a:off x="4512" y="2273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2" name="Line 604"/>
              <p:cNvSpPr>
                <a:spLocks noChangeAspect="1" noChangeShapeType="1"/>
              </p:cNvSpPr>
              <p:nvPr/>
            </p:nvSpPr>
            <p:spPr bwMode="auto">
              <a:xfrm flipV="1">
                <a:off x="4326" y="2540"/>
                <a:ext cx="6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3" name="Line 605"/>
              <p:cNvSpPr>
                <a:spLocks noChangeAspect="1" noChangeShapeType="1"/>
              </p:cNvSpPr>
              <p:nvPr/>
            </p:nvSpPr>
            <p:spPr bwMode="auto">
              <a:xfrm>
                <a:off x="4388" y="2491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4" name="Line 606"/>
              <p:cNvSpPr>
                <a:spLocks noChangeAspect="1" noChangeShapeType="1"/>
              </p:cNvSpPr>
              <p:nvPr/>
            </p:nvSpPr>
            <p:spPr bwMode="auto">
              <a:xfrm flipV="1">
                <a:off x="3531" y="1938"/>
                <a:ext cx="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5" name="Line 607"/>
              <p:cNvSpPr>
                <a:spLocks noChangeAspect="1" noChangeShapeType="1"/>
              </p:cNvSpPr>
              <p:nvPr/>
            </p:nvSpPr>
            <p:spPr bwMode="auto">
              <a:xfrm flipH="1">
                <a:off x="3531" y="1908"/>
                <a:ext cx="47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6" name="Line 608"/>
              <p:cNvSpPr>
                <a:spLocks noChangeAspect="1" noChangeShapeType="1"/>
              </p:cNvSpPr>
              <p:nvPr/>
            </p:nvSpPr>
            <p:spPr bwMode="auto">
              <a:xfrm flipV="1">
                <a:off x="3649" y="1788"/>
                <a:ext cx="19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7" name="Line 609"/>
              <p:cNvSpPr>
                <a:spLocks noChangeAspect="1" noChangeShapeType="1"/>
              </p:cNvSpPr>
              <p:nvPr/>
            </p:nvSpPr>
            <p:spPr bwMode="auto">
              <a:xfrm flipH="1">
                <a:off x="3668" y="1779"/>
                <a:ext cx="5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8" name="Line 6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42" y="1726"/>
                <a:ext cx="2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49" name="Line 611"/>
              <p:cNvSpPr>
                <a:spLocks noChangeAspect="1" noChangeShapeType="1"/>
              </p:cNvSpPr>
              <p:nvPr/>
            </p:nvSpPr>
            <p:spPr bwMode="auto">
              <a:xfrm flipV="1">
                <a:off x="4198" y="1726"/>
                <a:ext cx="4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0" name="Line 612"/>
              <p:cNvSpPr>
                <a:spLocks noChangeAspect="1" noChangeShapeType="1"/>
              </p:cNvSpPr>
              <p:nvPr/>
            </p:nvSpPr>
            <p:spPr bwMode="auto">
              <a:xfrm>
                <a:off x="4375" y="1838"/>
                <a:ext cx="5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1" name="Line 6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25" y="1859"/>
                <a:ext cx="10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2" name="Line 6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8" y="1678"/>
                <a:ext cx="34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3" name="Line 615"/>
              <p:cNvSpPr>
                <a:spLocks noChangeAspect="1" noChangeShapeType="1"/>
              </p:cNvSpPr>
              <p:nvPr/>
            </p:nvSpPr>
            <p:spPr bwMode="auto">
              <a:xfrm flipV="1">
                <a:off x="4016" y="1678"/>
                <a:ext cx="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4" name="Line 616"/>
              <p:cNvSpPr>
                <a:spLocks noChangeAspect="1" noChangeShapeType="1"/>
              </p:cNvSpPr>
              <p:nvPr/>
            </p:nvSpPr>
            <p:spPr bwMode="auto">
              <a:xfrm flipV="1">
                <a:off x="3985" y="1678"/>
                <a:ext cx="3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5" name="Line 6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5" y="1678"/>
                <a:ext cx="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6" name="Line 618"/>
              <p:cNvSpPr>
                <a:spLocks noChangeAspect="1" noChangeShapeType="1"/>
              </p:cNvSpPr>
              <p:nvPr/>
            </p:nvSpPr>
            <p:spPr bwMode="auto">
              <a:xfrm flipV="1">
                <a:off x="3952" y="1678"/>
                <a:ext cx="3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7" name="Line 619"/>
              <p:cNvSpPr>
                <a:spLocks noChangeAspect="1" noChangeShapeType="1"/>
              </p:cNvSpPr>
              <p:nvPr/>
            </p:nvSpPr>
            <p:spPr bwMode="auto">
              <a:xfrm flipV="1">
                <a:off x="4041" y="1680"/>
                <a:ext cx="11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8" name="Line 6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2" y="1680"/>
                <a:ext cx="3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59" name="Line 621"/>
              <p:cNvSpPr>
                <a:spLocks noChangeAspect="1" noChangeShapeType="1"/>
              </p:cNvSpPr>
              <p:nvPr/>
            </p:nvSpPr>
            <p:spPr bwMode="auto">
              <a:xfrm flipV="1">
                <a:off x="4101" y="2657"/>
                <a:ext cx="7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0" name="Line 622"/>
              <p:cNvSpPr>
                <a:spLocks noChangeAspect="1" noChangeShapeType="1"/>
              </p:cNvSpPr>
              <p:nvPr/>
            </p:nvSpPr>
            <p:spPr bwMode="auto">
              <a:xfrm>
                <a:off x="4179" y="2612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1" name="Line 623"/>
              <p:cNvSpPr>
                <a:spLocks noChangeAspect="1" noChangeShapeType="1"/>
              </p:cNvSpPr>
              <p:nvPr/>
            </p:nvSpPr>
            <p:spPr bwMode="auto">
              <a:xfrm flipV="1">
                <a:off x="3739" y="1733"/>
                <a:ext cx="2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2" name="Line 6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4" y="1733"/>
                <a:ext cx="4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3" name="Line 6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1682"/>
                <a:ext cx="13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4" name="Line 626"/>
              <p:cNvSpPr>
                <a:spLocks noChangeAspect="1" noChangeShapeType="1"/>
              </p:cNvSpPr>
              <p:nvPr/>
            </p:nvSpPr>
            <p:spPr bwMode="auto">
              <a:xfrm flipV="1">
                <a:off x="3919" y="1682"/>
                <a:ext cx="3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5" name="Line 627"/>
              <p:cNvSpPr>
                <a:spLocks noChangeAspect="1" noChangeShapeType="1"/>
              </p:cNvSpPr>
              <p:nvPr/>
            </p:nvSpPr>
            <p:spPr bwMode="auto">
              <a:xfrm>
                <a:off x="4518" y="2180"/>
                <a:ext cx="2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6" name="Line 628"/>
              <p:cNvSpPr>
                <a:spLocks noChangeAspect="1" noChangeShapeType="1"/>
              </p:cNvSpPr>
              <p:nvPr/>
            </p:nvSpPr>
            <p:spPr bwMode="auto">
              <a:xfrm flipV="1">
                <a:off x="4512" y="2228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7" name="Line 6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550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8" name="Line 630"/>
              <p:cNvSpPr>
                <a:spLocks noChangeAspect="1" noChangeShapeType="1"/>
              </p:cNvSpPr>
              <p:nvPr/>
            </p:nvSpPr>
            <p:spPr bwMode="auto">
              <a:xfrm flipH="1">
                <a:off x="3644" y="2501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69" name="Line 631"/>
              <p:cNvSpPr>
                <a:spLocks noChangeAspect="1" noChangeShapeType="1"/>
              </p:cNvSpPr>
              <p:nvPr/>
            </p:nvSpPr>
            <p:spPr bwMode="auto">
              <a:xfrm>
                <a:off x="3862" y="2616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0" name="Line 6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2" y="2662"/>
                <a:ext cx="7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1" name="Line 633"/>
              <p:cNvSpPr>
                <a:spLocks noChangeAspect="1" noChangeShapeType="1"/>
              </p:cNvSpPr>
              <p:nvPr/>
            </p:nvSpPr>
            <p:spPr bwMode="auto">
              <a:xfrm flipV="1">
                <a:off x="4066" y="1685"/>
                <a:ext cx="1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2" name="Line 6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5" y="1685"/>
                <a:ext cx="3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3" name="Line 635"/>
              <p:cNvSpPr>
                <a:spLocks noChangeAspect="1" noChangeShapeType="1"/>
              </p:cNvSpPr>
              <p:nvPr/>
            </p:nvSpPr>
            <p:spPr bwMode="auto">
              <a:xfrm flipH="1">
                <a:off x="3585" y="1849"/>
                <a:ext cx="5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4" name="Line 636"/>
              <p:cNvSpPr>
                <a:spLocks noChangeAspect="1" noChangeShapeType="1"/>
              </p:cNvSpPr>
              <p:nvPr/>
            </p:nvSpPr>
            <p:spPr bwMode="auto">
              <a:xfrm flipV="1">
                <a:off x="3578" y="1871"/>
                <a:ext cx="7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5" name="Line 637"/>
              <p:cNvSpPr>
                <a:spLocks noChangeAspect="1" noChangeShapeType="1"/>
              </p:cNvSpPr>
              <p:nvPr/>
            </p:nvSpPr>
            <p:spPr bwMode="auto">
              <a:xfrm flipH="1">
                <a:off x="3498" y="2287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6" name="Line 6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8" y="2337"/>
                <a:ext cx="4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7" name="Line 6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9" y="1688"/>
                <a:ext cx="2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8" name="Line 640"/>
              <p:cNvSpPr>
                <a:spLocks noChangeAspect="1" noChangeShapeType="1"/>
              </p:cNvSpPr>
              <p:nvPr/>
            </p:nvSpPr>
            <p:spPr bwMode="auto">
              <a:xfrm flipV="1">
                <a:off x="3888" y="1688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79" name="Line 641"/>
              <p:cNvSpPr>
                <a:spLocks noChangeAspect="1" noChangeShapeType="1"/>
              </p:cNvSpPr>
              <p:nvPr/>
            </p:nvSpPr>
            <p:spPr bwMode="auto">
              <a:xfrm>
                <a:off x="4508" y="2090"/>
                <a:ext cx="3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0" name="Line 642"/>
              <p:cNvSpPr>
                <a:spLocks noChangeAspect="1" noChangeShapeType="1"/>
              </p:cNvSpPr>
              <p:nvPr/>
            </p:nvSpPr>
            <p:spPr bwMode="auto">
              <a:xfrm flipV="1">
                <a:off x="4518" y="2135"/>
                <a:ext cx="2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1" name="Line 643"/>
              <p:cNvSpPr>
                <a:spLocks noChangeAspect="1" noChangeShapeType="1"/>
              </p:cNvSpPr>
              <p:nvPr/>
            </p:nvSpPr>
            <p:spPr bwMode="auto">
              <a:xfrm>
                <a:off x="4101" y="2623"/>
                <a:ext cx="1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2" name="Line 644"/>
              <p:cNvSpPr>
                <a:spLocks noChangeAspect="1" noChangeShapeType="1"/>
              </p:cNvSpPr>
              <p:nvPr/>
            </p:nvSpPr>
            <p:spPr bwMode="auto">
              <a:xfrm flipV="1">
                <a:off x="4021" y="2669"/>
                <a:ext cx="8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3" name="Line 645"/>
              <p:cNvSpPr>
                <a:spLocks noChangeAspect="1" noChangeShapeType="1"/>
              </p:cNvSpPr>
              <p:nvPr/>
            </p:nvSpPr>
            <p:spPr bwMode="auto">
              <a:xfrm flipV="1">
                <a:off x="4090" y="1693"/>
                <a:ext cx="26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4" name="Line 6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6" y="1693"/>
                <a:ext cx="3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5" name="Line 6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60" y="1808"/>
                <a:ext cx="1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6" name="Line 648"/>
              <p:cNvSpPr>
                <a:spLocks noChangeAspect="1" noChangeShapeType="1"/>
              </p:cNvSpPr>
              <p:nvPr/>
            </p:nvSpPr>
            <p:spPr bwMode="auto">
              <a:xfrm>
                <a:off x="4308" y="1796"/>
                <a:ext cx="5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7" name="Line 649"/>
              <p:cNvSpPr>
                <a:spLocks noChangeAspect="1" noChangeShapeType="1"/>
              </p:cNvSpPr>
              <p:nvPr/>
            </p:nvSpPr>
            <p:spPr bwMode="auto">
              <a:xfrm>
                <a:off x="3941" y="2626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8" name="Line 6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2671"/>
                <a:ext cx="8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89" name="Line 651"/>
              <p:cNvSpPr>
                <a:spLocks noChangeAspect="1" noChangeShapeType="1"/>
              </p:cNvSpPr>
              <p:nvPr/>
            </p:nvSpPr>
            <p:spPr bwMode="auto">
              <a:xfrm flipV="1">
                <a:off x="4508" y="2046"/>
                <a:ext cx="13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0" name="Line 652"/>
              <p:cNvSpPr>
                <a:spLocks noChangeAspect="1" noChangeShapeType="1"/>
              </p:cNvSpPr>
              <p:nvPr/>
            </p:nvSpPr>
            <p:spPr bwMode="auto">
              <a:xfrm>
                <a:off x="4480" y="2006"/>
                <a:ext cx="41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1" name="Line 653"/>
              <p:cNvSpPr>
                <a:spLocks noChangeAspect="1" noChangeShapeType="1"/>
              </p:cNvSpPr>
              <p:nvPr/>
            </p:nvSpPr>
            <p:spPr bwMode="auto">
              <a:xfrm flipV="1">
                <a:off x="4220" y="1747"/>
                <a:ext cx="4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2" name="Line 6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747"/>
                <a:ext cx="2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3" name="Line 655"/>
              <p:cNvSpPr>
                <a:spLocks noChangeAspect="1" noChangeShapeType="1"/>
              </p:cNvSpPr>
              <p:nvPr/>
            </p:nvSpPr>
            <p:spPr bwMode="auto">
              <a:xfrm flipV="1">
                <a:off x="3859" y="1697"/>
                <a:ext cx="29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4" name="Line 6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8" y="1697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5" name="Line 657"/>
              <p:cNvSpPr>
                <a:spLocks noChangeAspect="1" noChangeShapeType="1"/>
              </p:cNvSpPr>
              <p:nvPr/>
            </p:nvSpPr>
            <p:spPr bwMode="auto">
              <a:xfrm>
                <a:off x="4021" y="2628"/>
                <a:ext cx="1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6" name="Line 658"/>
              <p:cNvSpPr>
                <a:spLocks noChangeAspect="1" noChangeShapeType="1"/>
              </p:cNvSpPr>
              <p:nvPr/>
            </p:nvSpPr>
            <p:spPr bwMode="auto">
              <a:xfrm flipH="1">
                <a:off x="3480" y="2194"/>
                <a:ext cx="26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7" name="Line 6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243"/>
                <a:ext cx="3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8" name="Line 660"/>
              <p:cNvSpPr>
                <a:spLocks noChangeAspect="1" noChangeShapeType="1"/>
              </p:cNvSpPr>
              <p:nvPr/>
            </p:nvSpPr>
            <p:spPr bwMode="auto">
              <a:xfrm flipV="1">
                <a:off x="4388" y="2456"/>
                <a:ext cx="5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699" name="Line 661"/>
              <p:cNvSpPr>
                <a:spLocks noChangeAspect="1" noChangeShapeType="1"/>
              </p:cNvSpPr>
              <p:nvPr/>
            </p:nvSpPr>
            <p:spPr bwMode="auto">
              <a:xfrm>
                <a:off x="4436" y="2404"/>
                <a:ext cx="11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0" name="Line 662"/>
              <p:cNvSpPr>
                <a:spLocks noChangeAspect="1" noChangeShapeType="1"/>
              </p:cNvSpPr>
              <p:nvPr/>
            </p:nvSpPr>
            <p:spPr bwMode="auto">
              <a:xfrm flipV="1">
                <a:off x="4480" y="1966"/>
                <a:ext cx="5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1" name="Line 663"/>
              <p:cNvSpPr>
                <a:spLocks noChangeAspect="1" noChangeShapeType="1"/>
              </p:cNvSpPr>
              <p:nvPr/>
            </p:nvSpPr>
            <p:spPr bwMode="auto">
              <a:xfrm>
                <a:off x="4438" y="1932"/>
                <a:ext cx="4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2" name="Line 664"/>
              <p:cNvSpPr>
                <a:spLocks noChangeAspect="1" noChangeShapeType="1"/>
              </p:cNvSpPr>
              <p:nvPr/>
            </p:nvSpPr>
            <p:spPr bwMode="auto">
              <a:xfrm>
                <a:off x="4322" y="2520"/>
                <a:ext cx="4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3" name="Line 665"/>
              <p:cNvSpPr>
                <a:spLocks noChangeAspect="1" noChangeShapeType="1"/>
              </p:cNvSpPr>
              <p:nvPr/>
            </p:nvSpPr>
            <p:spPr bwMode="auto">
              <a:xfrm flipV="1">
                <a:off x="4254" y="2570"/>
                <a:ext cx="72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4" name="Line 666"/>
              <p:cNvSpPr>
                <a:spLocks noChangeAspect="1" noChangeShapeType="1"/>
              </p:cNvSpPr>
              <p:nvPr/>
            </p:nvSpPr>
            <p:spPr bwMode="auto">
              <a:xfrm flipV="1">
                <a:off x="3718" y="1755"/>
                <a:ext cx="21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5" name="Line 6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9" y="1755"/>
                <a:ext cx="50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6" name="Line 6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0" y="2150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7" name="Line 669"/>
              <p:cNvSpPr>
                <a:spLocks noChangeAspect="1" noChangeShapeType="1"/>
              </p:cNvSpPr>
              <p:nvPr/>
            </p:nvSpPr>
            <p:spPr bwMode="auto">
              <a:xfrm flipH="1">
                <a:off x="3480" y="2104"/>
                <a:ext cx="34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8" name="Line 670"/>
              <p:cNvSpPr>
                <a:spLocks noChangeAspect="1" noChangeShapeType="1"/>
              </p:cNvSpPr>
              <p:nvPr/>
            </p:nvSpPr>
            <p:spPr bwMode="auto">
              <a:xfrm flipV="1">
                <a:off x="4113" y="1704"/>
                <a:ext cx="3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09" name="Line 6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6" y="1704"/>
                <a:ext cx="2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0" name="Line 672"/>
              <p:cNvSpPr>
                <a:spLocks noChangeAspect="1" noChangeShapeType="1"/>
              </p:cNvSpPr>
              <p:nvPr/>
            </p:nvSpPr>
            <p:spPr bwMode="auto">
              <a:xfrm flipV="1">
                <a:off x="3636" y="1818"/>
                <a:ext cx="1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1" name="Line 673"/>
              <p:cNvSpPr>
                <a:spLocks noChangeAspect="1" noChangeShapeType="1"/>
              </p:cNvSpPr>
              <p:nvPr/>
            </p:nvSpPr>
            <p:spPr bwMode="auto">
              <a:xfrm flipH="1">
                <a:off x="3649" y="1804"/>
                <a:ext cx="53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2" name="Line 67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9" y="1708"/>
                <a:ext cx="36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3" name="Line 675"/>
              <p:cNvSpPr>
                <a:spLocks noChangeAspect="1" noChangeShapeType="1"/>
              </p:cNvSpPr>
              <p:nvPr/>
            </p:nvSpPr>
            <p:spPr bwMode="auto">
              <a:xfrm flipV="1">
                <a:off x="3833" y="1708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4" name="Line 6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97" y="2061"/>
                <a:ext cx="17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5" name="Line 677"/>
              <p:cNvSpPr>
                <a:spLocks noChangeAspect="1" noChangeShapeType="1"/>
              </p:cNvSpPr>
              <p:nvPr/>
            </p:nvSpPr>
            <p:spPr bwMode="auto">
              <a:xfrm flipH="1">
                <a:off x="3497" y="2020"/>
                <a:ext cx="4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6" name="Line 6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7" y="2468"/>
                <a:ext cx="61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7" name="Line 679"/>
              <p:cNvSpPr>
                <a:spLocks noChangeAspect="1" noChangeShapeType="1"/>
              </p:cNvSpPr>
              <p:nvPr/>
            </p:nvSpPr>
            <p:spPr bwMode="auto">
              <a:xfrm flipH="1">
                <a:off x="3587" y="2416"/>
                <a:ext cx="1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8" name="Line 680"/>
              <p:cNvSpPr>
                <a:spLocks noChangeAspect="1" noChangeShapeType="1"/>
              </p:cNvSpPr>
              <p:nvPr/>
            </p:nvSpPr>
            <p:spPr bwMode="auto">
              <a:xfrm>
                <a:off x="4384" y="1870"/>
                <a:ext cx="51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19" name="Line 6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435" y="1896"/>
                <a:ext cx="3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0" name="Line 682"/>
              <p:cNvSpPr>
                <a:spLocks noChangeAspect="1" noChangeShapeType="1"/>
              </p:cNvSpPr>
              <p:nvPr/>
            </p:nvSpPr>
            <p:spPr bwMode="auto">
              <a:xfrm flipH="1">
                <a:off x="3712" y="2529"/>
                <a:ext cx="4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1" name="Line 6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2" y="2578"/>
                <a:ext cx="7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2" name="Line 6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1" y="1979"/>
                <a:ext cx="7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3" name="Line 685"/>
              <p:cNvSpPr>
                <a:spLocks noChangeAspect="1" noChangeShapeType="1"/>
              </p:cNvSpPr>
              <p:nvPr/>
            </p:nvSpPr>
            <p:spPr bwMode="auto">
              <a:xfrm flipH="1">
                <a:off x="3531" y="1945"/>
                <a:ext cx="46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4" name="Line 686"/>
              <p:cNvSpPr>
                <a:spLocks noChangeAspect="1" noChangeShapeType="1"/>
              </p:cNvSpPr>
              <p:nvPr/>
            </p:nvSpPr>
            <p:spPr bwMode="auto">
              <a:xfrm flipV="1">
                <a:off x="4436" y="2366"/>
                <a:ext cx="5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5" name="Line 687"/>
              <p:cNvSpPr>
                <a:spLocks noChangeAspect="1" noChangeShapeType="1"/>
              </p:cNvSpPr>
              <p:nvPr/>
            </p:nvSpPr>
            <p:spPr bwMode="auto">
              <a:xfrm>
                <a:off x="4470" y="2314"/>
                <a:ext cx="17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6" name="Line 6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73" y="1717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7" name="Line 689"/>
              <p:cNvSpPr>
                <a:spLocks noChangeAspect="1" noChangeShapeType="1"/>
              </p:cNvSpPr>
              <p:nvPr/>
            </p:nvSpPr>
            <p:spPr bwMode="auto">
              <a:xfrm flipV="1">
                <a:off x="4134" y="1717"/>
                <a:ext cx="3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8" name="Line 690"/>
              <p:cNvSpPr>
                <a:spLocks noChangeAspect="1" noChangeShapeType="1"/>
              </p:cNvSpPr>
              <p:nvPr/>
            </p:nvSpPr>
            <p:spPr bwMode="auto">
              <a:xfrm>
                <a:off x="4238" y="1769"/>
                <a:ext cx="5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29" name="Line 6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90" y="1771"/>
                <a:ext cx="1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0" name="Line 692"/>
              <p:cNvSpPr>
                <a:spLocks noChangeAspect="1" noChangeShapeType="1"/>
              </p:cNvSpPr>
              <p:nvPr/>
            </p:nvSpPr>
            <p:spPr bwMode="auto">
              <a:xfrm flipV="1">
                <a:off x="3809" y="1722"/>
                <a:ext cx="2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1" name="Line 6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3" y="1722"/>
                <a:ext cx="4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2" name="Line 694"/>
              <p:cNvSpPr>
                <a:spLocks noChangeAspect="1" noChangeShapeType="1"/>
              </p:cNvSpPr>
              <p:nvPr/>
            </p:nvSpPr>
            <p:spPr bwMode="auto">
              <a:xfrm flipH="1">
                <a:off x="3578" y="1881"/>
                <a:ext cx="51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3" name="Line 695"/>
              <p:cNvSpPr>
                <a:spLocks noChangeAspect="1" noChangeShapeType="1"/>
              </p:cNvSpPr>
              <p:nvPr/>
            </p:nvSpPr>
            <p:spPr bwMode="auto">
              <a:xfrm flipV="1">
                <a:off x="3577" y="1908"/>
                <a:ext cx="1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4" name="Line 6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75" y="1838"/>
                <a:ext cx="9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5" name="Line 697"/>
              <p:cNvSpPr>
                <a:spLocks noChangeAspect="1" noChangeShapeType="1"/>
              </p:cNvSpPr>
              <p:nvPr/>
            </p:nvSpPr>
            <p:spPr bwMode="auto">
              <a:xfrm>
                <a:off x="4321" y="1822"/>
                <a:ext cx="5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6" name="Line 698"/>
              <p:cNvSpPr>
                <a:spLocks noChangeAspect="1" noChangeShapeType="1"/>
              </p:cNvSpPr>
              <p:nvPr/>
            </p:nvSpPr>
            <p:spPr bwMode="auto">
              <a:xfrm flipV="1">
                <a:off x="4470" y="2273"/>
                <a:ext cx="4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7" name="Line 699"/>
              <p:cNvSpPr>
                <a:spLocks noChangeAspect="1" noChangeShapeType="1"/>
              </p:cNvSpPr>
              <p:nvPr/>
            </p:nvSpPr>
            <p:spPr bwMode="auto">
              <a:xfrm>
                <a:off x="4487" y="2222"/>
                <a:ext cx="25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8" name="Line 700"/>
              <p:cNvSpPr>
                <a:spLocks noChangeAspect="1" noChangeShapeType="1"/>
              </p:cNvSpPr>
              <p:nvPr/>
            </p:nvSpPr>
            <p:spPr bwMode="auto">
              <a:xfrm>
                <a:off x="4487" y="2222"/>
                <a:ext cx="25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39" name="Line 701"/>
              <p:cNvSpPr>
                <a:spLocks noChangeAspect="1" noChangeShapeType="1"/>
              </p:cNvSpPr>
              <p:nvPr/>
            </p:nvSpPr>
            <p:spPr bwMode="auto">
              <a:xfrm flipV="1">
                <a:off x="3702" y="1779"/>
                <a:ext cx="16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0" name="Line 702"/>
              <p:cNvSpPr>
                <a:spLocks noChangeAspect="1" noChangeShapeType="1"/>
              </p:cNvSpPr>
              <p:nvPr/>
            </p:nvSpPr>
            <p:spPr bwMode="auto">
              <a:xfrm flipH="1">
                <a:off x="3718" y="1775"/>
                <a:ext cx="5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1" name="Line 703"/>
              <p:cNvSpPr>
                <a:spLocks noChangeAspect="1" noChangeShapeType="1"/>
              </p:cNvSpPr>
              <p:nvPr/>
            </p:nvSpPr>
            <p:spPr bwMode="auto">
              <a:xfrm>
                <a:off x="4252" y="2544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2" name="Line 704"/>
              <p:cNvSpPr>
                <a:spLocks noChangeAspect="1" noChangeShapeType="1"/>
              </p:cNvSpPr>
              <p:nvPr/>
            </p:nvSpPr>
            <p:spPr bwMode="auto">
              <a:xfrm flipV="1">
                <a:off x="4179" y="2594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3" name="Line 705"/>
              <p:cNvSpPr>
                <a:spLocks noChangeAspect="1" noChangeShapeType="1"/>
              </p:cNvSpPr>
              <p:nvPr/>
            </p:nvSpPr>
            <p:spPr bwMode="auto">
              <a:xfrm flipH="1">
                <a:off x="3544" y="2326"/>
                <a:ext cx="1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4" name="Line 7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4" y="2379"/>
                <a:ext cx="53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5" name="Line 7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98" y="1732"/>
                <a:ext cx="22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6" name="Line 708"/>
              <p:cNvSpPr>
                <a:spLocks noChangeAspect="1" noChangeShapeType="1"/>
              </p:cNvSpPr>
              <p:nvPr/>
            </p:nvSpPr>
            <p:spPr bwMode="auto">
              <a:xfrm flipV="1">
                <a:off x="4152" y="1732"/>
                <a:ext cx="4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7" name="Line 709"/>
              <p:cNvSpPr>
                <a:spLocks noChangeAspect="1" noChangeShapeType="1"/>
              </p:cNvSpPr>
              <p:nvPr/>
            </p:nvSpPr>
            <p:spPr bwMode="auto">
              <a:xfrm flipV="1">
                <a:off x="4487" y="2180"/>
                <a:ext cx="31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8" name="Line 710"/>
              <p:cNvSpPr>
                <a:spLocks noChangeAspect="1" noChangeShapeType="1"/>
              </p:cNvSpPr>
              <p:nvPr/>
            </p:nvSpPr>
            <p:spPr bwMode="auto">
              <a:xfrm>
                <a:off x="4486" y="2132"/>
                <a:ext cx="32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49" name="Line 711"/>
              <p:cNvSpPr>
                <a:spLocks noChangeAspect="1" noChangeShapeType="1"/>
              </p:cNvSpPr>
              <p:nvPr/>
            </p:nvSpPr>
            <p:spPr bwMode="auto">
              <a:xfrm>
                <a:off x="4379" y="2439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0" name="Line 712"/>
              <p:cNvSpPr>
                <a:spLocks noChangeAspect="1" noChangeShapeType="1"/>
              </p:cNvSpPr>
              <p:nvPr/>
            </p:nvSpPr>
            <p:spPr bwMode="auto">
              <a:xfrm flipV="1">
                <a:off x="4322" y="2491"/>
                <a:ext cx="66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1" name="Line 7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5" y="2601"/>
                <a:ext cx="77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2" name="Line 714"/>
              <p:cNvSpPr>
                <a:spLocks noChangeAspect="1" noChangeShapeType="1"/>
              </p:cNvSpPr>
              <p:nvPr/>
            </p:nvSpPr>
            <p:spPr bwMode="auto">
              <a:xfrm flipH="1">
                <a:off x="3785" y="2551"/>
                <a:ext cx="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3" name="Line 715"/>
              <p:cNvSpPr>
                <a:spLocks noChangeAspect="1" noChangeShapeType="1"/>
              </p:cNvSpPr>
              <p:nvPr/>
            </p:nvSpPr>
            <p:spPr bwMode="auto">
              <a:xfrm flipV="1">
                <a:off x="3629" y="1849"/>
                <a:ext cx="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4" name="Line 716"/>
              <p:cNvSpPr>
                <a:spLocks noChangeAspect="1" noChangeShapeType="1"/>
              </p:cNvSpPr>
              <p:nvPr/>
            </p:nvSpPr>
            <p:spPr bwMode="auto">
              <a:xfrm flipH="1">
                <a:off x="3636" y="1831"/>
                <a:ext cx="5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5" name="Line 717"/>
              <p:cNvSpPr>
                <a:spLocks noChangeAspect="1" noChangeShapeType="1"/>
              </p:cNvSpPr>
              <p:nvPr/>
            </p:nvSpPr>
            <p:spPr bwMode="auto">
              <a:xfrm>
                <a:off x="4468" y="2046"/>
                <a:ext cx="40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6" name="Line 718"/>
              <p:cNvSpPr>
                <a:spLocks noChangeAspect="1" noChangeShapeType="1"/>
              </p:cNvSpPr>
              <p:nvPr/>
            </p:nvSpPr>
            <p:spPr bwMode="auto">
              <a:xfrm flipV="1">
                <a:off x="4486" y="2090"/>
                <a:ext cx="2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7" name="Line 719"/>
              <p:cNvSpPr>
                <a:spLocks noChangeAspect="1" noChangeShapeType="1"/>
              </p:cNvSpPr>
              <p:nvPr/>
            </p:nvSpPr>
            <p:spPr bwMode="auto">
              <a:xfrm flipV="1">
                <a:off x="3789" y="1738"/>
                <a:ext cx="2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8" name="Line 7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9" y="1738"/>
                <a:ext cx="4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59" name="Line 721"/>
              <p:cNvSpPr>
                <a:spLocks noChangeAspect="1" noChangeShapeType="1"/>
              </p:cNvSpPr>
              <p:nvPr/>
            </p:nvSpPr>
            <p:spPr bwMode="auto">
              <a:xfrm flipH="1">
                <a:off x="3516" y="2235"/>
                <a:ext cx="24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0" name="Line 7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6" y="2287"/>
                <a:ext cx="44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1" name="Line 723"/>
              <p:cNvSpPr>
                <a:spLocks noChangeAspect="1" noChangeShapeType="1"/>
              </p:cNvSpPr>
              <p:nvPr/>
            </p:nvSpPr>
            <p:spPr bwMode="auto">
              <a:xfrm>
                <a:off x="4434" y="1969"/>
                <a:ext cx="4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2" name="Line 724"/>
              <p:cNvSpPr>
                <a:spLocks noChangeAspect="1" noChangeShapeType="1"/>
              </p:cNvSpPr>
              <p:nvPr/>
            </p:nvSpPr>
            <p:spPr bwMode="auto">
              <a:xfrm flipV="1">
                <a:off x="4468" y="2006"/>
                <a:ext cx="1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3" name="Line 7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6" y="1703"/>
                <a:ext cx="2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4" name="Line 726"/>
              <p:cNvSpPr>
                <a:spLocks noChangeAspect="1" noChangeShapeType="1"/>
              </p:cNvSpPr>
              <p:nvPr/>
            </p:nvSpPr>
            <p:spPr bwMode="auto">
              <a:xfrm flipV="1">
                <a:off x="4013" y="1703"/>
                <a:ext cx="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5" name="Line 727"/>
              <p:cNvSpPr>
                <a:spLocks noChangeAspect="1" noChangeShapeType="1"/>
              </p:cNvSpPr>
              <p:nvPr/>
            </p:nvSpPr>
            <p:spPr bwMode="auto">
              <a:xfrm flipV="1">
                <a:off x="3990" y="1703"/>
                <a:ext cx="26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6" name="Line 7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8" y="2501"/>
                <a:ext cx="6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7" name="Line 729"/>
              <p:cNvSpPr>
                <a:spLocks noChangeAspect="1" noChangeShapeType="1"/>
              </p:cNvSpPr>
              <p:nvPr/>
            </p:nvSpPr>
            <p:spPr bwMode="auto">
              <a:xfrm flipH="1">
                <a:off x="3648" y="2449"/>
                <a:ext cx="9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8" name="Line 7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0" y="1703"/>
                <a:ext cx="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69" name="Line 731"/>
              <p:cNvSpPr>
                <a:spLocks noChangeAspect="1" noChangeShapeType="1"/>
              </p:cNvSpPr>
              <p:nvPr/>
            </p:nvSpPr>
            <p:spPr bwMode="auto">
              <a:xfrm flipV="1">
                <a:off x="3965" y="1703"/>
                <a:ext cx="2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0" name="Line 732"/>
              <p:cNvSpPr>
                <a:spLocks noChangeAspect="1" noChangeShapeType="1"/>
              </p:cNvSpPr>
              <p:nvPr/>
            </p:nvSpPr>
            <p:spPr bwMode="auto">
              <a:xfrm>
                <a:off x="4252" y="1789"/>
                <a:ext cx="56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1" name="Line 7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08" y="1796"/>
                <a:ext cx="13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2" name="Line 734"/>
              <p:cNvSpPr>
                <a:spLocks noChangeAspect="1" noChangeShapeType="1"/>
              </p:cNvSpPr>
              <p:nvPr/>
            </p:nvSpPr>
            <p:spPr bwMode="auto">
              <a:xfrm>
                <a:off x="4177" y="2562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3" name="Line 735"/>
              <p:cNvSpPr>
                <a:spLocks noChangeAspect="1" noChangeShapeType="1"/>
              </p:cNvSpPr>
              <p:nvPr/>
            </p:nvSpPr>
            <p:spPr bwMode="auto">
              <a:xfrm flipV="1">
                <a:off x="4101" y="2612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4" name="Line 7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1" y="1705"/>
                <a:ext cx="2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5" name="Line 737"/>
              <p:cNvSpPr>
                <a:spLocks noChangeAspect="1" noChangeShapeType="1"/>
              </p:cNvSpPr>
              <p:nvPr/>
            </p:nvSpPr>
            <p:spPr bwMode="auto">
              <a:xfrm flipV="1">
                <a:off x="4030" y="1705"/>
                <a:ext cx="11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6" name="Line 738"/>
              <p:cNvSpPr>
                <a:spLocks noChangeAspect="1" noChangeShapeType="1"/>
              </p:cNvSpPr>
              <p:nvPr/>
            </p:nvSpPr>
            <p:spPr bwMode="auto">
              <a:xfrm flipV="1">
                <a:off x="3940" y="1706"/>
                <a:ext cx="2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7" name="Line 7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5" y="1706"/>
                <a:ext cx="14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8" name="Line 740"/>
              <p:cNvSpPr>
                <a:spLocks noChangeAspect="1" noChangeShapeType="1"/>
              </p:cNvSpPr>
              <p:nvPr/>
            </p:nvSpPr>
            <p:spPr bwMode="auto">
              <a:xfrm flipH="1">
                <a:off x="3506" y="2145"/>
                <a:ext cx="32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79" name="Line 7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06" y="2194"/>
                <a:ext cx="3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0" name="Line 742"/>
              <p:cNvSpPr>
                <a:spLocks noChangeAspect="1" noChangeShapeType="1"/>
              </p:cNvSpPr>
              <p:nvPr/>
            </p:nvSpPr>
            <p:spPr bwMode="auto">
              <a:xfrm>
                <a:off x="4386" y="1903"/>
                <a:ext cx="52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1" name="Line 743"/>
              <p:cNvSpPr>
                <a:spLocks noChangeAspect="1" noChangeShapeType="1"/>
              </p:cNvSpPr>
              <p:nvPr/>
            </p:nvSpPr>
            <p:spPr bwMode="auto">
              <a:xfrm flipV="1">
                <a:off x="4434" y="1932"/>
                <a:ext cx="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2" name="Line 7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709"/>
                <a:ext cx="2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3" name="Line 745"/>
              <p:cNvSpPr>
                <a:spLocks noChangeAspect="1" noChangeShapeType="1"/>
              </p:cNvSpPr>
              <p:nvPr/>
            </p:nvSpPr>
            <p:spPr bwMode="auto">
              <a:xfrm flipV="1">
                <a:off x="4047" y="1709"/>
                <a:ext cx="19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4" name="Line 7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20" y="1750"/>
                <a:ext cx="18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5" name="Line 747"/>
              <p:cNvSpPr>
                <a:spLocks noChangeAspect="1" noChangeShapeType="1"/>
              </p:cNvSpPr>
              <p:nvPr/>
            </p:nvSpPr>
            <p:spPr bwMode="auto">
              <a:xfrm flipV="1">
                <a:off x="4169" y="1750"/>
                <a:ext cx="5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6" name="Line 748"/>
              <p:cNvSpPr>
                <a:spLocks noChangeAspect="1" noChangeShapeType="1"/>
              </p:cNvSpPr>
              <p:nvPr/>
            </p:nvSpPr>
            <p:spPr bwMode="auto">
              <a:xfrm flipH="1">
                <a:off x="3862" y="2567"/>
                <a:ext cx="2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7" name="Line 7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2" y="2616"/>
                <a:ext cx="7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8" name="Line 7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711"/>
                <a:ext cx="2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89" name="Line 751"/>
              <p:cNvSpPr>
                <a:spLocks noChangeAspect="1" noChangeShapeType="1"/>
              </p:cNvSpPr>
              <p:nvPr/>
            </p:nvSpPr>
            <p:spPr bwMode="auto">
              <a:xfrm flipV="1">
                <a:off x="3917" y="1711"/>
                <a:ext cx="2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0" name="Line 752"/>
              <p:cNvSpPr>
                <a:spLocks noChangeAspect="1" noChangeShapeType="1"/>
              </p:cNvSpPr>
              <p:nvPr/>
            </p:nvSpPr>
            <p:spPr bwMode="auto">
              <a:xfrm flipH="1">
                <a:off x="3514" y="2059"/>
                <a:ext cx="39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1" name="Line 7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14" y="2104"/>
                <a:ext cx="24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2" name="Line 754"/>
              <p:cNvSpPr>
                <a:spLocks noChangeAspect="1" noChangeShapeType="1"/>
              </p:cNvSpPr>
              <p:nvPr/>
            </p:nvSpPr>
            <p:spPr bwMode="auto">
              <a:xfrm flipV="1">
                <a:off x="3691" y="1804"/>
                <a:ext cx="11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3" name="Line 755"/>
              <p:cNvSpPr>
                <a:spLocks noChangeAspect="1" noChangeShapeType="1"/>
              </p:cNvSpPr>
              <p:nvPr/>
            </p:nvSpPr>
            <p:spPr bwMode="auto">
              <a:xfrm flipH="1">
                <a:off x="3702" y="1796"/>
                <a:ext cx="57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4" name="Line 756"/>
              <p:cNvSpPr>
                <a:spLocks noChangeAspect="1" noChangeShapeType="1"/>
              </p:cNvSpPr>
              <p:nvPr/>
            </p:nvSpPr>
            <p:spPr bwMode="auto">
              <a:xfrm flipV="1">
                <a:off x="4379" y="2404"/>
                <a:ext cx="5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5" name="Line 757"/>
              <p:cNvSpPr>
                <a:spLocks noChangeAspect="1" noChangeShapeType="1"/>
              </p:cNvSpPr>
              <p:nvPr/>
            </p:nvSpPr>
            <p:spPr bwMode="auto">
              <a:xfrm>
                <a:off x="4421" y="2351"/>
                <a:ext cx="1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6" name="Line 758"/>
              <p:cNvSpPr>
                <a:spLocks noChangeAspect="1" noChangeShapeType="1"/>
              </p:cNvSpPr>
              <p:nvPr/>
            </p:nvSpPr>
            <p:spPr bwMode="auto">
              <a:xfrm flipH="1">
                <a:off x="3538" y="1981"/>
                <a:ext cx="46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7" name="Line 7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8" y="2020"/>
                <a:ext cx="15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8" name="Line 760"/>
              <p:cNvSpPr>
                <a:spLocks noChangeAspect="1" noChangeShapeType="1"/>
              </p:cNvSpPr>
              <p:nvPr/>
            </p:nvSpPr>
            <p:spPr bwMode="auto">
              <a:xfrm flipV="1">
                <a:off x="4063" y="1715"/>
                <a:ext cx="2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799" name="Line 7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0" y="1715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0" name="Line 7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9" y="1756"/>
                <a:ext cx="52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1" name="Line 763"/>
              <p:cNvSpPr>
                <a:spLocks noChangeAspect="1" noChangeShapeType="1"/>
              </p:cNvSpPr>
              <p:nvPr/>
            </p:nvSpPr>
            <p:spPr bwMode="auto">
              <a:xfrm flipV="1">
                <a:off x="3772" y="1756"/>
                <a:ext cx="1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2" name="Line 764"/>
              <p:cNvSpPr>
                <a:spLocks noChangeAspect="1" noChangeShapeType="1"/>
              </p:cNvSpPr>
              <p:nvPr/>
            </p:nvSpPr>
            <p:spPr bwMode="auto">
              <a:xfrm>
                <a:off x="4099" y="2573"/>
                <a:ext cx="2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3" name="Line 765"/>
              <p:cNvSpPr>
                <a:spLocks noChangeAspect="1" noChangeShapeType="1"/>
              </p:cNvSpPr>
              <p:nvPr/>
            </p:nvSpPr>
            <p:spPr bwMode="auto">
              <a:xfrm flipV="1">
                <a:off x="4021" y="2623"/>
                <a:ext cx="80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4" name="Line 7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84" y="1870"/>
                <a:ext cx="2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5" name="Line 767"/>
              <p:cNvSpPr>
                <a:spLocks noChangeAspect="1" noChangeShapeType="1"/>
              </p:cNvSpPr>
              <p:nvPr/>
            </p:nvSpPr>
            <p:spPr bwMode="auto">
              <a:xfrm>
                <a:off x="4328" y="1849"/>
                <a:ext cx="5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6" name="Line 768"/>
              <p:cNvSpPr>
                <a:spLocks noChangeAspect="1" noChangeShapeType="1"/>
              </p:cNvSpPr>
              <p:nvPr/>
            </p:nvSpPr>
            <p:spPr bwMode="auto">
              <a:xfrm flipV="1">
                <a:off x="3895" y="1717"/>
                <a:ext cx="2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7" name="Line 7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7" y="1717"/>
                <a:ext cx="2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8" name="Line 770"/>
              <p:cNvSpPr>
                <a:spLocks noChangeAspect="1" noChangeShapeType="1"/>
              </p:cNvSpPr>
              <p:nvPr/>
            </p:nvSpPr>
            <p:spPr bwMode="auto">
              <a:xfrm flipH="1">
                <a:off x="3941" y="2575"/>
                <a:ext cx="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09" name="Line 7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2626"/>
                <a:ext cx="8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0" name="Line 7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7" y="1945"/>
                <a:ext cx="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1" name="Line 773"/>
              <p:cNvSpPr>
                <a:spLocks noChangeAspect="1" noChangeShapeType="1"/>
              </p:cNvSpPr>
              <p:nvPr/>
            </p:nvSpPr>
            <p:spPr bwMode="auto">
              <a:xfrm flipH="1">
                <a:off x="3577" y="1913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2" name="Line 774"/>
              <p:cNvSpPr>
                <a:spLocks noChangeAspect="1" noChangeShapeType="1"/>
              </p:cNvSpPr>
              <p:nvPr/>
            </p:nvSpPr>
            <p:spPr bwMode="auto">
              <a:xfrm>
                <a:off x="4021" y="2578"/>
                <a:ext cx="1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3" name="Line 775"/>
              <p:cNvSpPr>
                <a:spLocks noChangeAspect="1" noChangeShapeType="1"/>
              </p:cNvSpPr>
              <p:nvPr/>
            </p:nvSpPr>
            <p:spPr bwMode="auto">
              <a:xfrm flipV="1">
                <a:off x="4252" y="2520"/>
                <a:ext cx="7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4" name="Line 776"/>
              <p:cNvSpPr>
                <a:spLocks noChangeAspect="1" noChangeShapeType="1"/>
              </p:cNvSpPr>
              <p:nvPr/>
            </p:nvSpPr>
            <p:spPr bwMode="auto">
              <a:xfrm>
                <a:off x="4315" y="2468"/>
                <a:ext cx="7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5" name="Line 7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3" y="1723"/>
                <a:ext cx="21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6" name="Line 778"/>
              <p:cNvSpPr>
                <a:spLocks noChangeAspect="1" noChangeShapeType="1"/>
              </p:cNvSpPr>
              <p:nvPr/>
            </p:nvSpPr>
            <p:spPr bwMode="auto">
              <a:xfrm flipV="1">
                <a:off x="4078" y="1723"/>
                <a:ext cx="3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7" name="Line 779"/>
              <p:cNvSpPr>
                <a:spLocks noChangeAspect="1" noChangeShapeType="1"/>
              </p:cNvSpPr>
              <p:nvPr/>
            </p:nvSpPr>
            <p:spPr bwMode="auto">
              <a:xfrm flipH="1">
                <a:off x="3597" y="2363"/>
                <a:ext cx="1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8" name="Line 7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416"/>
                <a:ext cx="60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19" name="Line 7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5" y="1726"/>
                <a:ext cx="37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0" name="Line 782"/>
              <p:cNvSpPr>
                <a:spLocks noChangeAspect="1" noChangeShapeType="1"/>
              </p:cNvSpPr>
              <p:nvPr/>
            </p:nvSpPr>
            <p:spPr bwMode="auto">
              <a:xfrm flipV="1">
                <a:off x="3875" y="1726"/>
                <a:ext cx="2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1" name="Line 783"/>
              <p:cNvSpPr>
                <a:spLocks noChangeAspect="1" noChangeShapeType="1"/>
              </p:cNvSpPr>
              <p:nvPr/>
            </p:nvSpPr>
            <p:spPr bwMode="auto">
              <a:xfrm flipV="1">
                <a:off x="3629" y="1881"/>
                <a:ext cx="1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2" name="Line 784"/>
              <p:cNvSpPr>
                <a:spLocks noChangeAspect="1" noChangeShapeType="1"/>
              </p:cNvSpPr>
              <p:nvPr/>
            </p:nvSpPr>
            <p:spPr bwMode="auto">
              <a:xfrm flipH="1">
                <a:off x="3629" y="1858"/>
                <a:ext cx="56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3" name="Line 785"/>
              <p:cNvSpPr>
                <a:spLocks noChangeAspect="1" noChangeShapeType="1"/>
              </p:cNvSpPr>
              <p:nvPr/>
            </p:nvSpPr>
            <p:spPr bwMode="auto">
              <a:xfrm>
                <a:off x="4447" y="2261"/>
                <a:ext cx="23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4" name="Line 786"/>
              <p:cNvSpPr>
                <a:spLocks noChangeAspect="1" noChangeShapeType="1"/>
              </p:cNvSpPr>
              <p:nvPr/>
            </p:nvSpPr>
            <p:spPr bwMode="auto">
              <a:xfrm flipV="1">
                <a:off x="4421" y="2314"/>
                <a:ext cx="49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5" name="Line 787"/>
              <p:cNvSpPr>
                <a:spLocks noChangeAspect="1" noChangeShapeType="1"/>
              </p:cNvSpPr>
              <p:nvPr/>
            </p:nvSpPr>
            <p:spPr bwMode="auto">
              <a:xfrm flipV="1">
                <a:off x="4183" y="1769"/>
                <a:ext cx="5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6" name="Line 7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38" y="1769"/>
                <a:ext cx="14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7" name="Line 7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1" y="1822"/>
                <a:ext cx="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8" name="Line 790"/>
              <p:cNvSpPr>
                <a:spLocks noChangeAspect="1" noChangeShapeType="1"/>
              </p:cNvSpPr>
              <p:nvPr/>
            </p:nvSpPr>
            <p:spPr bwMode="auto">
              <a:xfrm>
                <a:off x="4262" y="1810"/>
                <a:ext cx="59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29" name="Line 7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529"/>
                <a:ext cx="7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0" name="Line 792"/>
              <p:cNvSpPr>
                <a:spLocks noChangeAspect="1" noChangeShapeType="1"/>
              </p:cNvSpPr>
              <p:nvPr/>
            </p:nvSpPr>
            <p:spPr bwMode="auto">
              <a:xfrm flipH="1">
                <a:off x="3716" y="2476"/>
                <a:ext cx="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1" name="Line 7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4" y="1733"/>
                <a:ext cx="1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2" name="Line 794"/>
              <p:cNvSpPr>
                <a:spLocks noChangeAspect="1" noChangeShapeType="1"/>
              </p:cNvSpPr>
              <p:nvPr/>
            </p:nvSpPr>
            <p:spPr bwMode="auto">
              <a:xfrm flipV="1">
                <a:off x="4092" y="1733"/>
                <a:ext cx="42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3" name="Line 795"/>
              <p:cNvSpPr>
                <a:spLocks noChangeAspect="1" noChangeShapeType="1"/>
              </p:cNvSpPr>
              <p:nvPr/>
            </p:nvSpPr>
            <p:spPr bwMode="auto">
              <a:xfrm flipV="1">
                <a:off x="3759" y="1775"/>
                <a:ext cx="1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4" name="Line 7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72" y="1775"/>
                <a:ext cx="5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5" name="Line 797"/>
              <p:cNvSpPr>
                <a:spLocks noChangeAspect="1" noChangeShapeType="1"/>
              </p:cNvSpPr>
              <p:nvPr/>
            </p:nvSpPr>
            <p:spPr bwMode="auto">
              <a:xfrm flipV="1">
                <a:off x="4447" y="2222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6" name="Line 798"/>
              <p:cNvSpPr>
                <a:spLocks noChangeAspect="1" noChangeShapeType="1"/>
              </p:cNvSpPr>
              <p:nvPr/>
            </p:nvSpPr>
            <p:spPr bwMode="auto">
              <a:xfrm>
                <a:off x="4456" y="2171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7" name="Line 799"/>
              <p:cNvSpPr>
                <a:spLocks noChangeAspect="1" noChangeShapeType="1"/>
              </p:cNvSpPr>
              <p:nvPr/>
            </p:nvSpPr>
            <p:spPr bwMode="auto">
              <a:xfrm>
                <a:off x="4456" y="2171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8" name="Line 800"/>
              <p:cNvSpPr>
                <a:spLocks noChangeAspect="1" noChangeShapeType="1"/>
              </p:cNvSpPr>
              <p:nvPr/>
            </p:nvSpPr>
            <p:spPr bwMode="auto">
              <a:xfrm flipV="1">
                <a:off x="3857" y="1737"/>
                <a:ext cx="1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39" name="Line 8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5" y="1737"/>
                <a:ext cx="43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0" name="Line 802"/>
              <p:cNvSpPr>
                <a:spLocks noChangeAspect="1" noChangeShapeType="1"/>
              </p:cNvSpPr>
              <p:nvPr/>
            </p:nvSpPr>
            <p:spPr bwMode="auto">
              <a:xfrm flipH="1">
                <a:off x="3691" y="1818"/>
                <a:ext cx="59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1" name="Line 803"/>
              <p:cNvSpPr>
                <a:spLocks noChangeAspect="1" noChangeShapeType="1"/>
              </p:cNvSpPr>
              <p:nvPr/>
            </p:nvSpPr>
            <p:spPr bwMode="auto">
              <a:xfrm flipV="1">
                <a:off x="3685" y="1831"/>
                <a:ext cx="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2" name="Line 804"/>
              <p:cNvSpPr>
                <a:spLocks noChangeAspect="1" noChangeShapeType="1"/>
              </p:cNvSpPr>
              <p:nvPr/>
            </p:nvSpPr>
            <p:spPr bwMode="auto">
              <a:xfrm flipV="1">
                <a:off x="4456" y="2132"/>
                <a:ext cx="3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3" name="Line 805"/>
              <p:cNvSpPr>
                <a:spLocks noChangeAspect="1" noChangeShapeType="1"/>
              </p:cNvSpPr>
              <p:nvPr/>
            </p:nvSpPr>
            <p:spPr bwMode="auto">
              <a:xfrm>
                <a:off x="4448" y="2085"/>
                <a:ext cx="38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4" name="Line 8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60" y="2326"/>
                <a:ext cx="52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5" name="Line 807"/>
              <p:cNvSpPr>
                <a:spLocks noChangeAspect="1" noChangeShapeType="1"/>
              </p:cNvSpPr>
              <p:nvPr/>
            </p:nvSpPr>
            <p:spPr bwMode="auto">
              <a:xfrm flipH="1">
                <a:off x="3560" y="2273"/>
                <a:ext cx="22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6" name="Line 808"/>
              <p:cNvSpPr>
                <a:spLocks noChangeAspect="1" noChangeShapeType="1"/>
              </p:cNvSpPr>
              <p:nvPr/>
            </p:nvSpPr>
            <p:spPr bwMode="auto">
              <a:xfrm flipV="1">
                <a:off x="4448" y="2046"/>
                <a:ext cx="2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7" name="Line 809"/>
              <p:cNvSpPr>
                <a:spLocks noChangeAspect="1" noChangeShapeType="1"/>
              </p:cNvSpPr>
              <p:nvPr/>
            </p:nvSpPr>
            <p:spPr bwMode="auto">
              <a:xfrm>
                <a:off x="4423" y="2005"/>
                <a:ext cx="45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8" name="Line 810"/>
              <p:cNvSpPr>
                <a:spLocks noChangeAspect="1" noChangeShapeType="1"/>
              </p:cNvSpPr>
              <p:nvPr/>
            </p:nvSpPr>
            <p:spPr bwMode="auto">
              <a:xfrm flipV="1">
                <a:off x="4423" y="1969"/>
                <a:ext cx="1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49" name="Line 811"/>
              <p:cNvSpPr>
                <a:spLocks noChangeAspect="1" noChangeShapeType="1"/>
              </p:cNvSpPr>
              <p:nvPr/>
            </p:nvSpPr>
            <p:spPr bwMode="auto">
              <a:xfrm>
                <a:off x="4383" y="1935"/>
                <a:ext cx="51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0" name="Line 812"/>
              <p:cNvSpPr>
                <a:spLocks noChangeAspect="1" noChangeShapeType="1"/>
              </p:cNvSpPr>
              <p:nvPr/>
            </p:nvSpPr>
            <p:spPr bwMode="auto">
              <a:xfrm flipV="1">
                <a:off x="4105" y="1745"/>
                <a:ext cx="47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1" name="Line 8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52" y="1745"/>
                <a:ext cx="1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2" name="Line 814"/>
              <p:cNvSpPr>
                <a:spLocks noChangeAspect="1" noChangeShapeType="1"/>
              </p:cNvSpPr>
              <p:nvPr/>
            </p:nvSpPr>
            <p:spPr bwMode="auto">
              <a:xfrm>
                <a:off x="4246" y="2491"/>
                <a:ext cx="6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3" name="Line 815"/>
              <p:cNvSpPr>
                <a:spLocks noChangeAspect="1" noChangeShapeType="1"/>
              </p:cNvSpPr>
              <p:nvPr/>
            </p:nvSpPr>
            <p:spPr bwMode="auto">
              <a:xfrm flipV="1">
                <a:off x="4177" y="2544"/>
                <a:ext cx="75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4" name="Line 816"/>
              <p:cNvSpPr>
                <a:spLocks noChangeAspect="1" noChangeShapeType="1"/>
              </p:cNvSpPr>
              <p:nvPr/>
            </p:nvSpPr>
            <p:spPr bwMode="auto">
              <a:xfrm>
                <a:off x="4365" y="2384"/>
                <a:ext cx="14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5" name="Line 817"/>
              <p:cNvSpPr>
                <a:spLocks noChangeAspect="1" noChangeShapeType="1"/>
              </p:cNvSpPr>
              <p:nvPr/>
            </p:nvSpPr>
            <p:spPr bwMode="auto">
              <a:xfrm flipV="1">
                <a:off x="4315" y="2439"/>
                <a:ext cx="64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6" name="Line 8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52" y="1789"/>
                <a:ext cx="1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7" name="Line 819"/>
              <p:cNvSpPr>
                <a:spLocks noChangeAspect="1" noChangeShapeType="1"/>
              </p:cNvSpPr>
              <p:nvPr/>
            </p:nvSpPr>
            <p:spPr bwMode="auto">
              <a:xfrm>
                <a:off x="4193" y="1787"/>
                <a:ext cx="59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8" name="Line 8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40" y="2235"/>
                <a:ext cx="4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59" name="Line 821"/>
              <p:cNvSpPr>
                <a:spLocks noChangeAspect="1" noChangeShapeType="1"/>
              </p:cNvSpPr>
              <p:nvPr/>
            </p:nvSpPr>
            <p:spPr bwMode="auto">
              <a:xfrm flipH="1">
                <a:off x="3540" y="2184"/>
                <a:ext cx="3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0" name="Line 822"/>
              <p:cNvSpPr>
                <a:spLocks noChangeAspect="1" noChangeShapeType="1"/>
              </p:cNvSpPr>
              <p:nvPr/>
            </p:nvSpPr>
            <p:spPr bwMode="auto">
              <a:xfrm>
                <a:off x="4330" y="1877"/>
                <a:ext cx="56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1" name="Line 823"/>
              <p:cNvSpPr>
                <a:spLocks noChangeAspect="1" noChangeShapeType="1"/>
              </p:cNvSpPr>
              <p:nvPr/>
            </p:nvSpPr>
            <p:spPr bwMode="auto">
              <a:xfrm flipV="1">
                <a:off x="4383" y="1903"/>
                <a:ext cx="3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2" name="Line 824"/>
              <p:cNvSpPr>
                <a:spLocks noChangeAspect="1" noChangeShapeType="1"/>
              </p:cNvSpPr>
              <p:nvPr/>
            </p:nvSpPr>
            <p:spPr bwMode="auto">
              <a:xfrm flipV="1">
                <a:off x="3841" y="1749"/>
                <a:ext cx="16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3" name="Line 8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7" y="1749"/>
                <a:ext cx="4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4" name="Line 826"/>
              <p:cNvSpPr>
                <a:spLocks noChangeAspect="1" noChangeShapeType="1"/>
              </p:cNvSpPr>
              <p:nvPr/>
            </p:nvSpPr>
            <p:spPr bwMode="auto">
              <a:xfrm flipH="1">
                <a:off x="3538" y="2097"/>
                <a:ext cx="37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5" name="Line 8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38" y="2145"/>
                <a:ext cx="32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6" name="Line 828"/>
              <p:cNvSpPr>
                <a:spLocks noChangeAspect="1" noChangeShapeType="1"/>
              </p:cNvSpPr>
              <p:nvPr/>
            </p:nvSpPr>
            <p:spPr bwMode="auto">
              <a:xfrm flipH="1">
                <a:off x="3788" y="2497"/>
                <a:ext cx="5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7" name="Line 8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551"/>
                <a:ext cx="7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8" name="Line 8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53" y="2059"/>
                <a:ext cx="2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69" name="Line 831"/>
              <p:cNvSpPr>
                <a:spLocks noChangeAspect="1" noChangeShapeType="1"/>
              </p:cNvSpPr>
              <p:nvPr/>
            </p:nvSpPr>
            <p:spPr bwMode="auto">
              <a:xfrm flipH="1">
                <a:off x="3553" y="2017"/>
                <a:ext cx="4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0" name="Line 832"/>
              <p:cNvSpPr>
                <a:spLocks noChangeAspect="1" noChangeShapeType="1"/>
              </p:cNvSpPr>
              <p:nvPr/>
            </p:nvSpPr>
            <p:spPr bwMode="auto">
              <a:xfrm flipH="1">
                <a:off x="3759" y="1793"/>
                <a:ext cx="5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1" name="Line 833"/>
              <p:cNvSpPr>
                <a:spLocks noChangeAspect="1" noChangeShapeType="1"/>
              </p:cNvSpPr>
              <p:nvPr/>
            </p:nvSpPr>
            <p:spPr bwMode="auto">
              <a:xfrm flipV="1">
                <a:off x="3750" y="1796"/>
                <a:ext cx="9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2" name="Line 834"/>
              <p:cNvSpPr>
                <a:spLocks noChangeAspect="1" noChangeShapeType="1"/>
              </p:cNvSpPr>
              <p:nvPr/>
            </p:nvSpPr>
            <p:spPr bwMode="auto">
              <a:xfrm flipH="1">
                <a:off x="3584" y="1945"/>
                <a:ext cx="5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3" name="Line 8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4" y="1981"/>
                <a:ext cx="13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4" name="Line 8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8" y="1849"/>
                <a:ext cx="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5" name="Line 837"/>
              <p:cNvSpPr>
                <a:spLocks noChangeAspect="1" noChangeShapeType="1"/>
              </p:cNvSpPr>
              <p:nvPr/>
            </p:nvSpPr>
            <p:spPr bwMode="auto">
              <a:xfrm>
                <a:off x="4268" y="1832"/>
                <a:ext cx="60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6" name="Line 838"/>
              <p:cNvSpPr>
                <a:spLocks noChangeAspect="1" noChangeShapeType="1"/>
              </p:cNvSpPr>
              <p:nvPr/>
            </p:nvSpPr>
            <p:spPr bwMode="auto">
              <a:xfrm flipV="1">
                <a:off x="4116" y="1758"/>
                <a:ext cx="53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7" name="Line 8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9" y="1758"/>
                <a:ext cx="14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8" name="Line 840"/>
              <p:cNvSpPr>
                <a:spLocks noChangeAspect="1" noChangeShapeType="1"/>
              </p:cNvSpPr>
              <p:nvPr/>
            </p:nvSpPr>
            <p:spPr bwMode="auto">
              <a:xfrm flipH="1">
                <a:off x="3657" y="2394"/>
                <a:ext cx="12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79" name="Line 8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7" y="2449"/>
                <a:ext cx="6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0" name="Line 842"/>
              <p:cNvSpPr>
                <a:spLocks noChangeAspect="1" noChangeShapeType="1"/>
              </p:cNvSpPr>
              <p:nvPr/>
            </p:nvSpPr>
            <p:spPr bwMode="auto">
              <a:xfrm flipH="1">
                <a:off x="3629" y="1886"/>
                <a:ext cx="5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1" name="Line 8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29" y="1913"/>
                <a:ext cx="5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2" name="Line 844"/>
              <p:cNvSpPr>
                <a:spLocks noChangeAspect="1" noChangeShapeType="1"/>
              </p:cNvSpPr>
              <p:nvPr/>
            </p:nvSpPr>
            <p:spPr bwMode="auto">
              <a:xfrm flipV="1">
                <a:off x="3828" y="1762"/>
                <a:ext cx="1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3" name="Line 8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41" y="1762"/>
                <a:ext cx="5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4" name="Line 846"/>
              <p:cNvSpPr>
                <a:spLocks noChangeAspect="1" noChangeShapeType="1"/>
              </p:cNvSpPr>
              <p:nvPr/>
            </p:nvSpPr>
            <p:spPr bwMode="auto">
              <a:xfrm flipV="1">
                <a:off x="3996" y="1734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5" name="Line 8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3" y="1734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6" name="Line 848"/>
              <p:cNvSpPr>
                <a:spLocks noChangeAspect="1" noChangeShapeType="1"/>
              </p:cNvSpPr>
              <p:nvPr/>
            </p:nvSpPr>
            <p:spPr bwMode="auto">
              <a:xfrm flipV="1">
                <a:off x="3979" y="1735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7" name="Line 8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6" y="1735"/>
                <a:ext cx="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8" name="Line 850"/>
              <p:cNvSpPr>
                <a:spLocks noChangeAspect="1" noChangeShapeType="1"/>
              </p:cNvSpPr>
              <p:nvPr/>
            </p:nvSpPr>
            <p:spPr bwMode="auto">
              <a:xfrm>
                <a:off x="4173" y="2508"/>
                <a:ext cx="4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89" name="Line 851"/>
              <p:cNvSpPr>
                <a:spLocks noChangeAspect="1" noChangeShapeType="1"/>
              </p:cNvSpPr>
              <p:nvPr/>
            </p:nvSpPr>
            <p:spPr bwMode="auto">
              <a:xfrm flipV="1">
                <a:off x="4099" y="2562"/>
                <a:ext cx="78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0" name="Line 852"/>
              <p:cNvSpPr>
                <a:spLocks noChangeAspect="1" noChangeShapeType="1"/>
              </p:cNvSpPr>
              <p:nvPr/>
            </p:nvSpPr>
            <p:spPr bwMode="auto">
              <a:xfrm flipV="1">
                <a:off x="4365" y="2351"/>
                <a:ext cx="56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1" name="Line 853"/>
              <p:cNvSpPr>
                <a:spLocks noChangeAspect="1" noChangeShapeType="1"/>
              </p:cNvSpPr>
              <p:nvPr/>
            </p:nvSpPr>
            <p:spPr bwMode="auto">
              <a:xfrm>
                <a:off x="4401" y="2297"/>
                <a:ext cx="20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2" name="Line 854"/>
              <p:cNvSpPr>
                <a:spLocks noChangeAspect="1" noChangeShapeType="1"/>
              </p:cNvSpPr>
              <p:nvPr/>
            </p:nvSpPr>
            <p:spPr bwMode="auto">
              <a:xfrm flipV="1">
                <a:off x="4019" y="1736"/>
                <a:ext cx="11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3" name="Line 8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0" y="1736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4" name="Line 856"/>
              <p:cNvSpPr>
                <a:spLocks noChangeAspect="1" noChangeShapeType="1"/>
              </p:cNvSpPr>
              <p:nvPr/>
            </p:nvSpPr>
            <p:spPr bwMode="auto">
              <a:xfrm flipV="1">
                <a:off x="3962" y="1736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5" name="Line 8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9" y="1736"/>
                <a:ext cx="1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6" name="Line 858"/>
              <p:cNvSpPr>
                <a:spLocks noChangeAspect="1" noChangeShapeType="1"/>
              </p:cNvSpPr>
              <p:nvPr/>
            </p:nvSpPr>
            <p:spPr bwMode="auto">
              <a:xfrm flipH="1">
                <a:off x="3685" y="1840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7" name="Line 859"/>
              <p:cNvSpPr>
                <a:spLocks noChangeAspect="1" noChangeShapeType="1"/>
              </p:cNvSpPr>
              <p:nvPr/>
            </p:nvSpPr>
            <p:spPr bwMode="auto">
              <a:xfrm flipV="1">
                <a:off x="3685" y="1858"/>
                <a:ext cx="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8" name="Line 8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7" y="1738"/>
                <a:ext cx="1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899" name="Line 861"/>
              <p:cNvSpPr>
                <a:spLocks noChangeAspect="1" noChangeShapeType="1"/>
              </p:cNvSpPr>
              <p:nvPr/>
            </p:nvSpPr>
            <p:spPr bwMode="auto">
              <a:xfrm flipV="1">
                <a:off x="4027" y="1738"/>
                <a:ext cx="20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0" name="Line 862"/>
              <p:cNvSpPr>
                <a:spLocks noChangeAspect="1" noChangeShapeType="1"/>
              </p:cNvSpPr>
              <p:nvPr/>
            </p:nvSpPr>
            <p:spPr bwMode="auto">
              <a:xfrm flipH="1">
                <a:off x="3864" y="2513"/>
                <a:ext cx="3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1" name="Line 8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4" y="2567"/>
                <a:ext cx="78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2" name="Line 8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1739"/>
                <a:ext cx="2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3" name="Line 865"/>
              <p:cNvSpPr>
                <a:spLocks noChangeAspect="1" noChangeShapeType="1"/>
              </p:cNvSpPr>
              <p:nvPr/>
            </p:nvSpPr>
            <p:spPr bwMode="auto">
              <a:xfrm flipV="1">
                <a:off x="3946" y="1739"/>
                <a:ext cx="1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4" name="Line 866"/>
              <p:cNvSpPr>
                <a:spLocks noChangeAspect="1" noChangeShapeType="1"/>
              </p:cNvSpPr>
              <p:nvPr/>
            </p:nvSpPr>
            <p:spPr bwMode="auto">
              <a:xfrm>
                <a:off x="4201" y="1804"/>
                <a:ext cx="6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5" name="Line 86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2" y="1810"/>
                <a:ext cx="6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6" name="Line 8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3" y="1742"/>
                <a:ext cx="1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7" name="Line 869"/>
              <p:cNvSpPr>
                <a:spLocks noChangeAspect="1" noChangeShapeType="1"/>
              </p:cNvSpPr>
              <p:nvPr/>
            </p:nvSpPr>
            <p:spPr bwMode="auto">
              <a:xfrm flipV="1">
                <a:off x="4035" y="1742"/>
                <a:ext cx="28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8" name="Line 870"/>
              <p:cNvSpPr>
                <a:spLocks noChangeAspect="1" noChangeShapeType="1"/>
              </p:cNvSpPr>
              <p:nvPr/>
            </p:nvSpPr>
            <p:spPr bwMode="auto">
              <a:xfrm flipV="1">
                <a:off x="4125" y="1772"/>
                <a:ext cx="58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09" name="Line 8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83" y="1772"/>
                <a:ext cx="10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0" name="Line 8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1744"/>
                <a:ext cx="31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1" name="Line 873"/>
              <p:cNvSpPr>
                <a:spLocks noChangeAspect="1" noChangeShapeType="1"/>
              </p:cNvSpPr>
              <p:nvPr/>
            </p:nvSpPr>
            <p:spPr bwMode="auto">
              <a:xfrm flipV="1">
                <a:off x="3932" y="1744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2" name="Line 874"/>
              <p:cNvSpPr>
                <a:spLocks noChangeAspect="1" noChangeShapeType="1"/>
              </p:cNvSpPr>
              <p:nvPr/>
            </p:nvSpPr>
            <p:spPr bwMode="auto">
              <a:xfrm flipV="1">
                <a:off x="4401" y="2261"/>
                <a:ext cx="46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3" name="Line 875"/>
              <p:cNvSpPr>
                <a:spLocks noChangeAspect="1" noChangeShapeType="1"/>
              </p:cNvSpPr>
              <p:nvPr/>
            </p:nvSpPr>
            <p:spPr bwMode="auto">
              <a:xfrm>
                <a:off x="4420" y="2208"/>
                <a:ext cx="2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4" name="Line 876"/>
              <p:cNvSpPr>
                <a:spLocks noChangeAspect="1" noChangeShapeType="1"/>
              </p:cNvSpPr>
              <p:nvPr/>
            </p:nvSpPr>
            <p:spPr bwMode="auto">
              <a:xfrm>
                <a:off x="4097" y="2519"/>
                <a:ext cx="2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5" name="Line 877"/>
              <p:cNvSpPr>
                <a:spLocks noChangeAspect="1" noChangeShapeType="1"/>
              </p:cNvSpPr>
              <p:nvPr/>
            </p:nvSpPr>
            <p:spPr bwMode="auto">
              <a:xfrm flipV="1">
                <a:off x="4021" y="2573"/>
                <a:ext cx="7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6" name="Line 878"/>
              <p:cNvSpPr>
                <a:spLocks noChangeAspect="1" noChangeShapeType="1"/>
              </p:cNvSpPr>
              <p:nvPr/>
            </p:nvSpPr>
            <p:spPr bwMode="auto">
              <a:xfrm flipH="1">
                <a:off x="3612" y="2307"/>
                <a:ext cx="1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7" name="Line 8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2" y="2363"/>
                <a:ext cx="57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8" name="Line 880"/>
              <p:cNvSpPr>
                <a:spLocks noChangeAspect="1" noChangeShapeType="1"/>
              </p:cNvSpPr>
              <p:nvPr/>
            </p:nvSpPr>
            <p:spPr bwMode="auto">
              <a:xfrm flipV="1">
                <a:off x="3745" y="1818"/>
                <a:ext cx="5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19" name="Line 881"/>
              <p:cNvSpPr>
                <a:spLocks noChangeAspect="1" noChangeShapeType="1"/>
              </p:cNvSpPr>
              <p:nvPr/>
            </p:nvSpPr>
            <p:spPr bwMode="auto">
              <a:xfrm flipH="1">
                <a:off x="3750" y="1809"/>
                <a:ext cx="6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0" name="Line 8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8" y="1777"/>
                <a:ext cx="59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1" name="Line 883"/>
              <p:cNvSpPr>
                <a:spLocks noChangeAspect="1" noChangeShapeType="1"/>
              </p:cNvSpPr>
              <p:nvPr/>
            </p:nvSpPr>
            <p:spPr bwMode="auto">
              <a:xfrm flipV="1">
                <a:off x="3818" y="1777"/>
                <a:ext cx="1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2" name="Line 884"/>
              <p:cNvSpPr>
                <a:spLocks noChangeAspect="1" noChangeShapeType="1"/>
              </p:cNvSpPr>
              <p:nvPr/>
            </p:nvSpPr>
            <p:spPr bwMode="auto">
              <a:xfrm>
                <a:off x="4304" y="2412"/>
                <a:ext cx="1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3" name="Line 885"/>
              <p:cNvSpPr>
                <a:spLocks noChangeAspect="1" noChangeShapeType="1"/>
              </p:cNvSpPr>
              <p:nvPr/>
            </p:nvSpPr>
            <p:spPr bwMode="auto">
              <a:xfrm flipV="1">
                <a:off x="4043" y="1748"/>
                <a:ext cx="3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4" name="Line 8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8" y="1748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5" name="Line 887"/>
              <p:cNvSpPr>
                <a:spLocks noChangeAspect="1" noChangeShapeType="1"/>
              </p:cNvSpPr>
              <p:nvPr/>
            </p:nvSpPr>
            <p:spPr bwMode="auto">
              <a:xfrm flipV="1">
                <a:off x="4246" y="2468"/>
                <a:ext cx="69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6" name="Line 8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2" y="2575"/>
                <a:ext cx="7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7" name="Line 889"/>
              <p:cNvSpPr>
                <a:spLocks noChangeAspect="1" noChangeShapeType="1"/>
              </p:cNvSpPr>
              <p:nvPr/>
            </p:nvSpPr>
            <p:spPr bwMode="auto">
              <a:xfrm flipH="1">
                <a:off x="3942" y="2521"/>
                <a:ext cx="1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8" name="Line 890"/>
              <p:cNvSpPr>
                <a:spLocks noChangeAspect="1" noChangeShapeType="1"/>
              </p:cNvSpPr>
              <p:nvPr/>
            </p:nvSpPr>
            <p:spPr bwMode="auto">
              <a:xfrm>
                <a:off x="4421" y="2121"/>
                <a:ext cx="3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29" name="Line 891"/>
              <p:cNvSpPr>
                <a:spLocks noChangeAspect="1" noChangeShapeType="1"/>
              </p:cNvSpPr>
              <p:nvPr/>
            </p:nvSpPr>
            <p:spPr bwMode="auto">
              <a:xfrm>
                <a:off x="4421" y="2121"/>
                <a:ext cx="35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0" name="Line 892"/>
              <p:cNvSpPr>
                <a:spLocks noChangeAspect="1" noChangeShapeType="1"/>
              </p:cNvSpPr>
              <p:nvPr/>
            </p:nvSpPr>
            <p:spPr bwMode="auto">
              <a:xfrm flipV="1">
                <a:off x="4420" y="2171"/>
                <a:ext cx="36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1" name="Line 8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2" y="1750"/>
                <a:ext cx="37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2" name="Line 894"/>
              <p:cNvSpPr>
                <a:spLocks noChangeAspect="1" noChangeShapeType="1"/>
              </p:cNvSpPr>
              <p:nvPr/>
            </p:nvSpPr>
            <p:spPr bwMode="auto">
              <a:xfrm flipV="1">
                <a:off x="3918" y="1750"/>
                <a:ext cx="14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3" name="Line 895"/>
              <p:cNvSpPr>
                <a:spLocks noChangeAspect="1" noChangeShapeType="1"/>
              </p:cNvSpPr>
              <p:nvPr/>
            </p:nvSpPr>
            <p:spPr bwMode="auto">
              <a:xfrm>
                <a:off x="4020" y="2524"/>
                <a:ext cx="1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4" name="Line 896"/>
              <p:cNvSpPr>
                <a:spLocks noChangeAspect="1" noChangeShapeType="1"/>
              </p:cNvSpPr>
              <p:nvPr/>
            </p:nvSpPr>
            <p:spPr bwMode="auto">
              <a:xfrm flipV="1">
                <a:off x="4421" y="2085"/>
                <a:ext cx="2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5" name="Line 897"/>
              <p:cNvSpPr>
                <a:spLocks noChangeAspect="1" noChangeShapeType="1"/>
              </p:cNvSpPr>
              <p:nvPr/>
            </p:nvSpPr>
            <p:spPr bwMode="auto">
              <a:xfrm>
                <a:off x="4405" y="2040"/>
                <a:ext cx="43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6" name="Line 898"/>
              <p:cNvSpPr>
                <a:spLocks noChangeAspect="1" noChangeShapeType="1"/>
              </p:cNvSpPr>
              <p:nvPr/>
            </p:nvSpPr>
            <p:spPr bwMode="auto">
              <a:xfrm flipV="1">
                <a:off x="4405" y="2005"/>
                <a:ext cx="18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7" name="Line 899"/>
              <p:cNvSpPr>
                <a:spLocks noChangeAspect="1" noChangeShapeType="1"/>
              </p:cNvSpPr>
              <p:nvPr/>
            </p:nvSpPr>
            <p:spPr bwMode="auto">
              <a:xfrm>
                <a:off x="4373" y="1967"/>
                <a:ext cx="50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8" name="Line 900"/>
              <p:cNvSpPr>
                <a:spLocks noChangeAspect="1" noChangeShapeType="1"/>
              </p:cNvSpPr>
              <p:nvPr/>
            </p:nvSpPr>
            <p:spPr bwMode="auto">
              <a:xfrm flipV="1">
                <a:off x="4373" y="1935"/>
                <a:ext cx="10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39" name="Line 901"/>
              <p:cNvSpPr>
                <a:spLocks noChangeAspect="1" noChangeShapeType="1"/>
              </p:cNvSpPr>
              <p:nvPr/>
            </p:nvSpPr>
            <p:spPr bwMode="auto">
              <a:xfrm>
                <a:off x="4327" y="1904"/>
                <a:ext cx="56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0" name="Line 9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2" y="1754"/>
                <a:ext cx="1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1" name="Line 903"/>
              <p:cNvSpPr>
                <a:spLocks noChangeAspect="1" noChangeShapeType="1"/>
              </p:cNvSpPr>
              <p:nvPr/>
            </p:nvSpPr>
            <p:spPr bwMode="auto">
              <a:xfrm flipV="1">
                <a:off x="4050" y="1754"/>
                <a:ext cx="42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2" name="Line 904"/>
              <p:cNvSpPr>
                <a:spLocks noChangeAspect="1" noChangeShapeType="1"/>
              </p:cNvSpPr>
              <p:nvPr/>
            </p:nvSpPr>
            <p:spPr bwMode="auto">
              <a:xfrm>
                <a:off x="4270" y="1855"/>
                <a:ext cx="6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3" name="Line 905"/>
              <p:cNvSpPr>
                <a:spLocks noChangeAspect="1" noChangeShapeType="1"/>
              </p:cNvSpPr>
              <p:nvPr/>
            </p:nvSpPr>
            <p:spPr bwMode="auto">
              <a:xfrm flipV="1">
                <a:off x="4327" y="1877"/>
                <a:ext cx="3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4" name="Line 9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23" y="2476"/>
                <a:ext cx="70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5" name="Line 907"/>
              <p:cNvSpPr>
                <a:spLocks noChangeAspect="1" noChangeShapeType="1"/>
              </p:cNvSpPr>
              <p:nvPr/>
            </p:nvSpPr>
            <p:spPr bwMode="auto">
              <a:xfrm flipH="1">
                <a:off x="3723" y="2420"/>
                <a:ext cx="10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6" name="Line 908"/>
              <p:cNvSpPr>
                <a:spLocks noChangeAspect="1" noChangeShapeType="1"/>
              </p:cNvSpPr>
              <p:nvPr/>
            </p:nvSpPr>
            <p:spPr bwMode="auto">
              <a:xfrm flipV="1">
                <a:off x="3906" y="1757"/>
                <a:ext cx="1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7" name="Line 90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8" y="1757"/>
                <a:ext cx="4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8" name="Line 9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2" y="2273"/>
                <a:ext cx="49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49" name="Line 911"/>
              <p:cNvSpPr>
                <a:spLocks noChangeAspect="1" noChangeShapeType="1"/>
              </p:cNvSpPr>
              <p:nvPr/>
            </p:nvSpPr>
            <p:spPr bwMode="auto">
              <a:xfrm flipH="1">
                <a:off x="3582" y="2220"/>
                <a:ext cx="2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0" name="Line 912"/>
              <p:cNvSpPr>
                <a:spLocks noChangeAspect="1" noChangeShapeType="1"/>
              </p:cNvSpPr>
              <p:nvPr/>
            </p:nvSpPr>
            <p:spPr bwMode="auto">
              <a:xfrm flipV="1">
                <a:off x="4133" y="1787"/>
                <a:ext cx="6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1" name="Line 9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93" y="1787"/>
                <a:ext cx="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2" name="Line 9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0" y="2184"/>
                <a:ext cx="3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3" name="Line 915"/>
              <p:cNvSpPr>
                <a:spLocks noChangeAspect="1" noChangeShapeType="1"/>
              </p:cNvSpPr>
              <p:nvPr/>
            </p:nvSpPr>
            <p:spPr bwMode="auto">
              <a:xfrm flipH="1">
                <a:off x="3570" y="2133"/>
                <a:ext cx="34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4" name="Line 9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4" y="1945"/>
                <a:ext cx="1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5" name="Line 917"/>
              <p:cNvSpPr>
                <a:spLocks noChangeAspect="1" noChangeShapeType="1"/>
              </p:cNvSpPr>
              <p:nvPr/>
            </p:nvSpPr>
            <p:spPr bwMode="auto">
              <a:xfrm flipH="1">
                <a:off x="3634" y="1913"/>
                <a:ext cx="5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6" name="Line 9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7" y="2017"/>
                <a:ext cx="20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7" name="Line 919"/>
              <p:cNvSpPr>
                <a:spLocks noChangeAspect="1" noChangeShapeType="1"/>
              </p:cNvSpPr>
              <p:nvPr/>
            </p:nvSpPr>
            <p:spPr bwMode="auto">
              <a:xfrm flipH="1">
                <a:off x="3597" y="1977"/>
                <a:ext cx="4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8" name="Line 920"/>
              <p:cNvSpPr>
                <a:spLocks noChangeAspect="1" noChangeShapeType="1"/>
              </p:cNvSpPr>
              <p:nvPr/>
            </p:nvSpPr>
            <p:spPr bwMode="auto">
              <a:xfrm flipV="1">
                <a:off x="4056" y="1762"/>
                <a:ext cx="49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59" name="Line 9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5" y="1762"/>
                <a:ext cx="1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0" name="Line 922"/>
              <p:cNvSpPr>
                <a:spLocks noChangeAspect="1" noChangeShapeType="1"/>
              </p:cNvSpPr>
              <p:nvPr/>
            </p:nvSpPr>
            <p:spPr bwMode="auto">
              <a:xfrm>
                <a:off x="4206" y="1821"/>
                <a:ext cx="6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1" name="Line 9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68" y="1832"/>
                <a:ext cx="2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2" name="Line 924"/>
              <p:cNvSpPr>
                <a:spLocks noChangeAspect="1" noChangeShapeType="1"/>
              </p:cNvSpPr>
              <p:nvPr/>
            </p:nvSpPr>
            <p:spPr bwMode="auto">
              <a:xfrm flipH="1">
                <a:off x="3575" y="2051"/>
                <a:ext cx="42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3" name="Line 9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75" y="2097"/>
                <a:ext cx="29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4" name="Line 9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8" y="1793"/>
                <a:ext cx="62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5" name="Line 927"/>
              <p:cNvSpPr>
                <a:spLocks noChangeAspect="1" noChangeShapeType="1"/>
              </p:cNvSpPr>
              <p:nvPr/>
            </p:nvSpPr>
            <p:spPr bwMode="auto">
              <a:xfrm flipV="1">
                <a:off x="3812" y="1793"/>
                <a:ext cx="6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6" name="Line 928"/>
              <p:cNvSpPr>
                <a:spLocks noChangeAspect="1" noChangeShapeType="1"/>
              </p:cNvSpPr>
              <p:nvPr/>
            </p:nvSpPr>
            <p:spPr bwMode="auto">
              <a:xfrm flipH="1">
                <a:off x="3685" y="1862"/>
                <a:ext cx="6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7" name="Line 9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5" y="1886"/>
                <a:ext cx="5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8" name="Line 930"/>
              <p:cNvSpPr>
                <a:spLocks noChangeAspect="1" noChangeShapeType="1"/>
              </p:cNvSpPr>
              <p:nvPr/>
            </p:nvSpPr>
            <p:spPr bwMode="auto">
              <a:xfrm flipV="1">
                <a:off x="3895" y="1765"/>
                <a:ext cx="1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69" name="Line 9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6" y="1765"/>
                <a:ext cx="50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0" name="Line 932"/>
              <p:cNvSpPr>
                <a:spLocks noChangeAspect="1" noChangeShapeType="1"/>
              </p:cNvSpPr>
              <p:nvPr/>
            </p:nvSpPr>
            <p:spPr bwMode="auto">
              <a:xfrm>
                <a:off x="4348" y="2328"/>
                <a:ext cx="17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1" name="Line 933"/>
              <p:cNvSpPr>
                <a:spLocks noChangeAspect="1" noChangeShapeType="1"/>
              </p:cNvSpPr>
              <p:nvPr/>
            </p:nvSpPr>
            <p:spPr bwMode="auto">
              <a:xfrm flipV="1">
                <a:off x="4304" y="2384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2" name="Line 934"/>
              <p:cNvSpPr>
                <a:spLocks noChangeAspect="1" noChangeShapeType="1"/>
              </p:cNvSpPr>
              <p:nvPr/>
            </p:nvSpPr>
            <p:spPr bwMode="auto">
              <a:xfrm flipV="1">
                <a:off x="3745" y="1840"/>
                <a:ext cx="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3" name="Line 935"/>
              <p:cNvSpPr>
                <a:spLocks noChangeAspect="1" noChangeShapeType="1"/>
              </p:cNvSpPr>
              <p:nvPr/>
            </p:nvSpPr>
            <p:spPr bwMode="auto">
              <a:xfrm flipH="1">
                <a:off x="3745" y="1826"/>
                <a:ext cx="63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4" name="Line 9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6" y="1771"/>
                <a:ext cx="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5" name="Line 937"/>
              <p:cNvSpPr>
                <a:spLocks noChangeAspect="1" noChangeShapeType="1"/>
              </p:cNvSpPr>
              <p:nvPr/>
            </p:nvSpPr>
            <p:spPr bwMode="auto">
              <a:xfrm>
                <a:off x="4237" y="2435"/>
                <a:ext cx="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6" name="Line 938"/>
              <p:cNvSpPr>
                <a:spLocks noChangeAspect="1" noChangeShapeType="1"/>
              </p:cNvSpPr>
              <p:nvPr/>
            </p:nvSpPr>
            <p:spPr bwMode="auto">
              <a:xfrm flipV="1">
                <a:off x="4062" y="1771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7" name="Line 939"/>
              <p:cNvSpPr>
                <a:spLocks noChangeAspect="1" noChangeShapeType="1"/>
              </p:cNvSpPr>
              <p:nvPr/>
            </p:nvSpPr>
            <p:spPr bwMode="auto">
              <a:xfrm flipV="1">
                <a:off x="4173" y="2491"/>
                <a:ext cx="7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8" name="Line 940"/>
              <p:cNvSpPr>
                <a:spLocks noChangeAspect="1" noChangeShapeType="1"/>
              </p:cNvSpPr>
              <p:nvPr/>
            </p:nvSpPr>
            <p:spPr bwMode="auto">
              <a:xfrm flipV="1">
                <a:off x="3887" y="1774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79" name="Line 9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5" y="1774"/>
                <a:ext cx="56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0" name="Line 942"/>
              <p:cNvSpPr>
                <a:spLocks noChangeAspect="1" noChangeShapeType="1"/>
              </p:cNvSpPr>
              <p:nvPr/>
            </p:nvSpPr>
            <p:spPr bwMode="auto">
              <a:xfrm>
                <a:off x="4138" y="1802"/>
                <a:ext cx="63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1" name="Line 9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1" y="1804"/>
                <a:ext cx="5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2" name="Line 944"/>
              <p:cNvSpPr>
                <a:spLocks noChangeAspect="1" noChangeShapeType="1"/>
              </p:cNvSpPr>
              <p:nvPr/>
            </p:nvSpPr>
            <p:spPr bwMode="auto">
              <a:xfrm flipH="1">
                <a:off x="3793" y="2441"/>
                <a:ext cx="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3" name="Line 9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93" y="2497"/>
                <a:ext cx="7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4" name="Line 9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9" y="2394"/>
                <a:ext cx="6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5" name="Line 947"/>
              <p:cNvSpPr>
                <a:spLocks noChangeAspect="1" noChangeShapeType="1"/>
              </p:cNvSpPr>
              <p:nvPr/>
            </p:nvSpPr>
            <p:spPr bwMode="auto">
              <a:xfrm flipH="1">
                <a:off x="3669" y="2337"/>
                <a:ext cx="17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6" name="Line 948"/>
              <p:cNvSpPr>
                <a:spLocks noChangeAspect="1" noChangeShapeType="1"/>
              </p:cNvSpPr>
              <p:nvPr/>
            </p:nvSpPr>
            <p:spPr bwMode="auto">
              <a:xfrm flipH="1">
                <a:off x="3812" y="1806"/>
                <a:ext cx="6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7" name="Line 949"/>
              <p:cNvSpPr>
                <a:spLocks noChangeAspect="1" noChangeShapeType="1"/>
              </p:cNvSpPr>
              <p:nvPr/>
            </p:nvSpPr>
            <p:spPr bwMode="auto">
              <a:xfrm flipV="1">
                <a:off x="3808" y="1809"/>
                <a:ext cx="4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8" name="Line 950"/>
              <p:cNvSpPr>
                <a:spLocks noChangeAspect="1" noChangeShapeType="1"/>
              </p:cNvSpPr>
              <p:nvPr/>
            </p:nvSpPr>
            <p:spPr bwMode="auto">
              <a:xfrm flipV="1">
                <a:off x="4348" y="2297"/>
                <a:ext cx="53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89" name="Line 951"/>
              <p:cNvSpPr>
                <a:spLocks noChangeAspect="1" noChangeShapeType="1"/>
              </p:cNvSpPr>
              <p:nvPr/>
            </p:nvSpPr>
            <p:spPr bwMode="auto">
              <a:xfrm>
                <a:off x="4376" y="2242"/>
                <a:ext cx="2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0" name="Line 9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5" y="1781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1" name="Line 953"/>
              <p:cNvSpPr>
                <a:spLocks noChangeAspect="1" noChangeShapeType="1"/>
              </p:cNvSpPr>
              <p:nvPr/>
            </p:nvSpPr>
            <p:spPr bwMode="auto">
              <a:xfrm flipV="1">
                <a:off x="4067" y="1781"/>
                <a:ext cx="5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2" name="Line 954"/>
              <p:cNvSpPr>
                <a:spLocks noChangeAspect="1" noChangeShapeType="1"/>
              </p:cNvSpPr>
              <p:nvPr/>
            </p:nvSpPr>
            <p:spPr bwMode="auto">
              <a:xfrm flipV="1">
                <a:off x="4319" y="1904"/>
                <a:ext cx="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3" name="Line 955"/>
              <p:cNvSpPr>
                <a:spLocks noChangeAspect="1" noChangeShapeType="1"/>
              </p:cNvSpPr>
              <p:nvPr/>
            </p:nvSpPr>
            <p:spPr bwMode="auto">
              <a:xfrm>
                <a:off x="4268" y="1877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4" name="Line 956"/>
              <p:cNvSpPr>
                <a:spLocks noChangeAspect="1" noChangeShapeType="1"/>
              </p:cNvSpPr>
              <p:nvPr/>
            </p:nvSpPr>
            <p:spPr bwMode="auto">
              <a:xfrm flipV="1">
                <a:off x="4357" y="1967"/>
                <a:ext cx="16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5" name="Line 957"/>
              <p:cNvSpPr>
                <a:spLocks noChangeAspect="1" noChangeShapeType="1"/>
              </p:cNvSpPr>
              <p:nvPr/>
            </p:nvSpPr>
            <p:spPr bwMode="auto">
              <a:xfrm>
                <a:off x="4319" y="1931"/>
                <a:ext cx="54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6" name="Line 958"/>
              <p:cNvSpPr>
                <a:spLocks noChangeAspect="1" noChangeShapeType="1"/>
              </p:cNvSpPr>
              <p:nvPr/>
            </p:nvSpPr>
            <p:spPr bwMode="auto">
              <a:xfrm flipV="1">
                <a:off x="3880" y="1784"/>
                <a:ext cx="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7" name="Line 9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1784"/>
                <a:ext cx="60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8" name="Line 960"/>
              <p:cNvSpPr>
                <a:spLocks noChangeAspect="1" noChangeShapeType="1"/>
              </p:cNvSpPr>
              <p:nvPr/>
            </p:nvSpPr>
            <p:spPr bwMode="auto">
              <a:xfrm>
                <a:off x="4207" y="1838"/>
                <a:ext cx="6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999" name="Line 961"/>
              <p:cNvSpPr>
                <a:spLocks noChangeAspect="1" noChangeShapeType="1"/>
              </p:cNvSpPr>
              <p:nvPr/>
            </p:nvSpPr>
            <p:spPr bwMode="auto">
              <a:xfrm flipV="1">
                <a:off x="4268" y="1855"/>
                <a:ext cx="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0" name="Line 962"/>
              <p:cNvSpPr>
                <a:spLocks noChangeAspect="1" noChangeShapeType="1"/>
              </p:cNvSpPr>
              <p:nvPr/>
            </p:nvSpPr>
            <p:spPr bwMode="auto">
              <a:xfrm>
                <a:off x="4357" y="1997"/>
                <a:ext cx="48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1" name="Line 963"/>
              <p:cNvSpPr>
                <a:spLocks noChangeAspect="1" noChangeShapeType="1"/>
              </p:cNvSpPr>
              <p:nvPr/>
            </p:nvSpPr>
            <p:spPr bwMode="auto">
              <a:xfrm flipV="1">
                <a:off x="4380" y="2040"/>
                <a:ext cx="25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2" name="Line 964"/>
              <p:cNvSpPr>
                <a:spLocks noChangeAspect="1" noChangeShapeType="1"/>
              </p:cNvSpPr>
              <p:nvPr/>
            </p:nvSpPr>
            <p:spPr bwMode="auto">
              <a:xfrm>
                <a:off x="4387" y="2155"/>
                <a:ext cx="33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3" name="Line 965"/>
              <p:cNvSpPr>
                <a:spLocks noChangeAspect="1" noChangeShapeType="1"/>
              </p:cNvSpPr>
              <p:nvPr/>
            </p:nvSpPr>
            <p:spPr bwMode="auto">
              <a:xfrm flipV="1">
                <a:off x="4376" y="2208"/>
                <a:ext cx="4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4" name="Line 966"/>
              <p:cNvSpPr>
                <a:spLocks noChangeAspect="1" noChangeShapeType="1"/>
              </p:cNvSpPr>
              <p:nvPr/>
            </p:nvSpPr>
            <p:spPr bwMode="auto">
              <a:xfrm>
                <a:off x="4380" y="2073"/>
                <a:ext cx="4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5" name="Line 967"/>
              <p:cNvSpPr>
                <a:spLocks noChangeAspect="1" noChangeShapeType="1"/>
              </p:cNvSpPr>
              <p:nvPr/>
            </p:nvSpPr>
            <p:spPr bwMode="auto">
              <a:xfrm flipV="1">
                <a:off x="4387" y="2121"/>
                <a:ext cx="34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6" name="Line 968"/>
              <p:cNvSpPr>
                <a:spLocks noChangeAspect="1" noChangeShapeType="1"/>
              </p:cNvSpPr>
              <p:nvPr/>
            </p:nvSpPr>
            <p:spPr bwMode="auto">
              <a:xfrm>
                <a:off x="4380" y="2073"/>
                <a:ext cx="4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7" name="Line 969"/>
              <p:cNvSpPr>
                <a:spLocks noChangeAspect="1" noChangeShapeType="1"/>
              </p:cNvSpPr>
              <p:nvPr/>
            </p:nvSpPr>
            <p:spPr bwMode="auto">
              <a:xfrm flipV="1">
                <a:off x="4097" y="2508"/>
                <a:ext cx="7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8" name="Line 970"/>
              <p:cNvSpPr>
                <a:spLocks noChangeAspect="1" noChangeShapeType="1"/>
              </p:cNvSpPr>
              <p:nvPr/>
            </p:nvSpPr>
            <p:spPr bwMode="auto">
              <a:xfrm>
                <a:off x="4167" y="2451"/>
                <a:ext cx="6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09" name="Line 9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0" y="177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0" name="Line 972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2"/>
                <a:ext cx="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1" name="Line 973"/>
              <p:cNvSpPr>
                <a:spLocks noChangeAspect="1" noChangeShapeType="1"/>
              </p:cNvSpPr>
              <p:nvPr/>
            </p:nvSpPr>
            <p:spPr bwMode="auto">
              <a:xfrm flipV="1">
                <a:off x="4002" y="1772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2" name="Line 974"/>
              <p:cNvSpPr>
                <a:spLocks noChangeAspect="1" noChangeShapeType="1"/>
              </p:cNvSpPr>
              <p:nvPr/>
            </p:nvSpPr>
            <p:spPr bwMode="auto">
              <a:xfrm flipV="1">
                <a:off x="3993" y="177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3" name="Line 9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2" y="1772"/>
                <a:ext cx="6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4" name="Line 9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9" y="1772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5" name="Line 97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2"/>
                <a:ext cx="11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6" name="Line 9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3" y="1773"/>
                <a:ext cx="15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7" name="Line 979"/>
              <p:cNvSpPr>
                <a:spLocks noChangeAspect="1" noChangeShapeType="1"/>
              </p:cNvSpPr>
              <p:nvPr/>
            </p:nvSpPr>
            <p:spPr bwMode="auto">
              <a:xfrm flipV="1">
                <a:off x="3985" y="1773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8" name="Line 9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206" y="1821"/>
                <a:ext cx="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19" name="Line 981"/>
              <p:cNvSpPr>
                <a:spLocks noChangeAspect="1" noChangeShapeType="1"/>
              </p:cNvSpPr>
              <p:nvPr/>
            </p:nvSpPr>
            <p:spPr bwMode="auto">
              <a:xfrm>
                <a:off x="4141" y="1814"/>
                <a:ext cx="65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0" name="Line 9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3" y="1791"/>
                <a:ext cx="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1" name="Line 983"/>
              <p:cNvSpPr>
                <a:spLocks noChangeAspect="1" noChangeShapeType="1"/>
              </p:cNvSpPr>
              <p:nvPr/>
            </p:nvSpPr>
            <p:spPr bwMode="auto">
              <a:xfrm flipV="1">
                <a:off x="4070" y="1791"/>
                <a:ext cx="63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2" name="Line 9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7" y="1774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3" name="Line 985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4"/>
                <a:ext cx="19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4" name="Line 9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90" y="1913"/>
                <a:ext cx="10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5" name="Line 987"/>
              <p:cNvSpPr>
                <a:spLocks noChangeAspect="1" noChangeShapeType="1"/>
              </p:cNvSpPr>
              <p:nvPr/>
            </p:nvSpPr>
            <p:spPr bwMode="auto">
              <a:xfrm flipH="1">
                <a:off x="3690" y="1885"/>
                <a:ext cx="59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6" name="Line 9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31" y="2307"/>
                <a:ext cx="55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7" name="Line 989"/>
              <p:cNvSpPr>
                <a:spLocks noChangeAspect="1" noChangeShapeType="1"/>
              </p:cNvSpPr>
              <p:nvPr/>
            </p:nvSpPr>
            <p:spPr bwMode="auto">
              <a:xfrm flipH="1">
                <a:off x="3631" y="2252"/>
                <a:ext cx="24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8" name="Line 990"/>
              <p:cNvSpPr>
                <a:spLocks noChangeAspect="1" noChangeShapeType="1"/>
              </p:cNvSpPr>
              <p:nvPr/>
            </p:nvSpPr>
            <p:spPr bwMode="auto">
              <a:xfrm flipV="1">
                <a:off x="3977" y="1774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29" name="Line 9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5" y="1774"/>
                <a:ext cx="23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0" name="Line 9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5" y="1862"/>
                <a:ext cx="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1" name="Line 993"/>
              <p:cNvSpPr>
                <a:spLocks noChangeAspect="1" noChangeShapeType="1"/>
              </p:cNvSpPr>
              <p:nvPr/>
            </p:nvSpPr>
            <p:spPr bwMode="auto">
              <a:xfrm flipH="1">
                <a:off x="3745" y="1843"/>
                <a:ext cx="63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2" name="Line 994"/>
              <p:cNvSpPr>
                <a:spLocks noChangeAspect="1" noChangeShapeType="1"/>
              </p:cNvSpPr>
              <p:nvPr/>
            </p:nvSpPr>
            <p:spPr bwMode="auto">
              <a:xfrm flipH="1">
                <a:off x="3867" y="2456"/>
                <a:ext cx="5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3" name="Line 9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67" y="2513"/>
                <a:ext cx="76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4" name="Line 9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5" y="1776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5" name="Line 99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6"/>
                <a:ext cx="27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6" name="Line 9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6" y="1977"/>
                <a:ext cx="1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7" name="Line 999"/>
              <p:cNvSpPr>
                <a:spLocks noChangeAspect="1" noChangeShapeType="1"/>
              </p:cNvSpPr>
              <p:nvPr/>
            </p:nvSpPr>
            <p:spPr bwMode="auto">
              <a:xfrm flipH="1">
                <a:off x="3646" y="1940"/>
                <a:ext cx="54" cy="3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8" name="Line 10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7" y="1776"/>
                <a:ext cx="3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39" name="Line 1001"/>
              <p:cNvSpPr>
                <a:spLocks noChangeAspect="1" noChangeShapeType="1"/>
              </p:cNvSpPr>
              <p:nvPr/>
            </p:nvSpPr>
            <p:spPr bwMode="auto">
              <a:xfrm flipV="1">
                <a:off x="3969" y="1776"/>
                <a:ext cx="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0" name="Line 100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0" y="1795"/>
                <a:ext cx="6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1" name="Line 1003"/>
              <p:cNvSpPr>
                <a:spLocks noChangeAspect="1" noChangeShapeType="1"/>
              </p:cNvSpPr>
              <p:nvPr/>
            </p:nvSpPr>
            <p:spPr bwMode="auto">
              <a:xfrm flipV="1">
                <a:off x="3876" y="1795"/>
                <a:ext cx="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2" name="Line 100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3" y="1778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3" name="Line 1005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78"/>
                <a:ext cx="3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4" name="Line 1006"/>
              <p:cNvSpPr>
                <a:spLocks noChangeAspect="1" noChangeShapeType="1"/>
              </p:cNvSpPr>
              <p:nvPr/>
            </p:nvSpPr>
            <p:spPr bwMode="auto">
              <a:xfrm flipH="1">
                <a:off x="3617" y="2007"/>
                <a:ext cx="47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5" name="Line 10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17" y="2051"/>
                <a:ext cx="27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6" name="Line 1008"/>
              <p:cNvSpPr>
                <a:spLocks noChangeAspect="1" noChangeShapeType="1"/>
              </p:cNvSpPr>
              <p:nvPr/>
            </p:nvSpPr>
            <p:spPr bwMode="auto">
              <a:xfrm>
                <a:off x="4289" y="2355"/>
                <a:ext cx="15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7" name="Line 1009"/>
              <p:cNvSpPr>
                <a:spLocks noChangeAspect="1" noChangeShapeType="1"/>
              </p:cNvSpPr>
              <p:nvPr/>
            </p:nvSpPr>
            <p:spPr bwMode="auto">
              <a:xfrm flipV="1">
                <a:off x="4237" y="2412"/>
                <a:ext cx="6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8" name="Line 1010"/>
              <p:cNvSpPr>
                <a:spLocks noChangeAspect="1" noChangeShapeType="1"/>
              </p:cNvSpPr>
              <p:nvPr/>
            </p:nvSpPr>
            <p:spPr bwMode="auto">
              <a:xfrm flipH="1">
                <a:off x="3808" y="1817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49" name="Line 1011"/>
              <p:cNvSpPr>
                <a:spLocks noChangeAspect="1" noChangeShapeType="1"/>
              </p:cNvSpPr>
              <p:nvPr/>
            </p:nvSpPr>
            <p:spPr bwMode="auto">
              <a:xfrm flipV="1">
                <a:off x="3808" y="1826"/>
                <a:ext cx="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0" name="Line 10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9" y="1779"/>
                <a:ext cx="39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1" name="Line 1013"/>
              <p:cNvSpPr>
                <a:spLocks noChangeAspect="1" noChangeShapeType="1"/>
              </p:cNvSpPr>
              <p:nvPr/>
            </p:nvSpPr>
            <p:spPr bwMode="auto">
              <a:xfrm flipV="1">
                <a:off x="3963" y="1779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2" name="Line 1014"/>
              <p:cNvSpPr>
                <a:spLocks noChangeAspect="1" noChangeShapeType="1"/>
              </p:cNvSpPr>
              <p:nvPr/>
            </p:nvSpPr>
            <p:spPr bwMode="auto">
              <a:xfrm flipH="1">
                <a:off x="3609" y="2166"/>
                <a:ext cx="32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3" name="Line 10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9" y="2220"/>
                <a:ext cx="46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4" name="Line 10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04" y="2133"/>
                <a:ext cx="3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5" name="Line 1017"/>
              <p:cNvSpPr>
                <a:spLocks noChangeAspect="1" noChangeShapeType="1"/>
              </p:cNvSpPr>
              <p:nvPr/>
            </p:nvSpPr>
            <p:spPr bwMode="auto">
              <a:xfrm flipH="1">
                <a:off x="3604" y="2083"/>
                <a:ext cx="40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6" name="Line 1018"/>
              <p:cNvSpPr>
                <a:spLocks noChangeAspect="1" noChangeShapeType="1"/>
              </p:cNvSpPr>
              <p:nvPr/>
            </p:nvSpPr>
            <p:spPr bwMode="auto">
              <a:xfrm flipV="1">
                <a:off x="4020" y="2519"/>
                <a:ext cx="77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7" name="Line 1019"/>
              <p:cNvSpPr>
                <a:spLocks noChangeAspect="1" noChangeShapeType="1"/>
              </p:cNvSpPr>
              <p:nvPr/>
            </p:nvSpPr>
            <p:spPr bwMode="auto">
              <a:xfrm>
                <a:off x="4094" y="2462"/>
                <a:ext cx="3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8" name="Line 1020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82"/>
                <a:ext cx="4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59" name="Line 10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0" y="1782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0" name="Line 10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3" y="1783"/>
                <a:ext cx="45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1" name="Line 1023"/>
              <p:cNvSpPr>
                <a:spLocks noChangeAspect="1" noChangeShapeType="1"/>
              </p:cNvSpPr>
              <p:nvPr/>
            </p:nvSpPr>
            <p:spPr bwMode="auto">
              <a:xfrm flipV="1">
                <a:off x="3956" y="1783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2" name="Line 10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2521"/>
                <a:ext cx="7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3" name="Line 1025"/>
              <p:cNvSpPr>
                <a:spLocks noChangeAspect="1" noChangeShapeType="1"/>
              </p:cNvSpPr>
              <p:nvPr/>
            </p:nvSpPr>
            <p:spPr bwMode="auto">
              <a:xfrm flipH="1">
                <a:off x="3943" y="2464"/>
                <a:ext cx="2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4" name="Line 1026"/>
              <p:cNvSpPr>
                <a:spLocks noChangeAspect="1" noChangeShapeType="1"/>
              </p:cNvSpPr>
              <p:nvPr/>
            </p:nvSpPr>
            <p:spPr bwMode="auto">
              <a:xfrm flipV="1">
                <a:off x="4073" y="1802"/>
                <a:ext cx="6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5" name="Line 10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8" y="1802"/>
                <a:ext cx="3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6" name="Line 10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6" y="1786"/>
                <a:ext cx="6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7" name="Line 102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86"/>
                <a:ext cx="48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8" name="Line 1030"/>
              <p:cNvSpPr>
                <a:spLocks noChangeAspect="1" noChangeShapeType="1"/>
              </p:cNvSpPr>
              <p:nvPr/>
            </p:nvSpPr>
            <p:spPr bwMode="auto">
              <a:xfrm>
                <a:off x="4020" y="2466"/>
                <a:ext cx="1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69" name="Line 10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3" y="2420"/>
                <a:ext cx="68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0" name="Line 1032"/>
              <p:cNvSpPr>
                <a:spLocks noChangeAspect="1" noChangeShapeType="1"/>
              </p:cNvSpPr>
              <p:nvPr/>
            </p:nvSpPr>
            <p:spPr bwMode="auto">
              <a:xfrm flipH="1">
                <a:off x="3733" y="2362"/>
                <a:ext cx="13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1" name="Line 1033"/>
              <p:cNvSpPr>
                <a:spLocks noChangeAspect="1" noChangeShapeType="1"/>
              </p:cNvSpPr>
              <p:nvPr/>
            </p:nvSpPr>
            <p:spPr bwMode="auto">
              <a:xfrm flipV="1">
                <a:off x="3951" y="1787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2" name="Line 10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6" y="1787"/>
                <a:ext cx="52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3" name="Line 1035"/>
              <p:cNvSpPr>
                <a:spLocks noChangeAspect="1" noChangeShapeType="1"/>
              </p:cNvSpPr>
              <p:nvPr/>
            </p:nvSpPr>
            <p:spPr bwMode="auto">
              <a:xfrm flipV="1">
                <a:off x="3873" y="1806"/>
                <a:ext cx="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4" name="Line 10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6" y="1806"/>
                <a:ext cx="6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5" name="Line 1037"/>
              <p:cNvSpPr>
                <a:spLocks noChangeAspect="1" noChangeShapeType="1"/>
              </p:cNvSpPr>
              <p:nvPr/>
            </p:nvSpPr>
            <p:spPr bwMode="auto">
              <a:xfrm flipV="1">
                <a:off x="4261" y="1877"/>
                <a:ext cx="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6" name="Line 1038"/>
              <p:cNvSpPr>
                <a:spLocks noChangeAspect="1" noChangeShapeType="1"/>
              </p:cNvSpPr>
              <p:nvPr/>
            </p:nvSpPr>
            <p:spPr bwMode="auto">
              <a:xfrm>
                <a:off x="4205" y="1855"/>
                <a:ext cx="63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7" name="Line 103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90"/>
                <a:ext cx="54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8" name="Line 10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790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79" name="Line 1041"/>
              <p:cNvSpPr>
                <a:spLocks noChangeAspect="1" noChangeShapeType="1"/>
              </p:cNvSpPr>
              <p:nvPr/>
            </p:nvSpPr>
            <p:spPr bwMode="auto">
              <a:xfrm>
                <a:off x="4142" y="1825"/>
                <a:ext cx="65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0" name="Line 1042"/>
              <p:cNvSpPr>
                <a:spLocks noChangeAspect="1" noChangeShapeType="1"/>
              </p:cNvSpPr>
              <p:nvPr/>
            </p:nvSpPr>
            <p:spPr bwMode="auto">
              <a:xfrm flipV="1">
                <a:off x="4205" y="1838"/>
                <a:ext cx="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1" name="Line 104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1" y="1792"/>
                <a:ext cx="57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2" name="Line 1044"/>
              <p:cNvSpPr>
                <a:spLocks noChangeAspect="1" noChangeShapeType="1"/>
              </p:cNvSpPr>
              <p:nvPr/>
            </p:nvSpPr>
            <p:spPr bwMode="auto">
              <a:xfrm flipV="1">
                <a:off x="3947" y="1792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3" name="Line 1045"/>
              <p:cNvSpPr>
                <a:spLocks noChangeAspect="1" noChangeShapeType="1"/>
              </p:cNvSpPr>
              <p:nvPr/>
            </p:nvSpPr>
            <p:spPr bwMode="auto">
              <a:xfrm>
                <a:off x="4261" y="1899"/>
                <a:ext cx="58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4" name="Line 1046"/>
              <p:cNvSpPr>
                <a:spLocks noChangeAspect="1" noChangeShapeType="1"/>
              </p:cNvSpPr>
              <p:nvPr/>
            </p:nvSpPr>
            <p:spPr bwMode="auto">
              <a:xfrm flipV="1">
                <a:off x="4305" y="1931"/>
                <a:ext cx="14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5" name="Line 1047"/>
              <p:cNvSpPr>
                <a:spLocks noChangeAspect="1" noChangeShapeType="1"/>
              </p:cNvSpPr>
              <p:nvPr/>
            </p:nvSpPr>
            <p:spPr bwMode="auto">
              <a:xfrm>
                <a:off x="4326" y="2271"/>
                <a:ext cx="22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6" name="Line 1048"/>
              <p:cNvSpPr>
                <a:spLocks noChangeAspect="1" noChangeShapeType="1"/>
              </p:cNvSpPr>
              <p:nvPr/>
            </p:nvSpPr>
            <p:spPr bwMode="auto">
              <a:xfrm flipV="1">
                <a:off x="4289" y="2328"/>
                <a:ext cx="5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7" name="Line 1049"/>
              <p:cNvSpPr>
                <a:spLocks noChangeAspect="1" noChangeShapeType="1"/>
              </p:cNvSpPr>
              <p:nvPr/>
            </p:nvSpPr>
            <p:spPr bwMode="auto">
              <a:xfrm flipV="1">
                <a:off x="4008" y="1795"/>
                <a:ext cx="59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8" name="Line 10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7" y="1795"/>
                <a:ext cx="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89" name="Line 1051"/>
              <p:cNvSpPr>
                <a:spLocks noChangeAspect="1" noChangeShapeType="1"/>
              </p:cNvSpPr>
              <p:nvPr/>
            </p:nvSpPr>
            <p:spPr bwMode="auto">
              <a:xfrm>
                <a:off x="4075" y="1811"/>
                <a:ext cx="6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0" name="Line 105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1814"/>
                <a:ext cx="1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1" name="Line 1053"/>
              <p:cNvSpPr>
                <a:spLocks noChangeAspect="1" noChangeShapeType="1"/>
              </p:cNvSpPr>
              <p:nvPr/>
            </p:nvSpPr>
            <p:spPr bwMode="auto">
              <a:xfrm flipV="1">
                <a:off x="4336" y="1997"/>
                <a:ext cx="21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2" name="Line 1054"/>
              <p:cNvSpPr>
                <a:spLocks noChangeAspect="1" noChangeShapeType="1"/>
              </p:cNvSpPr>
              <p:nvPr/>
            </p:nvSpPr>
            <p:spPr bwMode="auto">
              <a:xfrm>
                <a:off x="4305" y="1957"/>
                <a:ext cx="52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3" name="Line 1055"/>
              <p:cNvSpPr>
                <a:spLocks noChangeAspect="1" noChangeShapeType="1"/>
              </p:cNvSpPr>
              <p:nvPr/>
            </p:nvSpPr>
            <p:spPr bwMode="auto">
              <a:xfrm flipH="1">
                <a:off x="3808" y="1829"/>
                <a:ext cx="6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4" name="Line 10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8" y="1843"/>
                <a:ext cx="3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5" name="Line 1057"/>
              <p:cNvSpPr>
                <a:spLocks noChangeAspect="1" noChangeShapeType="1"/>
              </p:cNvSpPr>
              <p:nvPr/>
            </p:nvSpPr>
            <p:spPr bwMode="auto">
              <a:xfrm flipV="1">
                <a:off x="3943" y="1797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6" name="Line 10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7" y="1797"/>
                <a:ext cx="61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7" name="Line 1059"/>
              <p:cNvSpPr>
                <a:spLocks noChangeAspect="1" noChangeShapeType="1"/>
              </p:cNvSpPr>
              <p:nvPr/>
            </p:nvSpPr>
            <p:spPr bwMode="auto">
              <a:xfrm flipH="1">
                <a:off x="3749" y="1860"/>
                <a:ext cx="6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8" name="Line 10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9" y="1885"/>
                <a:ext cx="8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099" name="Line 1061"/>
              <p:cNvSpPr>
                <a:spLocks noChangeAspect="1" noChangeShapeType="1"/>
              </p:cNvSpPr>
              <p:nvPr/>
            </p:nvSpPr>
            <p:spPr bwMode="auto">
              <a:xfrm flipH="1">
                <a:off x="3873" y="1813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0" name="Line 1062"/>
              <p:cNvSpPr>
                <a:spLocks noChangeAspect="1" noChangeShapeType="1"/>
              </p:cNvSpPr>
              <p:nvPr/>
            </p:nvSpPr>
            <p:spPr bwMode="auto">
              <a:xfrm flipV="1">
                <a:off x="3873" y="1817"/>
                <a:ext cx="1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1" name="Line 1063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00"/>
                <a:ext cx="62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2" name="Line 10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0" y="1800"/>
                <a:ext cx="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3" name="Line 1065"/>
              <p:cNvSpPr>
                <a:spLocks noChangeAspect="1" noChangeShapeType="1"/>
              </p:cNvSpPr>
              <p:nvPr/>
            </p:nvSpPr>
            <p:spPr bwMode="auto">
              <a:xfrm flipH="1">
                <a:off x="3700" y="1907"/>
                <a:ext cx="57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4" name="Line 10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0" y="1940"/>
                <a:ext cx="15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5" name="Line 1067"/>
              <p:cNvSpPr>
                <a:spLocks noChangeAspect="1" noChangeShapeType="1"/>
              </p:cNvSpPr>
              <p:nvPr/>
            </p:nvSpPr>
            <p:spPr bwMode="auto">
              <a:xfrm>
                <a:off x="4336" y="2026"/>
                <a:ext cx="4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6" name="Line 1068"/>
              <p:cNvSpPr>
                <a:spLocks noChangeAspect="1" noChangeShapeType="1"/>
              </p:cNvSpPr>
              <p:nvPr/>
            </p:nvSpPr>
            <p:spPr bwMode="auto">
              <a:xfrm>
                <a:off x="4336" y="2026"/>
                <a:ext cx="44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7" name="Line 1069"/>
              <p:cNvSpPr>
                <a:spLocks noChangeAspect="1" noChangeShapeType="1"/>
              </p:cNvSpPr>
              <p:nvPr/>
            </p:nvSpPr>
            <p:spPr bwMode="auto">
              <a:xfrm flipV="1">
                <a:off x="4350" y="2073"/>
                <a:ext cx="3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8" name="Line 1070"/>
              <p:cNvSpPr>
                <a:spLocks noChangeAspect="1" noChangeShapeType="1"/>
              </p:cNvSpPr>
              <p:nvPr/>
            </p:nvSpPr>
            <p:spPr bwMode="auto">
              <a:xfrm flipV="1">
                <a:off x="4167" y="2435"/>
                <a:ext cx="7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09" name="Line 1071"/>
              <p:cNvSpPr>
                <a:spLocks noChangeAspect="1" noChangeShapeType="1"/>
              </p:cNvSpPr>
              <p:nvPr/>
            </p:nvSpPr>
            <p:spPr bwMode="auto">
              <a:xfrm>
                <a:off x="4226" y="2376"/>
                <a:ext cx="11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0" name="Line 1072"/>
              <p:cNvSpPr>
                <a:spLocks noChangeAspect="1" noChangeShapeType="1"/>
              </p:cNvSpPr>
              <p:nvPr/>
            </p:nvSpPr>
            <p:spPr bwMode="auto">
              <a:xfrm>
                <a:off x="4347" y="2186"/>
                <a:ext cx="29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1" name="Line 1073"/>
              <p:cNvSpPr>
                <a:spLocks noChangeAspect="1" noChangeShapeType="1"/>
              </p:cNvSpPr>
              <p:nvPr/>
            </p:nvSpPr>
            <p:spPr bwMode="auto">
              <a:xfrm flipV="1">
                <a:off x="4326" y="2242"/>
                <a:ext cx="5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2" name="Line 107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1802"/>
                <a:ext cx="65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3" name="Line 1075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02"/>
                <a:ext cx="2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4" name="Line 1076"/>
              <p:cNvSpPr>
                <a:spLocks noChangeAspect="1" noChangeShapeType="1"/>
              </p:cNvSpPr>
              <p:nvPr/>
            </p:nvSpPr>
            <p:spPr bwMode="auto">
              <a:xfrm>
                <a:off x="4350" y="2104"/>
                <a:ext cx="37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5" name="Line 1077"/>
              <p:cNvSpPr>
                <a:spLocks noChangeAspect="1" noChangeShapeType="1"/>
              </p:cNvSpPr>
              <p:nvPr/>
            </p:nvSpPr>
            <p:spPr bwMode="auto">
              <a:xfrm flipV="1">
                <a:off x="4347" y="2155"/>
                <a:ext cx="4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6" name="Line 1078"/>
              <p:cNvSpPr>
                <a:spLocks noChangeAspect="1" noChangeShapeType="1"/>
              </p:cNvSpPr>
              <p:nvPr/>
            </p:nvSpPr>
            <p:spPr bwMode="auto">
              <a:xfrm flipH="1">
                <a:off x="3686" y="2280"/>
                <a:ext cx="20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7" name="Line 10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6" y="2337"/>
                <a:ext cx="60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8" name="Line 1080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06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19" name="Line 10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3" y="1806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0" name="Line 10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64" y="2007"/>
                <a:ext cx="23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1" name="Line 1083"/>
              <p:cNvSpPr>
                <a:spLocks noChangeAspect="1" noChangeShapeType="1"/>
              </p:cNvSpPr>
              <p:nvPr/>
            </p:nvSpPr>
            <p:spPr bwMode="auto">
              <a:xfrm flipH="1">
                <a:off x="3664" y="1966"/>
                <a:ext cx="51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2" name="Line 1084"/>
              <p:cNvSpPr>
                <a:spLocks noChangeAspect="1" noChangeShapeType="1"/>
              </p:cNvSpPr>
              <p:nvPr/>
            </p:nvSpPr>
            <p:spPr bwMode="auto">
              <a:xfrm>
                <a:off x="4075" y="1817"/>
                <a:ext cx="67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3" name="Line 1085"/>
              <p:cNvSpPr>
                <a:spLocks noChangeAspect="1" noChangeShapeType="1"/>
              </p:cNvSpPr>
              <p:nvPr/>
            </p:nvSpPr>
            <p:spPr bwMode="auto">
              <a:xfrm flipV="1">
                <a:off x="4141" y="1825"/>
                <a:ext cx="1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4" name="Line 1086"/>
              <p:cNvSpPr>
                <a:spLocks noChangeAspect="1" noChangeShapeType="1"/>
              </p:cNvSpPr>
              <p:nvPr/>
            </p:nvSpPr>
            <p:spPr bwMode="auto">
              <a:xfrm flipH="1">
                <a:off x="3801" y="2382"/>
                <a:ext cx="10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5" name="Line 10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1" y="2441"/>
                <a:ext cx="71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6" name="Line 1088"/>
              <p:cNvSpPr>
                <a:spLocks noChangeAspect="1" noChangeShapeType="1"/>
              </p:cNvSpPr>
              <p:nvPr/>
            </p:nvSpPr>
            <p:spPr bwMode="auto">
              <a:xfrm flipV="1">
                <a:off x="4200" y="1855"/>
                <a:ext cx="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7" name="Line 1089"/>
              <p:cNvSpPr>
                <a:spLocks noChangeAspect="1" noChangeShapeType="1"/>
              </p:cNvSpPr>
              <p:nvPr/>
            </p:nvSpPr>
            <p:spPr bwMode="auto">
              <a:xfrm>
                <a:off x="4141" y="1836"/>
                <a:ext cx="6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8" name="Line 1090"/>
              <p:cNvSpPr>
                <a:spLocks noChangeAspect="1" noChangeShapeType="1"/>
              </p:cNvSpPr>
              <p:nvPr/>
            </p:nvSpPr>
            <p:spPr bwMode="auto">
              <a:xfrm flipV="1">
                <a:off x="3940" y="1808"/>
                <a:ext cx="1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29" name="Line 10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1808"/>
                <a:ext cx="67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0" name="Line 10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4" y="2083"/>
                <a:ext cx="32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1" name="Line 1093"/>
              <p:cNvSpPr>
                <a:spLocks noChangeAspect="1" noChangeShapeType="1"/>
              </p:cNvSpPr>
              <p:nvPr/>
            </p:nvSpPr>
            <p:spPr bwMode="auto">
              <a:xfrm flipH="1">
                <a:off x="3644" y="2035"/>
                <a:ext cx="43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2" name="Line 10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3" y="1829"/>
                <a:ext cx="2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3" name="Line 1095"/>
              <p:cNvSpPr>
                <a:spLocks noChangeAspect="1" noChangeShapeType="1"/>
              </p:cNvSpPr>
              <p:nvPr/>
            </p:nvSpPr>
            <p:spPr bwMode="auto">
              <a:xfrm flipH="1">
                <a:off x="3873" y="1819"/>
                <a:ext cx="67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4" name="Line 109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5" y="1811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5" name="Line 1097"/>
              <p:cNvSpPr>
                <a:spLocks noChangeAspect="1" noChangeShapeType="1"/>
              </p:cNvSpPr>
              <p:nvPr/>
            </p:nvSpPr>
            <p:spPr bwMode="auto">
              <a:xfrm flipV="1">
                <a:off x="4008" y="1811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6" name="Line 1098"/>
              <p:cNvSpPr>
                <a:spLocks noChangeAspect="1" noChangeShapeType="1"/>
              </p:cNvSpPr>
              <p:nvPr/>
            </p:nvSpPr>
            <p:spPr bwMode="auto">
              <a:xfrm flipV="1">
                <a:off x="4250" y="1899"/>
                <a:ext cx="11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7" name="Line 1099"/>
              <p:cNvSpPr>
                <a:spLocks noChangeAspect="1" noChangeShapeType="1"/>
              </p:cNvSpPr>
              <p:nvPr/>
            </p:nvSpPr>
            <p:spPr bwMode="auto">
              <a:xfrm>
                <a:off x="4200" y="1871"/>
                <a:ext cx="6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8" name="Line 1100"/>
              <p:cNvSpPr>
                <a:spLocks noChangeAspect="1" noChangeShapeType="1"/>
              </p:cNvSpPr>
              <p:nvPr/>
            </p:nvSpPr>
            <p:spPr bwMode="auto">
              <a:xfrm flipH="1">
                <a:off x="3655" y="2196"/>
                <a:ext cx="2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39" name="Line 11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55" y="2252"/>
                <a:ext cx="51" cy="2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0" name="Line 1102"/>
              <p:cNvSpPr>
                <a:spLocks noChangeAspect="1" noChangeShapeType="1"/>
              </p:cNvSpPr>
              <p:nvPr/>
            </p:nvSpPr>
            <p:spPr bwMode="auto">
              <a:xfrm flipH="1">
                <a:off x="3811" y="1840"/>
                <a:ext cx="64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1" name="Line 11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1860"/>
                <a:ext cx="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2" name="Line 1104"/>
              <p:cNvSpPr>
                <a:spLocks noChangeAspect="1" noChangeShapeType="1"/>
              </p:cNvSpPr>
              <p:nvPr/>
            </p:nvSpPr>
            <p:spPr bwMode="auto">
              <a:xfrm flipV="1">
                <a:off x="3940" y="1813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3" name="Line 11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813"/>
                <a:ext cx="6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4" name="Line 1106"/>
              <p:cNvSpPr>
                <a:spLocks noChangeAspect="1" noChangeShapeType="1"/>
              </p:cNvSpPr>
              <p:nvPr/>
            </p:nvSpPr>
            <p:spPr bwMode="auto">
              <a:xfrm flipH="1">
                <a:off x="3641" y="2113"/>
                <a:ext cx="35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5" name="Line 110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41" y="2166"/>
                <a:ext cx="42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6" name="Line 1108"/>
              <p:cNvSpPr>
                <a:spLocks noChangeAspect="1" noChangeShapeType="1"/>
              </p:cNvSpPr>
              <p:nvPr/>
            </p:nvSpPr>
            <p:spPr bwMode="auto">
              <a:xfrm flipV="1">
                <a:off x="4074" y="1817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7" name="Line 110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8" name="Line 111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6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49" name="Line 1111"/>
              <p:cNvSpPr>
                <a:spLocks noChangeAspect="1" noChangeShapeType="1"/>
              </p:cNvSpPr>
              <p:nvPr/>
            </p:nvSpPr>
            <p:spPr bwMode="auto">
              <a:xfrm flipV="1">
                <a:off x="4287" y="1957"/>
                <a:ext cx="1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0" name="Line 1112"/>
              <p:cNvSpPr>
                <a:spLocks noChangeAspect="1" noChangeShapeType="1"/>
              </p:cNvSpPr>
              <p:nvPr/>
            </p:nvSpPr>
            <p:spPr bwMode="auto">
              <a:xfrm>
                <a:off x="4250" y="1921"/>
                <a:ext cx="5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1" name="Line 1113"/>
              <p:cNvSpPr>
                <a:spLocks noChangeAspect="1" noChangeShapeType="1"/>
              </p:cNvSpPr>
              <p:nvPr/>
            </p:nvSpPr>
            <p:spPr bwMode="auto">
              <a:xfrm>
                <a:off x="4159" y="2392"/>
                <a:ext cx="8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2" name="Line 1114"/>
              <p:cNvSpPr>
                <a:spLocks noChangeAspect="1" noChangeShapeType="1"/>
              </p:cNvSpPr>
              <p:nvPr/>
            </p:nvSpPr>
            <p:spPr bwMode="auto">
              <a:xfrm flipV="1">
                <a:off x="4094" y="2451"/>
                <a:ext cx="7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3" name="Line 1115"/>
              <p:cNvSpPr>
                <a:spLocks noChangeAspect="1" noChangeShapeType="1"/>
              </p:cNvSpPr>
              <p:nvPr/>
            </p:nvSpPr>
            <p:spPr bwMode="auto">
              <a:xfrm flipH="1">
                <a:off x="3757" y="1877"/>
                <a:ext cx="60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4" name="Line 11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7" y="1907"/>
                <a:ext cx="1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5" name="Line 1117"/>
              <p:cNvSpPr>
                <a:spLocks noChangeAspect="1" noChangeShapeType="1"/>
              </p:cNvSpPr>
              <p:nvPr/>
            </p:nvSpPr>
            <p:spPr bwMode="auto">
              <a:xfrm flipV="1">
                <a:off x="4137" y="1836"/>
                <a:ext cx="4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6" name="Line 1118"/>
              <p:cNvSpPr>
                <a:spLocks noChangeAspect="1" noChangeShapeType="1"/>
              </p:cNvSpPr>
              <p:nvPr/>
            </p:nvSpPr>
            <p:spPr bwMode="auto">
              <a:xfrm>
                <a:off x="4074" y="1823"/>
                <a:ext cx="6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7" name="Line 1119"/>
              <p:cNvSpPr>
                <a:spLocks noChangeAspect="1" noChangeShapeType="1"/>
              </p:cNvSpPr>
              <p:nvPr/>
            </p:nvSpPr>
            <p:spPr bwMode="auto">
              <a:xfrm flipH="1">
                <a:off x="3940" y="1814"/>
                <a:ext cx="6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8" name="Line 11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0" y="1819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59" name="Line 1121"/>
              <p:cNvSpPr>
                <a:spLocks noChangeAspect="1" noChangeShapeType="1"/>
              </p:cNvSpPr>
              <p:nvPr/>
            </p:nvSpPr>
            <p:spPr bwMode="auto">
              <a:xfrm flipH="1">
                <a:off x="3940" y="1814"/>
                <a:ext cx="6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0" name="Line 1122"/>
              <p:cNvSpPr>
                <a:spLocks noChangeAspect="1" noChangeShapeType="1"/>
              </p:cNvSpPr>
              <p:nvPr/>
            </p:nvSpPr>
            <p:spPr bwMode="auto">
              <a:xfrm flipV="1">
                <a:off x="3992" y="1814"/>
                <a:ext cx="1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1" name="Line 1123"/>
              <p:cNvSpPr>
                <a:spLocks noChangeAspect="1" noChangeShapeType="1"/>
              </p:cNvSpPr>
              <p:nvPr/>
            </p:nvSpPr>
            <p:spPr bwMode="auto">
              <a:xfrm flipV="1">
                <a:off x="3983" y="1814"/>
                <a:ext cx="2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2" name="Line 112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3" name="Line 112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4" name="Line 11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5" name="Line 11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6" name="Line 1128"/>
              <p:cNvSpPr>
                <a:spLocks noChangeAspect="1" noChangeShapeType="1"/>
              </p:cNvSpPr>
              <p:nvPr/>
            </p:nvSpPr>
            <p:spPr bwMode="auto">
              <a:xfrm flipV="1">
                <a:off x="3946" y="1814"/>
                <a:ext cx="6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7" name="Line 1129"/>
              <p:cNvSpPr>
                <a:spLocks noChangeAspect="1" noChangeShapeType="1"/>
              </p:cNvSpPr>
              <p:nvPr/>
            </p:nvSpPr>
            <p:spPr bwMode="auto">
              <a:xfrm flipV="1">
                <a:off x="3950" y="1814"/>
                <a:ext cx="5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8" name="Line 1130"/>
              <p:cNvSpPr>
                <a:spLocks noChangeAspect="1" noChangeShapeType="1"/>
              </p:cNvSpPr>
              <p:nvPr/>
            </p:nvSpPr>
            <p:spPr bwMode="auto">
              <a:xfrm flipV="1">
                <a:off x="3943" y="1814"/>
                <a:ext cx="6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69" name="Line 113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0" name="Line 1132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14"/>
                <a:ext cx="3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1" name="Line 113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2" name="Line 113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3" name="Line 11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4" name="Line 113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5" name="Line 1137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14"/>
                <a:ext cx="6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6" name="Line 1138"/>
              <p:cNvSpPr>
                <a:spLocks noChangeAspect="1" noChangeShapeType="1"/>
              </p:cNvSpPr>
              <p:nvPr/>
            </p:nvSpPr>
            <p:spPr bwMode="auto">
              <a:xfrm flipV="1">
                <a:off x="3961" y="1814"/>
                <a:ext cx="4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7" name="Line 1139"/>
              <p:cNvSpPr>
                <a:spLocks noChangeAspect="1" noChangeShapeType="1"/>
              </p:cNvSpPr>
              <p:nvPr/>
            </p:nvSpPr>
            <p:spPr bwMode="auto">
              <a:xfrm flipV="1">
                <a:off x="3961" y="1814"/>
                <a:ext cx="47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8" name="Line 11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79" name="Line 114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0" name="Line 114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1" name="Line 1143"/>
              <p:cNvSpPr>
                <a:spLocks noChangeAspect="1" noChangeShapeType="1"/>
              </p:cNvSpPr>
              <p:nvPr/>
            </p:nvSpPr>
            <p:spPr bwMode="auto">
              <a:xfrm flipV="1">
                <a:off x="3968" y="1814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2" name="Line 114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3" name="Line 1145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14"/>
                <a:ext cx="32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4" name="Line 114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5" name="Line 114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6" name="Line 1148"/>
              <p:cNvSpPr>
                <a:spLocks noChangeAspect="1" noChangeShapeType="1"/>
              </p:cNvSpPr>
              <p:nvPr/>
            </p:nvSpPr>
            <p:spPr bwMode="auto">
              <a:xfrm flipV="1">
                <a:off x="3950" y="1814"/>
                <a:ext cx="5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7" name="Line 11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8" name="Line 115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89" name="Line 115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9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0" name="Line 115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1" name="Line 115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2" name="Line 11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3" name="Line 11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4" name="Line 1156"/>
              <p:cNvSpPr>
                <a:spLocks noChangeAspect="1" noChangeShapeType="1"/>
              </p:cNvSpPr>
              <p:nvPr/>
            </p:nvSpPr>
            <p:spPr bwMode="auto">
              <a:xfrm flipV="1">
                <a:off x="3941" y="1814"/>
                <a:ext cx="6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5" name="Line 1157"/>
              <p:cNvSpPr>
                <a:spLocks noChangeAspect="1" noChangeShapeType="1"/>
              </p:cNvSpPr>
              <p:nvPr/>
            </p:nvSpPr>
            <p:spPr bwMode="auto">
              <a:xfrm flipV="1">
                <a:off x="3983" y="1814"/>
                <a:ext cx="25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6" name="Line 1158"/>
              <p:cNvSpPr>
                <a:spLocks noChangeAspect="1" noChangeShapeType="1"/>
              </p:cNvSpPr>
              <p:nvPr/>
            </p:nvSpPr>
            <p:spPr bwMode="auto">
              <a:xfrm flipV="1">
                <a:off x="3956" y="1814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7" name="Line 115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2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8" name="Line 1160"/>
              <p:cNvSpPr>
                <a:spLocks noChangeAspect="1" noChangeShapeType="1"/>
              </p:cNvSpPr>
              <p:nvPr/>
            </p:nvSpPr>
            <p:spPr bwMode="auto">
              <a:xfrm flipV="1">
                <a:off x="3992" y="1814"/>
                <a:ext cx="1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199" name="Line 116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0" name="Line 1162"/>
              <p:cNvSpPr>
                <a:spLocks noChangeAspect="1" noChangeShapeType="1"/>
              </p:cNvSpPr>
              <p:nvPr/>
            </p:nvSpPr>
            <p:spPr bwMode="auto">
              <a:xfrm flipV="1">
                <a:off x="3943" y="1814"/>
                <a:ext cx="65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1" name="Line 116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2" name="Line 1164"/>
              <p:cNvSpPr>
                <a:spLocks noChangeAspect="1" noChangeShapeType="1"/>
              </p:cNvSpPr>
              <p:nvPr/>
            </p:nvSpPr>
            <p:spPr bwMode="auto">
              <a:xfrm flipV="1">
                <a:off x="3956" y="1814"/>
                <a:ext cx="52" cy="3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3" name="Line 116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4" name="Line 11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5" name="Line 116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6" name="Line 1168"/>
              <p:cNvSpPr>
                <a:spLocks noChangeAspect="1" noChangeShapeType="1"/>
              </p:cNvSpPr>
              <p:nvPr/>
            </p:nvSpPr>
            <p:spPr bwMode="auto">
              <a:xfrm flipV="1">
                <a:off x="3968" y="1814"/>
                <a:ext cx="40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7" name="Line 116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8" name="Line 117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09" name="Line 1171"/>
              <p:cNvSpPr>
                <a:spLocks noChangeAspect="1" noChangeShapeType="1"/>
              </p:cNvSpPr>
              <p:nvPr/>
            </p:nvSpPr>
            <p:spPr bwMode="auto">
              <a:xfrm flipV="1">
                <a:off x="4000" y="1814"/>
                <a:ext cx="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0" name="Line 117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1" name="Line 1173"/>
              <p:cNvSpPr>
                <a:spLocks noChangeAspect="1" noChangeShapeType="1"/>
              </p:cNvSpPr>
              <p:nvPr/>
            </p:nvSpPr>
            <p:spPr bwMode="auto">
              <a:xfrm flipV="1">
                <a:off x="3946" y="1814"/>
                <a:ext cx="6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2" name="Line 117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3" name="Line 117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4" name="Line 11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66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5" name="Line 1177"/>
              <p:cNvSpPr>
                <a:spLocks noChangeAspect="1" noChangeShapeType="1"/>
              </p:cNvSpPr>
              <p:nvPr/>
            </p:nvSpPr>
            <p:spPr bwMode="auto">
              <a:xfrm flipV="1">
                <a:off x="4000" y="1814"/>
                <a:ext cx="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6" name="Line 1178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7" name="Line 11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8" name="Line 11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3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19" name="Line 118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0" name="Line 118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1" name="Line 118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2" name="Line 11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3" name="Line 118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4" name="Line 118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5" name="Line 11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1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6" name="Line 1188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7" name="Line 118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8" name="Line 11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34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29" name="Line 11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1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0" name="Line 119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1" name="Line 119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2" name="Line 11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3" name="Line 119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4" name="Line 119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5" name="Line 119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6" name="Line 11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7" name="Line 119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8" name="Line 1200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39" name="Line 1201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0" name="Line 120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1" name="Line 120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2" name="Line 1204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3" name="Line 120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4" name="Line 120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5" name="Line 1207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6" name="Line 12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7" name="Line 1209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8" name="Line 12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8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49" name="Line 12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53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0" name="Line 1212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1" name="Line 1213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2" name="Line 121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47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3" name="Line 1215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4" name="Line 1216"/>
              <p:cNvSpPr>
                <a:spLocks noChangeAspect="1" noChangeShapeType="1"/>
              </p:cNvSpPr>
              <p:nvPr/>
            </p:nvSpPr>
            <p:spPr bwMode="auto">
              <a:xfrm>
                <a:off x="4008" y="1814"/>
                <a:ext cx="1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5" name="Line 12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8" y="1814"/>
                <a:ext cx="26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6" name="Line 1218"/>
              <p:cNvSpPr>
                <a:spLocks noChangeAspect="1" noChangeShapeType="1"/>
              </p:cNvSpPr>
              <p:nvPr/>
            </p:nvSpPr>
            <p:spPr bwMode="auto">
              <a:xfrm>
                <a:off x="4271" y="2296"/>
                <a:ext cx="18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7" name="Line 1219"/>
              <p:cNvSpPr>
                <a:spLocks noChangeAspect="1" noChangeShapeType="1"/>
              </p:cNvSpPr>
              <p:nvPr/>
            </p:nvSpPr>
            <p:spPr bwMode="auto">
              <a:xfrm flipV="1">
                <a:off x="4226" y="2355"/>
                <a:ext cx="63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8" name="Line 12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2" y="2456"/>
                <a:ext cx="7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59" name="Line 1221"/>
              <p:cNvSpPr>
                <a:spLocks noChangeAspect="1" noChangeShapeType="1"/>
              </p:cNvSpPr>
              <p:nvPr/>
            </p:nvSpPr>
            <p:spPr bwMode="auto">
              <a:xfrm flipH="1">
                <a:off x="3872" y="2396"/>
                <a:ext cx="7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0" name="Line 12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5" y="1840"/>
                <a:ext cx="4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1" name="Line 1223"/>
              <p:cNvSpPr>
                <a:spLocks noChangeAspect="1" noChangeShapeType="1"/>
              </p:cNvSpPr>
              <p:nvPr/>
            </p:nvSpPr>
            <p:spPr bwMode="auto">
              <a:xfrm flipH="1">
                <a:off x="3875" y="1825"/>
                <a:ext cx="66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2" name="Line 1224"/>
              <p:cNvSpPr>
                <a:spLocks noChangeAspect="1" noChangeShapeType="1"/>
              </p:cNvSpPr>
              <p:nvPr/>
            </p:nvSpPr>
            <p:spPr bwMode="auto">
              <a:xfrm flipV="1">
                <a:off x="4073" y="1823"/>
                <a:ext cx="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3" name="Line 1225"/>
              <p:cNvSpPr>
                <a:spLocks noChangeAspect="1" noChangeShapeType="1"/>
              </p:cNvSpPr>
              <p:nvPr/>
            </p:nvSpPr>
            <p:spPr bwMode="auto">
              <a:xfrm>
                <a:off x="4137" y="1848"/>
                <a:ext cx="6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4" name="Line 1226"/>
              <p:cNvSpPr>
                <a:spLocks noChangeAspect="1" noChangeShapeType="1"/>
              </p:cNvSpPr>
              <p:nvPr/>
            </p:nvSpPr>
            <p:spPr bwMode="auto">
              <a:xfrm flipV="1">
                <a:off x="4192" y="1871"/>
                <a:ext cx="8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5" name="Line 122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1" y="1825"/>
                <a:ext cx="2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6" name="Line 1228"/>
              <p:cNvSpPr>
                <a:spLocks noChangeAspect="1" noChangeShapeType="1"/>
              </p:cNvSpPr>
              <p:nvPr/>
            </p:nvSpPr>
            <p:spPr bwMode="auto">
              <a:xfrm>
                <a:off x="4287" y="1982"/>
                <a:ext cx="4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7" name="Line 1229"/>
              <p:cNvSpPr>
                <a:spLocks noChangeAspect="1" noChangeShapeType="1"/>
              </p:cNvSpPr>
              <p:nvPr/>
            </p:nvSpPr>
            <p:spPr bwMode="auto">
              <a:xfrm flipV="1">
                <a:off x="4309" y="2026"/>
                <a:ext cx="27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8" name="Line 1230"/>
              <p:cNvSpPr>
                <a:spLocks noChangeAspect="1" noChangeShapeType="1"/>
              </p:cNvSpPr>
              <p:nvPr/>
            </p:nvSpPr>
            <p:spPr bwMode="auto">
              <a:xfrm>
                <a:off x="4287" y="1982"/>
                <a:ext cx="4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69" name="Line 12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5" y="1966"/>
                <a:ext cx="20" cy="2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0" name="Line 1232"/>
              <p:cNvSpPr>
                <a:spLocks noChangeAspect="1" noChangeShapeType="1"/>
              </p:cNvSpPr>
              <p:nvPr/>
            </p:nvSpPr>
            <p:spPr bwMode="auto">
              <a:xfrm flipH="1">
                <a:off x="3715" y="1927"/>
                <a:ext cx="54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1" name="Line 1233"/>
              <p:cNvSpPr>
                <a:spLocks noChangeAspect="1" noChangeShapeType="1"/>
              </p:cNvSpPr>
              <p:nvPr/>
            </p:nvSpPr>
            <p:spPr bwMode="auto">
              <a:xfrm flipV="1">
                <a:off x="4020" y="2462"/>
                <a:ext cx="74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2" name="Line 1234"/>
              <p:cNvSpPr>
                <a:spLocks noChangeAspect="1" noChangeShapeType="1"/>
              </p:cNvSpPr>
              <p:nvPr/>
            </p:nvSpPr>
            <p:spPr bwMode="auto">
              <a:xfrm>
                <a:off x="4090" y="2402"/>
                <a:ext cx="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3" name="Line 123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3" y="1829"/>
                <a:ext cx="6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4" name="Line 12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46" y="2362"/>
                <a:ext cx="65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5" name="Line 1237"/>
              <p:cNvSpPr>
                <a:spLocks noChangeAspect="1" noChangeShapeType="1"/>
              </p:cNvSpPr>
              <p:nvPr/>
            </p:nvSpPr>
            <p:spPr bwMode="auto">
              <a:xfrm flipH="1">
                <a:off x="3746" y="2303"/>
                <a:ext cx="17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6" name="Line 1238"/>
              <p:cNvSpPr>
                <a:spLocks noChangeAspect="1" noChangeShapeType="1"/>
              </p:cNvSpPr>
              <p:nvPr/>
            </p:nvSpPr>
            <p:spPr bwMode="auto">
              <a:xfrm flipV="1">
                <a:off x="4070" y="1829"/>
                <a:ext cx="3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7" name="Line 1239"/>
              <p:cNvSpPr>
                <a:spLocks noChangeAspect="1" noChangeShapeType="1"/>
              </p:cNvSpPr>
              <p:nvPr/>
            </p:nvSpPr>
            <p:spPr bwMode="auto">
              <a:xfrm flipH="1">
                <a:off x="3817" y="1851"/>
                <a:ext cx="62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8" name="Line 124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7" y="1877"/>
                <a:ext cx="9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79" name="Line 1241"/>
              <p:cNvSpPr>
                <a:spLocks noChangeAspect="1" noChangeShapeType="1"/>
              </p:cNvSpPr>
              <p:nvPr/>
            </p:nvSpPr>
            <p:spPr bwMode="auto">
              <a:xfrm flipV="1">
                <a:off x="4132" y="1848"/>
                <a:ext cx="5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0" name="Line 12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3" y="1830"/>
                <a:ext cx="3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1" name="Line 1243"/>
              <p:cNvSpPr>
                <a:spLocks noChangeAspect="1" noChangeShapeType="1"/>
              </p:cNvSpPr>
              <p:nvPr/>
            </p:nvSpPr>
            <p:spPr bwMode="auto">
              <a:xfrm flipV="1">
                <a:off x="3879" y="1830"/>
                <a:ext cx="64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2" name="Line 1244"/>
              <p:cNvSpPr>
                <a:spLocks noChangeAspect="1" noChangeShapeType="1"/>
              </p:cNvSpPr>
              <p:nvPr/>
            </p:nvSpPr>
            <p:spPr bwMode="auto">
              <a:xfrm flipH="1">
                <a:off x="3945" y="2404"/>
                <a:ext cx="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3" name="Line 124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5" y="2464"/>
                <a:ext cx="75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4" name="Line 1246"/>
              <p:cNvSpPr>
                <a:spLocks noChangeAspect="1" noChangeShapeType="1"/>
              </p:cNvSpPr>
              <p:nvPr/>
            </p:nvSpPr>
            <p:spPr bwMode="auto">
              <a:xfrm>
                <a:off x="4309" y="2053"/>
                <a:ext cx="4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5" name="Line 1247"/>
              <p:cNvSpPr>
                <a:spLocks noChangeAspect="1" noChangeShapeType="1"/>
              </p:cNvSpPr>
              <p:nvPr/>
            </p:nvSpPr>
            <p:spPr bwMode="auto">
              <a:xfrm flipV="1">
                <a:off x="4314" y="2104"/>
                <a:ext cx="3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6" name="Line 1248"/>
              <p:cNvSpPr>
                <a:spLocks noChangeAspect="1" noChangeShapeType="1"/>
              </p:cNvSpPr>
              <p:nvPr/>
            </p:nvSpPr>
            <p:spPr bwMode="auto">
              <a:xfrm>
                <a:off x="4301" y="2213"/>
                <a:ext cx="25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7" name="Line 1249"/>
              <p:cNvSpPr>
                <a:spLocks noChangeAspect="1" noChangeShapeType="1"/>
              </p:cNvSpPr>
              <p:nvPr/>
            </p:nvSpPr>
            <p:spPr bwMode="auto">
              <a:xfrm flipV="1">
                <a:off x="4271" y="2271"/>
                <a:ext cx="55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8" name="Line 1250"/>
              <p:cNvSpPr>
                <a:spLocks noChangeAspect="1" noChangeShapeType="1"/>
              </p:cNvSpPr>
              <p:nvPr/>
            </p:nvSpPr>
            <p:spPr bwMode="auto">
              <a:xfrm>
                <a:off x="4019" y="2406"/>
                <a:ext cx="1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89" name="Line 1251"/>
              <p:cNvSpPr>
                <a:spLocks noChangeAspect="1" noChangeShapeType="1"/>
              </p:cNvSpPr>
              <p:nvPr/>
            </p:nvSpPr>
            <p:spPr bwMode="auto">
              <a:xfrm flipV="1">
                <a:off x="4235" y="1921"/>
                <a:ext cx="15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0" name="Line 1252"/>
              <p:cNvSpPr>
                <a:spLocks noChangeAspect="1" noChangeShapeType="1"/>
              </p:cNvSpPr>
              <p:nvPr/>
            </p:nvSpPr>
            <p:spPr bwMode="auto">
              <a:xfrm>
                <a:off x="4192" y="1888"/>
                <a:ext cx="58" cy="3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1" name="Line 12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1851"/>
                <a:ext cx="7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2" name="Line 1254"/>
              <p:cNvSpPr>
                <a:spLocks noChangeAspect="1" noChangeShapeType="1"/>
              </p:cNvSpPr>
              <p:nvPr/>
            </p:nvSpPr>
            <p:spPr bwMode="auto">
              <a:xfrm>
                <a:off x="4314" y="2131"/>
                <a:ext cx="33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3" name="Line 1255"/>
              <p:cNvSpPr>
                <a:spLocks noChangeAspect="1" noChangeShapeType="1"/>
              </p:cNvSpPr>
              <p:nvPr/>
            </p:nvSpPr>
            <p:spPr bwMode="auto">
              <a:xfrm flipV="1">
                <a:off x="4301" y="2186"/>
                <a:ext cx="46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4" name="Line 1256"/>
              <p:cNvSpPr>
                <a:spLocks noChangeAspect="1" noChangeShapeType="1"/>
              </p:cNvSpPr>
              <p:nvPr/>
            </p:nvSpPr>
            <p:spPr bwMode="auto">
              <a:xfrm flipV="1">
                <a:off x="4066" y="1834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5" name="Line 12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0" y="1834"/>
                <a:ext cx="6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6" name="Line 12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7" y="2035"/>
                <a:ext cx="29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7" name="Line 1259"/>
              <p:cNvSpPr>
                <a:spLocks noChangeAspect="1" noChangeShapeType="1"/>
              </p:cNvSpPr>
              <p:nvPr/>
            </p:nvSpPr>
            <p:spPr bwMode="auto">
              <a:xfrm flipH="1">
                <a:off x="3687" y="1990"/>
                <a:ext cx="48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8" name="Line 1260"/>
              <p:cNvSpPr>
                <a:spLocks noChangeAspect="1" noChangeShapeType="1"/>
              </p:cNvSpPr>
              <p:nvPr/>
            </p:nvSpPr>
            <p:spPr bwMode="auto">
              <a:xfrm flipV="1">
                <a:off x="3886" y="1836"/>
                <a:ext cx="60" cy="2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299" name="Line 126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1836"/>
                <a:ext cx="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0" name="Line 12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839"/>
                <a:ext cx="5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1" name="Line 1263"/>
              <p:cNvSpPr>
                <a:spLocks noChangeAspect="1" noChangeShapeType="1"/>
              </p:cNvSpPr>
              <p:nvPr/>
            </p:nvSpPr>
            <p:spPr bwMode="auto">
              <a:xfrm flipV="1">
                <a:off x="4061" y="1839"/>
                <a:ext cx="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2" name="Line 12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6" y="1839"/>
                <a:ext cx="58" cy="3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3" name="Line 12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9" y="1927"/>
                <a:ext cx="17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4" name="Line 1266"/>
              <p:cNvSpPr>
                <a:spLocks noChangeAspect="1" noChangeShapeType="1"/>
              </p:cNvSpPr>
              <p:nvPr/>
            </p:nvSpPr>
            <p:spPr bwMode="auto">
              <a:xfrm flipH="1">
                <a:off x="3769" y="1893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5" name="Line 1267"/>
              <p:cNvSpPr>
                <a:spLocks noChangeAspect="1" noChangeShapeType="1"/>
              </p:cNvSpPr>
              <p:nvPr/>
            </p:nvSpPr>
            <p:spPr bwMode="auto">
              <a:xfrm flipH="1">
                <a:off x="3706" y="2221"/>
                <a:ext cx="24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6" name="Line 12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06" y="2280"/>
                <a:ext cx="57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7" name="Line 1269"/>
              <p:cNvSpPr>
                <a:spLocks noChangeAspect="1" noChangeShapeType="1"/>
              </p:cNvSpPr>
              <p:nvPr/>
            </p:nvSpPr>
            <p:spPr bwMode="auto">
              <a:xfrm>
                <a:off x="4132" y="1859"/>
                <a:ext cx="60" cy="2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8" name="Line 1270"/>
              <p:cNvSpPr>
                <a:spLocks noChangeAspect="1" noChangeShapeType="1"/>
              </p:cNvSpPr>
              <p:nvPr/>
            </p:nvSpPr>
            <p:spPr bwMode="auto">
              <a:xfrm flipV="1">
                <a:off x="4181" y="1888"/>
                <a:ext cx="11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09" name="Line 1271"/>
              <p:cNvSpPr>
                <a:spLocks noChangeAspect="1" noChangeShapeType="1"/>
              </p:cNvSpPr>
              <p:nvPr/>
            </p:nvSpPr>
            <p:spPr bwMode="auto">
              <a:xfrm flipH="1">
                <a:off x="3676" y="2062"/>
                <a:ext cx="40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0" name="Line 12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76" y="2113"/>
                <a:ext cx="38" cy="2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1" name="Line 1273"/>
              <p:cNvSpPr>
                <a:spLocks noChangeAspect="1" noChangeShapeType="1"/>
              </p:cNvSpPr>
              <p:nvPr/>
            </p:nvSpPr>
            <p:spPr bwMode="auto">
              <a:xfrm flipV="1">
                <a:off x="4124" y="1859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2" name="Line 1274"/>
              <p:cNvSpPr>
                <a:spLocks noChangeAspect="1" noChangeShapeType="1"/>
              </p:cNvSpPr>
              <p:nvPr/>
            </p:nvSpPr>
            <p:spPr bwMode="auto">
              <a:xfrm flipV="1">
                <a:off x="3894" y="1841"/>
                <a:ext cx="56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3" name="Line 12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0" y="1841"/>
                <a:ext cx="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4" name="Line 1276"/>
              <p:cNvSpPr>
                <a:spLocks noChangeAspect="1" noChangeShapeType="1"/>
              </p:cNvSpPr>
              <p:nvPr/>
            </p:nvSpPr>
            <p:spPr bwMode="auto">
              <a:xfrm flipV="1">
                <a:off x="4159" y="2376"/>
                <a:ext cx="67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5" name="Line 1277"/>
              <p:cNvSpPr>
                <a:spLocks noChangeAspect="1" noChangeShapeType="1"/>
              </p:cNvSpPr>
              <p:nvPr/>
            </p:nvSpPr>
            <p:spPr bwMode="auto">
              <a:xfrm>
                <a:off x="4212" y="2316"/>
                <a:ext cx="1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6" name="Line 1278"/>
              <p:cNvSpPr>
                <a:spLocks noChangeAspect="1" noChangeShapeType="1"/>
              </p:cNvSpPr>
              <p:nvPr/>
            </p:nvSpPr>
            <p:spPr bwMode="auto">
              <a:xfrm>
                <a:off x="4235" y="1941"/>
                <a:ext cx="5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7" name="Line 1279"/>
              <p:cNvSpPr>
                <a:spLocks noChangeAspect="1" noChangeShapeType="1"/>
              </p:cNvSpPr>
              <p:nvPr/>
            </p:nvSpPr>
            <p:spPr bwMode="auto">
              <a:xfrm flipV="1">
                <a:off x="4264" y="1982"/>
                <a:ext cx="2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8" name="Line 1280"/>
              <p:cNvSpPr>
                <a:spLocks noChangeAspect="1" noChangeShapeType="1"/>
              </p:cNvSpPr>
              <p:nvPr/>
            </p:nvSpPr>
            <p:spPr bwMode="auto">
              <a:xfrm>
                <a:off x="4235" y="1941"/>
                <a:ext cx="52" cy="4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19" name="Line 1281"/>
              <p:cNvSpPr>
                <a:spLocks noChangeAspect="1" noChangeShapeType="1"/>
              </p:cNvSpPr>
              <p:nvPr/>
            </p:nvSpPr>
            <p:spPr bwMode="auto">
              <a:xfrm flipH="1">
                <a:off x="3683" y="2140"/>
                <a:ext cx="3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0" name="Line 12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3" y="2196"/>
                <a:ext cx="47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1" name="Line 12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1" y="1844"/>
                <a:ext cx="53" cy="3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2" name="Line 1284"/>
              <p:cNvSpPr>
                <a:spLocks noChangeAspect="1" noChangeShapeType="1"/>
              </p:cNvSpPr>
              <p:nvPr/>
            </p:nvSpPr>
            <p:spPr bwMode="auto">
              <a:xfrm flipV="1">
                <a:off x="4055" y="1844"/>
                <a:ext cx="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3" name="Line 128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6" y="1862"/>
                <a:ext cx="8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4" name="Line 1286"/>
              <p:cNvSpPr>
                <a:spLocks noChangeAspect="1" noChangeShapeType="1"/>
              </p:cNvSpPr>
              <p:nvPr/>
            </p:nvSpPr>
            <p:spPr bwMode="auto">
              <a:xfrm flipV="1">
                <a:off x="3826" y="1862"/>
                <a:ext cx="60" cy="3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5" name="Line 12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6" y="1893"/>
                <a:ext cx="1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6" name="Line 1288"/>
              <p:cNvSpPr>
                <a:spLocks noChangeAspect="1" noChangeShapeType="1"/>
              </p:cNvSpPr>
              <p:nvPr/>
            </p:nvSpPr>
            <p:spPr bwMode="auto">
              <a:xfrm flipV="1">
                <a:off x="3904" y="1846"/>
                <a:ext cx="52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7" name="Line 128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6" y="1846"/>
                <a:ext cx="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8" name="Line 1290"/>
              <p:cNvSpPr>
                <a:spLocks noChangeAspect="1" noChangeShapeType="1"/>
              </p:cNvSpPr>
              <p:nvPr/>
            </p:nvSpPr>
            <p:spPr bwMode="auto">
              <a:xfrm flipH="1">
                <a:off x="3811" y="2321"/>
                <a:ext cx="12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29" name="Line 129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11" y="2382"/>
                <a:ext cx="68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0" name="Line 1292"/>
              <p:cNvSpPr>
                <a:spLocks noChangeAspect="1" noChangeShapeType="1"/>
              </p:cNvSpPr>
              <p:nvPr/>
            </p:nvSpPr>
            <p:spPr bwMode="auto">
              <a:xfrm flipV="1">
                <a:off x="4049" y="1849"/>
                <a:ext cx="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1" name="Line 12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5" y="1849"/>
                <a:ext cx="48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2" name="Line 1294"/>
              <p:cNvSpPr>
                <a:spLocks noChangeAspect="1" noChangeShapeType="1"/>
              </p:cNvSpPr>
              <p:nvPr/>
            </p:nvSpPr>
            <p:spPr bwMode="auto">
              <a:xfrm flipV="1">
                <a:off x="3916" y="1850"/>
                <a:ext cx="45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3" name="Line 129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1" y="1850"/>
                <a:ext cx="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4" name="Line 1296"/>
              <p:cNvSpPr>
                <a:spLocks noChangeAspect="1" noChangeShapeType="1"/>
              </p:cNvSpPr>
              <p:nvPr/>
            </p:nvSpPr>
            <p:spPr bwMode="auto">
              <a:xfrm flipH="1">
                <a:off x="3735" y="1947"/>
                <a:ext cx="51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5" name="Line 129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5" y="1990"/>
                <a:ext cx="24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6" name="Line 1298"/>
              <p:cNvSpPr>
                <a:spLocks noChangeAspect="1" noChangeShapeType="1"/>
              </p:cNvSpPr>
              <p:nvPr/>
            </p:nvSpPr>
            <p:spPr bwMode="auto">
              <a:xfrm flipV="1">
                <a:off x="4114" y="1869"/>
                <a:ext cx="1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7" name="Line 12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4" y="186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8" name="Line 13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24" y="1869"/>
                <a:ext cx="57" cy="3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39" name="Line 1301"/>
              <p:cNvSpPr>
                <a:spLocks noChangeAspect="1" noChangeShapeType="1"/>
              </p:cNvSpPr>
              <p:nvPr/>
            </p:nvSpPr>
            <p:spPr bwMode="auto">
              <a:xfrm>
                <a:off x="4264" y="2005"/>
                <a:ext cx="45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0" name="Line 1302"/>
              <p:cNvSpPr>
                <a:spLocks noChangeAspect="1" noChangeShapeType="1"/>
              </p:cNvSpPr>
              <p:nvPr/>
            </p:nvSpPr>
            <p:spPr bwMode="auto">
              <a:xfrm flipV="1">
                <a:off x="4277" y="2053"/>
                <a:ext cx="3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1" name="Line 1303"/>
              <p:cNvSpPr>
                <a:spLocks noChangeAspect="1" noChangeShapeType="1"/>
              </p:cNvSpPr>
              <p:nvPr/>
            </p:nvSpPr>
            <p:spPr bwMode="auto">
              <a:xfrm flipV="1">
                <a:off x="4042" y="1852"/>
                <a:ext cx="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2" name="Line 130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9" y="1852"/>
                <a:ext cx="41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3" name="Line 1305"/>
              <p:cNvSpPr>
                <a:spLocks noChangeAspect="1" noChangeShapeType="1"/>
              </p:cNvSpPr>
              <p:nvPr/>
            </p:nvSpPr>
            <p:spPr bwMode="auto">
              <a:xfrm>
                <a:off x="4181" y="1903"/>
                <a:ext cx="54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4" name="Line 1306"/>
              <p:cNvSpPr>
                <a:spLocks noChangeAspect="1" noChangeShapeType="1"/>
              </p:cNvSpPr>
              <p:nvPr/>
            </p:nvSpPr>
            <p:spPr bwMode="auto">
              <a:xfrm flipV="1">
                <a:off x="4216" y="1941"/>
                <a:ext cx="1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5" name="Line 1307"/>
              <p:cNvSpPr>
                <a:spLocks noChangeAspect="1" noChangeShapeType="1"/>
              </p:cNvSpPr>
              <p:nvPr/>
            </p:nvSpPr>
            <p:spPr bwMode="auto">
              <a:xfrm>
                <a:off x="4181" y="1903"/>
                <a:ext cx="54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6" name="Line 13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8" y="1853"/>
                <a:ext cx="8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7" name="Line 1309"/>
              <p:cNvSpPr>
                <a:spLocks noChangeAspect="1" noChangeShapeType="1"/>
              </p:cNvSpPr>
              <p:nvPr/>
            </p:nvSpPr>
            <p:spPr bwMode="auto">
              <a:xfrm flipV="1">
                <a:off x="3929" y="1853"/>
                <a:ext cx="39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8" name="Line 1310"/>
              <p:cNvSpPr>
                <a:spLocks noChangeAspect="1" noChangeShapeType="1"/>
              </p:cNvSpPr>
              <p:nvPr/>
            </p:nvSpPr>
            <p:spPr bwMode="auto">
              <a:xfrm flipV="1">
                <a:off x="3839" y="1872"/>
                <a:ext cx="55" cy="3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49" name="Line 13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4" y="1872"/>
                <a:ext cx="1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0" name="Line 13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2" y="1856"/>
                <a:ext cx="34" cy="4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1" name="Line 1313"/>
              <p:cNvSpPr>
                <a:spLocks noChangeAspect="1" noChangeShapeType="1"/>
              </p:cNvSpPr>
              <p:nvPr/>
            </p:nvSpPr>
            <p:spPr bwMode="auto">
              <a:xfrm flipV="1">
                <a:off x="4034" y="1856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2" name="Line 1314"/>
              <p:cNvSpPr>
                <a:spLocks noChangeAspect="1" noChangeShapeType="1"/>
              </p:cNvSpPr>
              <p:nvPr/>
            </p:nvSpPr>
            <p:spPr bwMode="auto">
              <a:xfrm flipV="1">
                <a:off x="4166" y="1903"/>
                <a:ext cx="1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3" name="Line 1315"/>
              <p:cNvSpPr>
                <a:spLocks noChangeAspect="1" noChangeShapeType="1"/>
              </p:cNvSpPr>
              <p:nvPr/>
            </p:nvSpPr>
            <p:spPr bwMode="auto">
              <a:xfrm flipV="1">
                <a:off x="4212" y="2296"/>
                <a:ext cx="5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4" name="Line 1316"/>
              <p:cNvSpPr>
                <a:spLocks noChangeAspect="1" noChangeShapeType="1"/>
              </p:cNvSpPr>
              <p:nvPr/>
            </p:nvSpPr>
            <p:spPr bwMode="auto">
              <a:xfrm>
                <a:off x="4250" y="2236"/>
                <a:ext cx="21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5" name="Line 13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6" y="1856"/>
                <a:ext cx="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6" name="Line 1318"/>
              <p:cNvSpPr>
                <a:spLocks noChangeAspect="1" noChangeShapeType="1"/>
              </p:cNvSpPr>
              <p:nvPr/>
            </p:nvSpPr>
            <p:spPr bwMode="auto">
              <a:xfrm flipV="1">
                <a:off x="3944" y="1856"/>
                <a:ext cx="32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7" name="Line 13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4" y="1858"/>
                <a:ext cx="26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8" name="Line 1320"/>
              <p:cNvSpPr>
                <a:spLocks noChangeAspect="1" noChangeShapeType="1"/>
              </p:cNvSpPr>
              <p:nvPr/>
            </p:nvSpPr>
            <p:spPr bwMode="auto">
              <a:xfrm flipV="1">
                <a:off x="4026" y="1858"/>
                <a:ext cx="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59" name="Line 1321"/>
              <p:cNvSpPr>
                <a:spLocks noChangeAspect="1" noChangeShapeType="1"/>
              </p:cNvSpPr>
              <p:nvPr/>
            </p:nvSpPr>
            <p:spPr bwMode="auto">
              <a:xfrm flipV="1">
                <a:off x="4090" y="2392"/>
                <a:ext cx="69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0" name="Line 1322"/>
              <p:cNvSpPr>
                <a:spLocks noChangeAspect="1" noChangeShapeType="1"/>
              </p:cNvSpPr>
              <p:nvPr/>
            </p:nvSpPr>
            <p:spPr bwMode="auto">
              <a:xfrm>
                <a:off x="4150" y="2331"/>
                <a:ext cx="9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1" name="Line 13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3" y="1859"/>
                <a:ext cx="9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2" name="Line 1324"/>
              <p:cNvSpPr>
                <a:spLocks noChangeAspect="1" noChangeShapeType="1"/>
              </p:cNvSpPr>
              <p:nvPr/>
            </p:nvSpPr>
            <p:spPr bwMode="auto">
              <a:xfrm flipV="1">
                <a:off x="3960" y="1859"/>
                <a:ext cx="23" cy="4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3" name="Line 1325"/>
              <p:cNvSpPr>
                <a:spLocks noChangeAspect="1" noChangeShapeType="1"/>
              </p:cNvSpPr>
              <p:nvPr/>
            </p:nvSpPr>
            <p:spPr bwMode="auto">
              <a:xfrm>
                <a:off x="4277" y="2078"/>
                <a:ext cx="3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4" name="Line 1326"/>
              <p:cNvSpPr>
                <a:spLocks noChangeAspect="1" noChangeShapeType="1"/>
              </p:cNvSpPr>
              <p:nvPr/>
            </p:nvSpPr>
            <p:spPr bwMode="auto">
              <a:xfrm flipV="1">
                <a:off x="4272" y="2131"/>
                <a:ext cx="42" cy="2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5" name="Line 1327"/>
              <p:cNvSpPr>
                <a:spLocks noChangeAspect="1" noChangeShapeType="1"/>
              </p:cNvSpPr>
              <p:nvPr/>
            </p:nvSpPr>
            <p:spPr bwMode="auto">
              <a:xfrm flipH="1">
                <a:off x="3786" y="1908"/>
                <a:ext cx="53" cy="3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6" name="Line 132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6" y="1947"/>
                <a:ext cx="19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7" name="Line 1329"/>
              <p:cNvSpPr>
                <a:spLocks noChangeAspect="1" noChangeShapeType="1"/>
              </p:cNvSpPr>
              <p:nvPr/>
            </p:nvSpPr>
            <p:spPr bwMode="auto">
              <a:xfrm flipV="1">
                <a:off x="4017" y="1860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8" name="Line 13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6" y="1860"/>
                <a:ext cx="18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69" name="Line 13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6" y="2062"/>
                <a:ext cx="34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0" name="Line 1332"/>
              <p:cNvSpPr>
                <a:spLocks noChangeAspect="1" noChangeShapeType="1"/>
              </p:cNvSpPr>
              <p:nvPr/>
            </p:nvSpPr>
            <p:spPr bwMode="auto">
              <a:xfrm flipH="1">
                <a:off x="3716" y="2012"/>
                <a:ext cx="4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1" name="Line 13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9" y="1908"/>
                <a:ext cx="1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2" name="Line 13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2" y="1861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3" name="Line 1335"/>
              <p:cNvSpPr>
                <a:spLocks noChangeAspect="1" noChangeShapeType="1"/>
              </p:cNvSpPr>
              <p:nvPr/>
            </p:nvSpPr>
            <p:spPr bwMode="auto">
              <a:xfrm flipV="1">
                <a:off x="3976" y="1861"/>
                <a:ext cx="16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4" name="Line 13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4" y="1879"/>
                <a:ext cx="52" cy="3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5" name="Line 1337"/>
              <p:cNvSpPr>
                <a:spLocks noChangeAspect="1" noChangeShapeType="1"/>
              </p:cNvSpPr>
              <p:nvPr/>
            </p:nvSpPr>
            <p:spPr bwMode="auto">
              <a:xfrm flipV="1">
                <a:off x="4103" y="1879"/>
                <a:ext cx="11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6" name="Line 1338"/>
              <p:cNvSpPr>
                <a:spLocks noChangeAspect="1" noChangeShapeType="1"/>
              </p:cNvSpPr>
              <p:nvPr/>
            </p:nvSpPr>
            <p:spPr bwMode="auto">
              <a:xfrm flipV="1">
                <a:off x="4250" y="2213"/>
                <a:ext cx="51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7" name="Line 1339"/>
              <p:cNvSpPr>
                <a:spLocks noChangeAspect="1" noChangeShapeType="1"/>
              </p:cNvSpPr>
              <p:nvPr/>
            </p:nvSpPr>
            <p:spPr bwMode="auto">
              <a:xfrm>
                <a:off x="4272" y="2156"/>
                <a:ext cx="29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8" name="Line 1340"/>
              <p:cNvSpPr>
                <a:spLocks noChangeAspect="1" noChangeShapeType="1"/>
              </p:cNvSpPr>
              <p:nvPr/>
            </p:nvSpPr>
            <p:spPr bwMode="auto">
              <a:xfrm flipV="1">
                <a:off x="4009" y="1861"/>
                <a:ext cx="8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79" name="Line 13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7" y="1861"/>
                <a:ext cx="1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0" name="Line 134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00" y="1862"/>
                <a:ext cx="9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1" name="Line 1343"/>
              <p:cNvSpPr>
                <a:spLocks noChangeAspect="1" noChangeShapeType="1"/>
              </p:cNvSpPr>
              <p:nvPr/>
            </p:nvSpPr>
            <p:spPr bwMode="auto">
              <a:xfrm flipV="1">
                <a:off x="3993" y="1862"/>
                <a:ext cx="7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2" name="Line 13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9" y="2396"/>
                <a:ext cx="70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3" name="Line 1345"/>
              <p:cNvSpPr>
                <a:spLocks noChangeAspect="1" noChangeShapeType="1"/>
              </p:cNvSpPr>
              <p:nvPr/>
            </p:nvSpPr>
            <p:spPr bwMode="auto">
              <a:xfrm flipH="1">
                <a:off x="3879" y="2334"/>
                <a:ext cx="8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4" name="Line 1346"/>
              <p:cNvSpPr>
                <a:spLocks noChangeAspect="1" noChangeShapeType="1"/>
              </p:cNvSpPr>
              <p:nvPr/>
            </p:nvSpPr>
            <p:spPr bwMode="auto">
              <a:xfrm flipH="1">
                <a:off x="3763" y="2243"/>
                <a:ext cx="19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5" name="Line 13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63" y="2303"/>
                <a:ext cx="60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6" name="Line 13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4" y="1882"/>
                <a:ext cx="1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7" name="Line 1349"/>
              <p:cNvSpPr>
                <a:spLocks noChangeAspect="1" noChangeShapeType="1"/>
              </p:cNvSpPr>
              <p:nvPr/>
            </p:nvSpPr>
            <p:spPr bwMode="auto">
              <a:xfrm flipV="1">
                <a:off x="3854" y="1882"/>
                <a:ext cx="50" cy="4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8" name="Line 1350"/>
              <p:cNvSpPr>
                <a:spLocks noChangeAspect="1" noChangeShapeType="1"/>
              </p:cNvSpPr>
              <p:nvPr/>
            </p:nvSpPr>
            <p:spPr bwMode="auto">
              <a:xfrm>
                <a:off x="4216" y="1959"/>
                <a:ext cx="48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89" name="Line 1351"/>
              <p:cNvSpPr>
                <a:spLocks noChangeAspect="1" noChangeShapeType="1"/>
              </p:cNvSpPr>
              <p:nvPr/>
            </p:nvSpPr>
            <p:spPr bwMode="auto">
              <a:xfrm flipV="1">
                <a:off x="4237" y="2005"/>
                <a:ext cx="27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0" name="Line 1352"/>
              <p:cNvSpPr>
                <a:spLocks noChangeAspect="1" noChangeShapeType="1"/>
              </p:cNvSpPr>
              <p:nvPr/>
            </p:nvSpPr>
            <p:spPr bwMode="auto">
              <a:xfrm flipH="1">
                <a:off x="3714" y="2085"/>
                <a:ext cx="36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1" name="Line 13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14" y="2140"/>
                <a:ext cx="43" cy="2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2" name="Line 1354"/>
              <p:cNvSpPr>
                <a:spLocks noChangeAspect="1" noChangeShapeType="1"/>
              </p:cNvSpPr>
              <p:nvPr/>
            </p:nvSpPr>
            <p:spPr bwMode="auto">
              <a:xfrm flipV="1">
                <a:off x="4019" y="2402"/>
                <a:ext cx="7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3" name="Line 1355"/>
              <p:cNvSpPr>
                <a:spLocks noChangeAspect="1" noChangeShapeType="1"/>
              </p:cNvSpPr>
              <p:nvPr/>
            </p:nvSpPr>
            <p:spPr bwMode="auto">
              <a:xfrm>
                <a:off x="4085" y="2340"/>
                <a:ext cx="5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4" name="Line 1356"/>
              <p:cNvSpPr>
                <a:spLocks noChangeAspect="1" noChangeShapeType="1"/>
              </p:cNvSpPr>
              <p:nvPr/>
            </p:nvSpPr>
            <p:spPr bwMode="auto">
              <a:xfrm flipH="1">
                <a:off x="3730" y="2163"/>
                <a:ext cx="27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5" name="Line 135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30" y="2221"/>
                <a:ext cx="52" cy="2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6" name="Line 13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3" y="1887"/>
                <a:ext cx="46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7" name="Line 1359"/>
              <p:cNvSpPr>
                <a:spLocks noChangeAspect="1" noChangeShapeType="1"/>
              </p:cNvSpPr>
              <p:nvPr/>
            </p:nvSpPr>
            <p:spPr bwMode="auto">
              <a:xfrm flipV="1">
                <a:off x="4090" y="1887"/>
                <a:ext cx="1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8" name="Line 13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6" y="1917"/>
                <a:ext cx="50" cy="4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399" name="Line 1361"/>
              <p:cNvSpPr>
                <a:spLocks noChangeAspect="1" noChangeShapeType="1"/>
              </p:cNvSpPr>
              <p:nvPr/>
            </p:nvSpPr>
            <p:spPr bwMode="auto">
              <a:xfrm flipV="1">
                <a:off x="4149" y="1917"/>
                <a:ext cx="17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0" name="Line 1362"/>
              <p:cNvSpPr>
                <a:spLocks noChangeAspect="1" noChangeShapeType="1"/>
              </p:cNvSpPr>
              <p:nvPr/>
            </p:nvSpPr>
            <p:spPr bwMode="auto">
              <a:xfrm flipH="1">
                <a:off x="3949" y="2342"/>
                <a:ext cx="3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1" name="Line 136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9" y="2404"/>
                <a:ext cx="70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2" name="Line 1364"/>
              <p:cNvSpPr>
                <a:spLocks noChangeAspect="1" noChangeShapeType="1"/>
              </p:cNvSpPr>
              <p:nvPr/>
            </p:nvSpPr>
            <p:spPr bwMode="auto">
              <a:xfrm flipV="1">
                <a:off x="4194" y="1959"/>
                <a:ext cx="2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3" name="Line 1365"/>
              <p:cNvSpPr>
                <a:spLocks noChangeAspect="1" noChangeShapeType="1"/>
              </p:cNvSpPr>
              <p:nvPr/>
            </p:nvSpPr>
            <p:spPr bwMode="auto">
              <a:xfrm flipV="1">
                <a:off x="3871" y="1890"/>
                <a:ext cx="45" cy="4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4" name="Line 136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6" y="1890"/>
                <a:ext cx="1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5" name="Line 1367"/>
              <p:cNvSpPr>
                <a:spLocks noChangeAspect="1" noChangeShapeType="1"/>
              </p:cNvSpPr>
              <p:nvPr/>
            </p:nvSpPr>
            <p:spPr bwMode="auto">
              <a:xfrm>
                <a:off x="4018" y="2344"/>
                <a:ext cx="1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6" name="Line 13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9" y="2012"/>
                <a:ext cx="29" cy="2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7" name="Line 1369"/>
              <p:cNvSpPr>
                <a:spLocks noChangeAspect="1" noChangeShapeType="1"/>
              </p:cNvSpPr>
              <p:nvPr/>
            </p:nvSpPr>
            <p:spPr bwMode="auto">
              <a:xfrm flipH="1">
                <a:off x="3759" y="1965"/>
                <a:ext cx="46" cy="4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8" name="Line 137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1922"/>
                <a:ext cx="17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09" name="Line 1371"/>
              <p:cNvSpPr>
                <a:spLocks noChangeAspect="1" noChangeShapeType="1"/>
              </p:cNvSpPr>
              <p:nvPr/>
            </p:nvSpPr>
            <p:spPr bwMode="auto">
              <a:xfrm flipV="1">
                <a:off x="3805" y="1922"/>
                <a:ext cx="49" cy="4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0" name="Line 1372"/>
              <p:cNvSpPr>
                <a:spLocks noChangeAspect="1" noChangeShapeType="1"/>
              </p:cNvSpPr>
              <p:nvPr/>
            </p:nvSpPr>
            <p:spPr bwMode="auto">
              <a:xfrm>
                <a:off x="4196" y="2255"/>
                <a:ext cx="16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1" name="Line 1373"/>
              <p:cNvSpPr>
                <a:spLocks noChangeAspect="1" noChangeShapeType="1"/>
              </p:cNvSpPr>
              <p:nvPr/>
            </p:nvSpPr>
            <p:spPr bwMode="auto">
              <a:xfrm flipV="1">
                <a:off x="4150" y="2316"/>
                <a:ext cx="62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2" name="Line 1374"/>
              <p:cNvSpPr>
                <a:spLocks noChangeAspect="1" noChangeShapeType="1"/>
              </p:cNvSpPr>
              <p:nvPr/>
            </p:nvSpPr>
            <p:spPr bwMode="auto">
              <a:xfrm flipV="1">
                <a:off x="4241" y="2078"/>
                <a:ext cx="36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3" name="Line 1375"/>
              <p:cNvSpPr>
                <a:spLocks noChangeAspect="1" noChangeShapeType="1"/>
              </p:cNvSpPr>
              <p:nvPr/>
            </p:nvSpPr>
            <p:spPr bwMode="auto">
              <a:xfrm>
                <a:off x="4237" y="2026"/>
                <a:ext cx="40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4" name="Line 1376"/>
              <p:cNvSpPr>
                <a:spLocks noChangeAspect="1" noChangeShapeType="1"/>
              </p:cNvSpPr>
              <p:nvPr/>
            </p:nvSpPr>
            <p:spPr bwMode="auto">
              <a:xfrm flipV="1">
                <a:off x="4076" y="1895"/>
                <a:ext cx="14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5" name="Line 13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0" y="1895"/>
                <a:ext cx="40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6" name="Line 13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5" y="1965"/>
                <a:ext cx="24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7" name="Line 137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29" y="1897"/>
                <a:ext cx="1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8" name="Line 1380"/>
              <p:cNvSpPr>
                <a:spLocks noChangeAspect="1" noChangeShapeType="1"/>
              </p:cNvSpPr>
              <p:nvPr/>
            </p:nvSpPr>
            <p:spPr bwMode="auto">
              <a:xfrm flipV="1">
                <a:off x="3891" y="1897"/>
                <a:ext cx="38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19" name="Line 138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3" y="2321"/>
                <a:ext cx="6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0" name="Line 1382"/>
              <p:cNvSpPr>
                <a:spLocks noChangeAspect="1" noChangeShapeType="1"/>
              </p:cNvSpPr>
              <p:nvPr/>
            </p:nvSpPr>
            <p:spPr bwMode="auto">
              <a:xfrm flipH="1">
                <a:off x="3823" y="2260"/>
                <a:ext cx="15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1" name="Line 1383"/>
              <p:cNvSpPr>
                <a:spLocks noChangeAspect="1" noChangeShapeType="1"/>
              </p:cNvSpPr>
              <p:nvPr/>
            </p:nvSpPr>
            <p:spPr bwMode="auto">
              <a:xfrm flipV="1">
                <a:off x="4130" y="1930"/>
                <a:ext cx="19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2" name="Line 138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9" y="1930"/>
                <a:ext cx="45" cy="4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3" name="Line 1385"/>
              <p:cNvSpPr>
                <a:spLocks noChangeAspect="1" noChangeShapeType="1"/>
              </p:cNvSpPr>
              <p:nvPr/>
            </p:nvSpPr>
            <p:spPr bwMode="auto">
              <a:xfrm>
                <a:off x="4241" y="2099"/>
                <a:ext cx="31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4" name="Line 1386"/>
              <p:cNvSpPr>
                <a:spLocks noChangeAspect="1" noChangeShapeType="1"/>
              </p:cNvSpPr>
              <p:nvPr/>
            </p:nvSpPr>
            <p:spPr bwMode="auto">
              <a:xfrm flipV="1">
                <a:off x="4227" y="2156"/>
                <a:ext cx="45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5" name="Line 138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6" y="1901"/>
                <a:ext cx="3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6" name="Line 1388"/>
              <p:cNvSpPr>
                <a:spLocks noChangeAspect="1" noChangeShapeType="1"/>
              </p:cNvSpPr>
              <p:nvPr/>
            </p:nvSpPr>
            <p:spPr bwMode="auto">
              <a:xfrm flipV="1">
                <a:off x="4060" y="1901"/>
                <a:ext cx="16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7" name="Line 1389"/>
              <p:cNvSpPr>
                <a:spLocks noChangeAspect="1" noChangeShapeType="1"/>
              </p:cNvSpPr>
              <p:nvPr/>
            </p:nvSpPr>
            <p:spPr bwMode="auto">
              <a:xfrm flipH="1">
                <a:off x="3750" y="2032"/>
                <a:ext cx="38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8" name="Line 13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0" y="2085"/>
                <a:ext cx="37" cy="2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29" name="Line 1391"/>
              <p:cNvSpPr>
                <a:spLocks noChangeAspect="1" noChangeShapeType="1"/>
              </p:cNvSpPr>
              <p:nvPr/>
            </p:nvSpPr>
            <p:spPr bwMode="auto">
              <a:xfrm flipV="1">
                <a:off x="4196" y="2236"/>
                <a:ext cx="54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0" name="Line 1392"/>
              <p:cNvSpPr>
                <a:spLocks noChangeAspect="1" noChangeShapeType="1"/>
              </p:cNvSpPr>
              <p:nvPr/>
            </p:nvSpPr>
            <p:spPr bwMode="auto">
              <a:xfrm>
                <a:off x="4227" y="2177"/>
                <a:ext cx="23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1" name="Line 13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4" y="1903"/>
                <a:ext cx="16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2" name="Line 1394"/>
              <p:cNvSpPr>
                <a:spLocks noChangeAspect="1" noChangeShapeType="1"/>
              </p:cNvSpPr>
              <p:nvPr/>
            </p:nvSpPr>
            <p:spPr bwMode="auto">
              <a:xfrm flipV="1">
                <a:off x="3913" y="1903"/>
                <a:ext cx="31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3" name="Line 1395"/>
              <p:cNvSpPr>
                <a:spLocks noChangeAspect="1" noChangeShapeType="1"/>
              </p:cNvSpPr>
              <p:nvPr/>
            </p:nvSpPr>
            <p:spPr bwMode="auto">
              <a:xfrm>
                <a:off x="4194" y="1976"/>
                <a:ext cx="43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4" name="Line 1396"/>
              <p:cNvSpPr>
                <a:spLocks noChangeAspect="1" noChangeShapeType="1"/>
              </p:cNvSpPr>
              <p:nvPr/>
            </p:nvSpPr>
            <p:spPr bwMode="auto">
              <a:xfrm flipV="1">
                <a:off x="4206" y="2026"/>
                <a:ext cx="3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5" name="Line 1397"/>
              <p:cNvSpPr>
                <a:spLocks noChangeAspect="1" noChangeShapeType="1"/>
              </p:cNvSpPr>
              <p:nvPr/>
            </p:nvSpPr>
            <p:spPr bwMode="auto">
              <a:xfrm flipV="1">
                <a:off x="3829" y="1934"/>
                <a:ext cx="42" cy="4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6" name="Line 13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1" y="1934"/>
                <a:ext cx="20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7" name="Line 1399"/>
              <p:cNvSpPr>
                <a:spLocks noChangeAspect="1" noChangeShapeType="1"/>
              </p:cNvSpPr>
              <p:nvPr/>
            </p:nvSpPr>
            <p:spPr bwMode="auto">
              <a:xfrm flipV="1">
                <a:off x="4169" y="1976"/>
                <a:ext cx="25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8" name="Line 140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0" y="1907"/>
                <a:ext cx="26" cy="5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39" name="Line 1401"/>
              <p:cNvSpPr>
                <a:spLocks noChangeAspect="1" noChangeShapeType="1"/>
              </p:cNvSpPr>
              <p:nvPr/>
            </p:nvSpPr>
            <p:spPr bwMode="auto">
              <a:xfrm flipV="1">
                <a:off x="4044" y="1907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0" name="Line 1402"/>
              <p:cNvSpPr>
                <a:spLocks noChangeAspect="1" noChangeShapeType="1"/>
              </p:cNvSpPr>
              <p:nvPr/>
            </p:nvSpPr>
            <p:spPr bwMode="auto">
              <a:xfrm flipV="1">
                <a:off x="3936" y="1908"/>
                <a:ext cx="24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1" name="Line 14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0" y="1908"/>
                <a:ext cx="16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2" name="Line 1404"/>
              <p:cNvSpPr>
                <a:spLocks noChangeAspect="1" noChangeShapeType="1"/>
              </p:cNvSpPr>
              <p:nvPr/>
            </p:nvSpPr>
            <p:spPr bwMode="auto">
              <a:xfrm flipH="1">
                <a:off x="3782" y="2182"/>
                <a:ext cx="22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3" name="Line 14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2" y="2243"/>
                <a:ext cx="56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4" name="Line 14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57" y="2163"/>
                <a:ext cx="47" cy="1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5" name="Line 1407"/>
              <p:cNvSpPr>
                <a:spLocks noChangeAspect="1" noChangeShapeType="1"/>
              </p:cNvSpPr>
              <p:nvPr/>
            </p:nvSpPr>
            <p:spPr bwMode="auto">
              <a:xfrm flipH="1">
                <a:off x="3757" y="2106"/>
                <a:ext cx="30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6" name="Line 1408"/>
              <p:cNvSpPr>
                <a:spLocks noChangeAspect="1" noChangeShapeType="1"/>
              </p:cNvSpPr>
              <p:nvPr/>
            </p:nvSpPr>
            <p:spPr bwMode="auto">
              <a:xfrm flipV="1">
                <a:off x="4085" y="2331"/>
                <a:ext cx="65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7" name="Line 1409"/>
              <p:cNvSpPr>
                <a:spLocks noChangeAspect="1" noChangeShapeType="1"/>
              </p:cNvSpPr>
              <p:nvPr/>
            </p:nvSpPr>
            <p:spPr bwMode="auto">
              <a:xfrm>
                <a:off x="4138" y="2268"/>
                <a:ext cx="1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8" name="Line 1410"/>
              <p:cNvSpPr>
                <a:spLocks noChangeAspect="1" noChangeShapeType="1"/>
              </p:cNvSpPr>
              <p:nvPr/>
            </p:nvSpPr>
            <p:spPr bwMode="auto">
              <a:xfrm flipV="1">
                <a:off x="4027" y="1910"/>
                <a:ext cx="17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49" name="Line 14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4" y="1910"/>
                <a:ext cx="18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0" name="Line 14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8" y="2032"/>
                <a:ext cx="32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1" name="Line 1413"/>
              <p:cNvSpPr>
                <a:spLocks noChangeAspect="1" noChangeShapeType="1"/>
              </p:cNvSpPr>
              <p:nvPr/>
            </p:nvSpPr>
            <p:spPr bwMode="auto">
              <a:xfrm flipH="1">
                <a:off x="3788" y="1982"/>
                <a:ext cx="41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2" name="Line 1414"/>
              <p:cNvSpPr>
                <a:spLocks noChangeAspect="1" noChangeShapeType="1"/>
              </p:cNvSpPr>
              <p:nvPr/>
            </p:nvSpPr>
            <p:spPr bwMode="auto">
              <a:xfrm flipV="1">
                <a:off x="3961" y="1911"/>
                <a:ext cx="1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3" name="Line 141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6" y="1911"/>
                <a:ext cx="17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4" name="Line 141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9" y="1982"/>
                <a:ext cx="26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5" name="Line 1417"/>
              <p:cNvSpPr>
                <a:spLocks noChangeAspect="1" noChangeShapeType="1"/>
              </p:cNvSpPr>
              <p:nvPr/>
            </p:nvSpPr>
            <p:spPr bwMode="auto">
              <a:xfrm flipV="1">
                <a:off x="4109" y="1941"/>
                <a:ext cx="21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6" name="Line 14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30" y="1941"/>
                <a:ext cx="39" cy="5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7" name="Line 141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7" y="2334"/>
                <a:ext cx="65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8" name="Line 1420"/>
              <p:cNvSpPr>
                <a:spLocks noChangeAspect="1" noChangeShapeType="1"/>
              </p:cNvSpPr>
              <p:nvPr/>
            </p:nvSpPr>
            <p:spPr bwMode="auto">
              <a:xfrm flipH="1">
                <a:off x="3887" y="2272"/>
                <a:ext cx="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59" name="Line 1421"/>
              <p:cNvSpPr>
                <a:spLocks noChangeAspect="1" noChangeShapeType="1"/>
              </p:cNvSpPr>
              <p:nvPr/>
            </p:nvSpPr>
            <p:spPr bwMode="auto">
              <a:xfrm flipV="1">
                <a:off x="4010" y="1913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0" name="Line 14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27" y="1913"/>
                <a:ext cx="10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1" name="Line 1423"/>
              <p:cNvSpPr>
                <a:spLocks noChangeAspect="1" noChangeShapeType="1"/>
              </p:cNvSpPr>
              <p:nvPr/>
            </p:nvSpPr>
            <p:spPr bwMode="auto">
              <a:xfrm flipV="1">
                <a:off x="3986" y="1913"/>
                <a:ext cx="7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2" name="Line 14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93" y="1913"/>
                <a:ext cx="17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3" name="Line 14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0" y="1914"/>
                <a:ext cx="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4" name="Line 14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1" y="1945"/>
                <a:ext cx="22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5" name="Line 1427"/>
              <p:cNvSpPr>
                <a:spLocks noChangeAspect="1" noChangeShapeType="1"/>
              </p:cNvSpPr>
              <p:nvPr/>
            </p:nvSpPr>
            <p:spPr bwMode="auto">
              <a:xfrm flipV="1">
                <a:off x="3855" y="1945"/>
                <a:ext cx="36" cy="5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6" name="Line 1428"/>
              <p:cNvSpPr>
                <a:spLocks noChangeAspect="1" noChangeShapeType="1"/>
              </p:cNvSpPr>
              <p:nvPr/>
            </p:nvSpPr>
            <p:spPr bwMode="auto">
              <a:xfrm flipV="1">
                <a:off x="4200" y="2099"/>
                <a:ext cx="41" cy="1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7" name="Line 1429"/>
              <p:cNvSpPr>
                <a:spLocks noChangeAspect="1" noChangeShapeType="1"/>
              </p:cNvSpPr>
              <p:nvPr/>
            </p:nvSpPr>
            <p:spPr bwMode="auto">
              <a:xfrm>
                <a:off x="4206" y="2044"/>
                <a:ext cx="3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8" name="Line 1430"/>
              <p:cNvSpPr>
                <a:spLocks noChangeAspect="1" noChangeShapeType="1"/>
              </p:cNvSpPr>
              <p:nvPr/>
            </p:nvSpPr>
            <p:spPr bwMode="auto">
              <a:xfrm>
                <a:off x="4078" y="2277"/>
                <a:ext cx="7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69" name="Line 1431"/>
              <p:cNvSpPr>
                <a:spLocks noChangeAspect="1" noChangeShapeType="1"/>
              </p:cNvSpPr>
              <p:nvPr/>
            </p:nvSpPr>
            <p:spPr bwMode="auto">
              <a:xfrm flipV="1">
                <a:off x="4018" y="2340"/>
                <a:ext cx="67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0" name="Line 1432"/>
              <p:cNvSpPr>
                <a:spLocks noChangeAspect="1" noChangeShapeType="1"/>
              </p:cNvSpPr>
              <p:nvPr/>
            </p:nvSpPr>
            <p:spPr bwMode="auto">
              <a:xfrm flipH="1">
                <a:off x="3952" y="2279"/>
                <a:ext cx="5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1" name="Line 143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2" y="2342"/>
                <a:ext cx="6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2" name="Line 1434"/>
              <p:cNvSpPr>
                <a:spLocks noChangeAspect="1" noChangeShapeType="1"/>
              </p:cNvSpPr>
              <p:nvPr/>
            </p:nvSpPr>
            <p:spPr bwMode="auto">
              <a:xfrm>
                <a:off x="4177" y="2193"/>
                <a:ext cx="1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3" name="Line 1435"/>
              <p:cNvSpPr>
                <a:spLocks noChangeAspect="1" noChangeShapeType="1"/>
              </p:cNvSpPr>
              <p:nvPr/>
            </p:nvSpPr>
            <p:spPr bwMode="auto">
              <a:xfrm flipV="1">
                <a:off x="4138" y="2255"/>
                <a:ext cx="5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4" name="Line 14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69" y="1991"/>
                <a:ext cx="37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5" name="Line 1437"/>
              <p:cNvSpPr>
                <a:spLocks noChangeAspect="1" noChangeShapeType="1"/>
              </p:cNvSpPr>
              <p:nvPr/>
            </p:nvSpPr>
            <p:spPr bwMode="auto">
              <a:xfrm flipV="1">
                <a:off x="4141" y="1991"/>
                <a:ext cx="28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6" name="Line 1438"/>
              <p:cNvSpPr>
                <a:spLocks noChangeAspect="1" noChangeShapeType="1"/>
              </p:cNvSpPr>
              <p:nvPr/>
            </p:nvSpPr>
            <p:spPr bwMode="auto">
              <a:xfrm flipV="1">
                <a:off x="4086" y="1951"/>
                <a:ext cx="23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7" name="Line 14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09" y="1951"/>
                <a:ext cx="32" cy="5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8" name="Line 1440"/>
              <p:cNvSpPr>
                <a:spLocks noChangeAspect="1" noChangeShapeType="1"/>
              </p:cNvSpPr>
              <p:nvPr/>
            </p:nvSpPr>
            <p:spPr bwMode="auto">
              <a:xfrm flipV="1">
                <a:off x="4177" y="2177"/>
                <a:ext cx="5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79" name="Line 1441"/>
              <p:cNvSpPr>
                <a:spLocks noChangeAspect="1" noChangeShapeType="1"/>
              </p:cNvSpPr>
              <p:nvPr/>
            </p:nvSpPr>
            <p:spPr bwMode="auto">
              <a:xfrm>
                <a:off x="4200" y="2117"/>
                <a:ext cx="27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0" name="Line 1442"/>
              <p:cNvSpPr>
                <a:spLocks noChangeAspect="1" noChangeShapeType="1"/>
              </p:cNvSpPr>
              <p:nvPr/>
            </p:nvSpPr>
            <p:spPr bwMode="auto">
              <a:xfrm>
                <a:off x="4018" y="2281"/>
                <a:ext cx="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1" name="Line 1443"/>
              <p:cNvSpPr>
                <a:spLocks noChangeAspect="1" noChangeShapeType="1"/>
              </p:cNvSpPr>
              <p:nvPr/>
            </p:nvSpPr>
            <p:spPr bwMode="auto">
              <a:xfrm flipH="1">
                <a:off x="3787" y="2050"/>
                <a:ext cx="33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2" name="Line 144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87" y="2106"/>
                <a:ext cx="42" cy="1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3" name="Line 1445"/>
              <p:cNvSpPr>
                <a:spLocks noChangeAspect="1" noChangeShapeType="1"/>
              </p:cNvSpPr>
              <p:nvPr/>
            </p:nvSpPr>
            <p:spPr bwMode="auto">
              <a:xfrm flipV="1">
                <a:off x="4172" y="2044"/>
                <a:ext cx="34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4" name="Line 1446"/>
              <p:cNvSpPr>
                <a:spLocks noChangeAspect="1" noChangeShapeType="1"/>
              </p:cNvSpPr>
              <p:nvPr/>
            </p:nvSpPr>
            <p:spPr bwMode="auto">
              <a:xfrm flipV="1">
                <a:off x="3883" y="1954"/>
                <a:ext cx="30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5" name="Line 14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3" y="1954"/>
                <a:ext cx="23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6" name="Line 14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8" y="2260"/>
                <a:ext cx="5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7" name="Line 1449"/>
              <p:cNvSpPr>
                <a:spLocks noChangeAspect="1" noChangeShapeType="1"/>
              </p:cNvSpPr>
              <p:nvPr/>
            </p:nvSpPr>
            <p:spPr bwMode="auto">
              <a:xfrm flipH="1">
                <a:off x="3838" y="2198"/>
                <a:ext cx="16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8" name="Line 14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5" y="1996"/>
                <a:ext cx="2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89" name="Line 1451"/>
              <p:cNvSpPr>
                <a:spLocks noChangeAspect="1" noChangeShapeType="1"/>
              </p:cNvSpPr>
              <p:nvPr/>
            </p:nvSpPr>
            <p:spPr bwMode="auto">
              <a:xfrm flipV="1">
                <a:off x="3820" y="1996"/>
                <a:ext cx="35" cy="5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0" name="Line 1452"/>
              <p:cNvSpPr>
                <a:spLocks noChangeAspect="1" noChangeShapeType="1"/>
              </p:cNvSpPr>
              <p:nvPr/>
            </p:nvSpPr>
            <p:spPr bwMode="auto">
              <a:xfrm flipH="1">
                <a:off x="3804" y="2123"/>
                <a:ext cx="25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1" name="Line 145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04" y="2182"/>
                <a:ext cx="50" cy="1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2" name="Line 145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0" y="2050"/>
                <a:ext cx="35" cy="1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3" name="Line 145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86" y="1959"/>
                <a:ext cx="25" cy="5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4" name="Line 1456"/>
              <p:cNvSpPr>
                <a:spLocks noChangeAspect="1" noChangeShapeType="1"/>
              </p:cNvSpPr>
              <p:nvPr/>
            </p:nvSpPr>
            <p:spPr bwMode="auto">
              <a:xfrm flipV="1">
                <a:off x="4062" y="1959"/>
                <a:ext cx="24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5" name="Line 1457"/>
              <p:cNvSpPr>
                <a:spLocks noChangeAspect="1" noChangeShapeType="1"/>
              </p:cNvSpPr>
              <p:nvPr/>
            </p:nvSpPr>
            <p:spPr bwMode="auto">
              <a:xfrm flipV="1">
                <a:off x="3914" y="1961"/>
                <a:ext cx="22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6" name="Line 145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6" y="1961"/>
                <a:ext cx="25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7" name="Line 1459"/>
              <p:cNvSpPr>
                <a:spLocks noChangeAspect="1" noChangeShapeType="1"/>
              </p:cNvSpPr>
              <p:nvPr/>
            </p:nvSpPr>
            <p:spPr bwMode="auto">
              <a:xfrm flipV="1">
                <a:off x="4111" y="2004"/>
                <a:ext cx="30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8" name="Line 146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41" y="2004"/>
                <a:ext cx="31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499" name="Line 1461"/>
              <p:cNvSpPr>
                <a:spLocks noChangeAspect="1" noChangeShapeType="1"/>
              </p:cNvSpPr>
              <p:nvPr/>
            </p:nvSpPr>
            <p:spPr bwMode="auto">
              <a:xfrm flipV="1">
                <a:off x="4078" y="2268"/>
                <a:ext cx="60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0" name="Line 1462"/>
              <p:cNvSpPr>
                <a:spLocks noChangeAspect="1" noChangeShapeType="1"/>
              </p:cNvSpPr>
              <p:nvPr/>
            </p:nvSpPr>
            <p:spPr bwMode="auto">
              <a:xfrm>
                <a:off x="4125" y="2205"/>
                <a:ext cx="13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1" name="Line 1463"/>
              <p:cNvSpPr>
                <a:spLocks noChangeAspect="1" noChangeShapeType="1"/>
              </p:cNvSpPr>
              <p:nvPr/>
            </p:nvSpPr>
            <p:spPr bwMode="auto">
              <a:xfrm>
                <a:off x="4172" y="2060"/>
                <a:ext cx="28" cy="5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2" name="Line 1464"/>
              <p:cNvSpPr>
                <a:spLocks noChangeAspect="1" noChangeShapeType="1"/>
              </p:cNvSpPr>
              <p:nvPr/>
            </p:nvSpPr>
            <p:spPr bwMode="auto">
              <a:xfrm flipV="1">
                <a:off x="4157" y="2117"/>
                <a:ext cx="43" cy="1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3" name="Line 14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62" y="1964"/>
                <a:ext cx="17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4" name="Line 1466"/>
              <p:cNvSpPr>
                <a:spLocks noChangeAspect="1" noChangeShapeType="1"/>
              </p:cNvSpPr>
              <p:nvPr/>
            </p:nvSpPr>
            <p:spPr bwMode="auto">
              <a:xfrm flipV="1">
                <a:off x="4037" y="1964"/>
                <a:ext cx="25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5" name="Line 1467"/>
              <p:cNvSpPr>
                <a:spLocks noChangeAspect="1" noChangeShapeType="1"/>
              </p:cNvSpPr>
              <p:nvPr/>
            </p:nvSpPr>
            <p:spPr bwMode="auto">
              <a:xfrm flipV="1">
                <a:off x="3946" y="1966"/>
                <a:ext cx="15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6" name="Line 146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1" y="1966"/>
                <a:ext cx="25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7" name="Line 146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6" y="2272"/>
                <a:ext cx="61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8" name="Line 1470"/>
              <p:cNvSpPr>
                <a:spLocks noChangeAspect="1" noChangeShapeType="1"/>
              </p:cNvSpPr>
              <p:nvPr/>
            </p:nvSpPr>
            <p:spPr bwMode="auto">
              <a:xfrm flipH="1">
                <a:off x="3896" y="2209"/>
                <a:ext cx="1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09" name="Line 1471"/>
              <p:cNvSpPr>
                <a:spLocks noChangeAspect="1" noChangeShapeType="1"/>
              </p:cNvSpPr>
              <p:nvPr/>
            </p:nvSpPr>
            <p:spPr bwMode="auto">
              <a:xfrm flipV="1">
                <a:off x="3855" y="2008"/>
                <a:ext cx="28" cy="5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0" name="Line 14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83" y="2008"/>
                <a:ext cx="31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1" name="Line 1473"/>
              <p:cNvSpPr>
                <a:spLocks noChangeAspect="1" noChangeShapeType="1"/>
              </p:cNvSpPr>
              <p:nvPr/>
            </p:nvSpPr>
            <p:spPr bwMode="auto">
              <a:xfrm flipV="1">
                <a:off x="4135" y="2060"/>
                <a:ext cx="37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2" name="Line 1474"/>
              <p:cNvSpPr>
                <a:spLocks noChangeAspect="1" noChangeShapeType="1"/>
              </p:cNvSpPr>
              <p:nvPr/>
            </p:nvSpPr>
            <p:spPr bwMode="auto">
              <a:xfrm>
                <a:off x="4157" y="2132"/>
                <a:ext cx="20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3" name="Line 1475"/>
              <p:cNvSpPr>
                <a:spLocks noChangeAspect="1" noChangeShapeType="1"/>
              </p:cNvSpPr>
              <p:nvPr/>
            </p:nvSpPr>
            <p:spPr bwMode="auto">
              <a:xfrm flipV="1">
                <a:off x="4125" y="2193"/>
                <a:ext cx="52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4" name="Line 1476"/>
              <p:cNvSpPr>
                <a:spLocks noChangeAspect="1" noChangeShapeType="1"/>
              </p:cNvSpPr>
              <p:nvPr/>
            </p:nvSpPr>
            <p:spPr bwMode="auto">
              <a:xfrm flipV="1">
                <a:off x="4011" y="1968"/>
                <a:ext cx="26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5" name="Line 14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37" y="1968"/>
                <a:ext cx="9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6" name="Line 147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29" y="2123"/>
                <a:ext cx="44" cy="1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7" name="Line 1479"/>
              <p:cNvSpPr>
                <a:spLocks noChangeAspect="1" noChangeShapeType="1"/>
              </p:cNvSpPr>
              <p:nvPr/>
            </p:nvSpPr>
            <p:spPr bwMode="auto">
              <a:xfrm flipH="1">
                <a:off x="3829" y="2064"/>
                <a:ext cx="26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8" name="Line 148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6" y="1969"/>
                <a:ext cx="2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19" name="Line 1481"/>
              <p:cNvSpPr>
                <a:spLocks noChangeAspect="1" noChangeShapeType="1"/>
              </p:cNvSpPr>
              <p:nvPr/>
            </p:nvSpPr>
            <p:spPr bwMode="auto">
              <a:xfrm flipV="1">
                <a:off x="3980" y="1969"/>
                <a:ext cx="6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0" name="Line 148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1" y="1970"/>
                <a:ext cx="2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1" name="Line 148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5" y="2064"/>
                <a:ext cx="38" cy="1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2" name="Line 1484"/>
              <p:cNvSpPr>
                <a:spLocks noChangeAspect="1" noChangeShapeType="1"/>
              </p:cNvSpPr>
              <p:nvPr/>
            </p:nvSpPr>
            <p:spPr bwMode="auto">
              <a:xfrm flipV="1">
                <a:off x="4018" y="2277"/>
                <a:ext cx="60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3" name="Line 1485"/>
              <p:cNvSpPr>
                <a:spLocks noChangeAspect="1" noChangeShapeType="1"/>
              </p:cNvSpPr>
              <p:nvPr/>
            </p:nvSpPr>
            <p:spPr bwMode="auto">
              <a:xfrm>
                <a:off x="4071" y="2213"/>
                <a:ext cx="7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4" name="Line 148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4" y="2198"/>
                <a:ext cx="53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5" name="Line 1487"/>
              <p:cNvSpPr>
                <a:spLocks noChangeAspect="1" noChangeShapeType="1"/>
              </p:cNvSpPr>
              <p:nvPr/>
            </p:nvSpPr>
            <p:spPr bwMode="auto">
              <a:xfrm flipH="1">
                <a:off x="3854" y="2136"/>
                <a:ext cx="19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6" name="Line 148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111" y="2014"/>
                <a:ext cx="24" cy="5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7" name="Line 1489"/>
              <p:cNvSpPr>
                <a:spLocks noChangeAspect="1" noChangeShapeType="1"/>
              </p:cNvSpPr>
              <p:nvPr/>
            </p:nvSpPr>
            <p:spPr bwMode="auto">
              <a:xfrm flipV="1">
                <a:off x="4079" y="2014"/>
                <a:ext cx="32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8" name="Line 149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7" y="2279"/>
                <a:ext cx="6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29" name="Line 1491"/>
              <p:cNvSpPr>
                <a:spLocks noChangeAspect="1" noChangeShapeType="1"/>
              </p:cNvSpPr>
              <p:nvPr/>
            </p:nvSpPr>
            <p:spPr bwMode="auto">
              <a:xfrm flipH="1">
                <a:off x="3957" y="2215"/>
                <a:ext cx="5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0" name="Line 1492"/>
              <p:cNvSpPr>
                <a:spLocks noChangeAspect="1" noChangeShapeType="1"/>
              </p:cNvSpPr>
              <p:nvPr/>
            </p:nvSpPr>
            <p:spPr bwMode="auto">
              <a:xfrm>
                <a:off x="4017" y="2216"/>
                <a:ext cx="1" cy="6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1" name="Line 1493"/>
              <p:cNvSpPr>
                <a:spLocks noChangeAspect="1" noChangeShapeType="1"/>
              </p:cNvSpPr>
              <p:nvPr/>
            </p:nvSpPr>
            <p:spPr bwMode="auto">
              <a:xfrm flipV="1">
                <a:off x="3893" y="2017"/>
                <a:ext cx="21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2" name="Line 149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4" y="2017"/>
                <a:ext cx="32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3" name="Line 1495"/>
              <p:cNvSpPr>
                <a:spLocks noChangeAspect="1" noChangeShapeType="1"/>
              </p:cNvSpPr>
              <p:nvPr/>
            </p:nvSpPr>
            <p:spPr bwMode="auto">
              <a:xfrm flipV="1">
                <a:off x="4111" y="2132"/>
                <a:ext cx="46" cy="1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4" name="Line 1496"/>
              <p:cNvSpPr>
                <a:spLocks noChangeAspect="1" noChangeShapeType="1"/>
              </p:cNvSpPr>
              <p:nvPr/>
            </p:nvSpPr>
            <p:spPr bwMode="auto">
              <a:xfrm>
                <a:off x="4135" y="2072"/>
                <a:ext cx="22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5" name="Line 1497"/>
              <p:cNvSpPr>
                <a:spLocks noChangeAspect="1" noChangeShapeType="1"/>
              </p:cNvSpPr>
              <p:nvPr/>
            </p:nvSpPr>
            <p:spPr bwMode="auto">
              <a:xfrm flipV="1">
                <a:off x="4096" y="2072"/>
                <a:ext cx="39" cy="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6" name="Line 1498"/>
              <p:cNvSpPr>
                <a:spLocks noChangeAspect="1" noChangeShapeType="1"/>
              </p:cNvSpPr>
              <p:nvPr/>
            </p:nvSpPr>
            <p:spPr bwMode="auto">
              <a:xfrm flipV="1">
                <a:off x="4071" y="2205"/>
                <a:ext cx="54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7" name="Line 1499"/>
              <p:cNvSpPr>
                <a:spLocks noChangeAspect="1" noChangeShapeType="1"/>
              </p:cNvSpPr>
              <p:nvPr/>
            </p:nvSpPr>
            <p:spPr bwMode="auto">
              <a:xfrm>
                <a:off x="4111" y="2143"/>
                <a:ext cx="14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8" name="Line 1500"/>
              <p:cNvSpPr>
                <a:spLocks noChangeAspect="1" noChangeShapeType="1"/>
              </p:cNvSpPr>
              <p:nvPr/>
            </p:nvSpPr>
            <p:spPr bwMode="auto">
              <a:xfrm flipV="1">
                <a:off x="4046" y="2022"/>
                <a:ext cx="33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39" name="Line 150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79" y="2022"/>
                <a:ext cx="17" cy="59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0" name="Line 1502"/>
              <p:cNvSpPr>
                <a:spLocks noChangeAspect="1" noChangeShapeType="1"/>
              </p:cNvSpPr>
              <p:nvPr/>
            </p:nvSpPr>
            <p:spPr bwMode="auto">
              <a:xfrm flipH="1">
                <a:off x="3873" y="2076"/>
                <a:ext cx="20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1" name="Line 150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73" y="2136"/>
                <a:ext cx="46" cy="1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2" name="Line 1504"/>
              <p:cNvSpPr>
                <a:spLocks noChangeAspect="1" noChangeShapeType="1"/>
              </p:cNvSpPr>
              <p:nvPr/>
            </p:nvSpPr>
            <p:spPr bwMode="auto">
              <a:xfrm flipV="1">
                <a:off x="3932" y="2024"/>
                <a:ext cx="14" cy="60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3" name="Line 150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46" y="2024"/>
                <a:ext cx="3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4" name="Line 150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93" y="2076"/>
                <a:ext cx="39" cy="8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5" name="Line 1507"/>
              <p:cNvSpPr>
                <a:spLocks noChangeAspect="1" noChangeShapeType="1"/>
              </p:cNvSpPr>
              <p:nvPr/>
            </p:nvSpPr>
            <p:spPr bwMode="auto">
              <a:xfrm flipH="1">
                <a:off x="3907" y="2146"/>
                <a:ext cx="1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6" name="Line 15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07" y="2209"/>
                <a:ext cx="55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7" name="Line 1509"/>
              <p:cNvSpPr>
                <a:spLocks noChangeAspect="1" noChangeShapeType="1"/>
              </p:cNvSpPr>
              <p:nvPr/>
            </p:nvSpPr>
            <p:spPr bwMode="auto">
              <a:xfrm flipV="1">
                <a:off x="4013" y="2026"/>
                <a:ext cx="33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8" name="Line 151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46" y="2026"/>
                <a:ext cx="9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49" name="Line 1511"/>
              <p:cNvSpPr>
                <a:spLocks noChangeAspect="1" noChangeShapeType="1"/>
              </p:cNvSpPr>
              <p:nvPr/>
            </p:nvSpPr>
            <p:spPr bwMode="auto">
              <a:xfrm flipV="1">
                <a:off x="3973" y="2027"/>
                <a:ext cx="7" cy="6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0" name="Line 15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80" y="2027"/>
                <a:ext cx="33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1" name="Line 151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3" y="2028"/>
                <a:ext cx="1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2" name="Line 1514"/>
              <p:cNvSpPr>
                <a:spLocks noChangeAspect="1" noChangeShapeType="1"/>
              </p:cNvSpPr>
              <p:nvPr/>
            </p:nvSpPr>
            <p:spPr bwMode="auto">
              <a:xfrm flipV="1">
                <a:off x="4017" y="2213"/>
                <a:ext cx="54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3" name="Line 1515"/>
              <p:cNvSpPr>
                <a:spLocks noChangeAspect="1" noChangeShapeType="1"/>
              </p:cNvSpPr>
              <p:nvPr/>
            </p:nvSpPr>
            <p:spPr bwMode="auto">
              <a:xfrm>
                <a:off x="4064" y="2150"/>
                <a:ext cx="7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4" name="Line 1516"/>
              <p:cNvSpPr>
                <a:spLocks noChangeAspect="1" noChangeShapeType="1"/>
              </p:cNvSpPr>
              <p:nvPr/>
            </p:nvSpPr>
            <p:spPr bwMode="auto">
              <a:xfrm flipV="1">
                <a:off x="4064" y="2143"/>
                <a:ext cx="47" cy="7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5" name="Line 1517"/>
              <p:cNvSpPr>
                <a:spLocks noChangeAspect="1" noChangeShapeType="1"/>
              </p:cNvSpPr>
              <p:nvPr/>
            </p:nvSpPr>
            <p:spPr bwMode="auto">
              <a:xfrm>
                <a:off x="4096" y="2081"/>
                <a:ext cx="15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6" name="Line 1518"/>
              <p:cNvSpPr>
                <a:spLocks noChangeAspect="1" noChangeShapeType="1"/>
              </p:cNvSpPr>
              <p:nvPr/>
            </p:nvSpPr>
            <p:spPr bwMode="auto">
              <a:xfrm flipV="1">
                <a:off x="4055" y="2081"/>
                <a:ext cx="41" cy="6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7" name="Line 1519"/>
              <p:cNvSpPr>
                <a:spLocks noChangeAspect="1" noChangeShapeType="1"/>
              </p:cNvSpPr>
              <p:nvPr/>
            </p:nvSpPr>
            <p:spPr bwMode="auto">
              <a:xfrm flipH="1">
                <a:off x="3962" y="2151"/>
                <a:ext cx="5" cy="6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8" name="Line 152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2" y="2215"/>
                <a:ext cx="55" cy="1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59" name="Line 1521"/>
              <p:cNvSpPr>
                <a:spLocks noChangeAspect="1" noChangeShapeType="1"/>
              </p:cNvSpPr>
              <p:nvPr/>
            </p:nvSpPr>
            <p:spPr bwMode="auto">
              <a:xfrm>
                <a:off x="4015" y="2153"/>
                <a:ext cx="2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0" name="Line 1522"/>
              <p:cNvSpPr>
                <a:spLocks noChangeAspect="1" noChangeShapeType="1"/>
              </p:cNvSpPr>
              <p:nvPr/>
            </p:nvSpPr>
            <p:spPr bwMode="auto">
              <a:xfrm flipV="1">
                <a:off x="3919" y="2084"/>
                <a:ext cx="13" cy="6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1" name="Line 152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32" y="2084"/>
                <a:ext cx="41" cy="4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2" name="Line 152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19" y="2146"/>
                <a:ext cx="48" cy="5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3" name="Line 152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55" y="2087"/>
                <a:ext cx="9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4" name="Line 1526"/>
              <p:cNvSpPr>
                <a:spLocks noChangeAspect="1" noChangeShapeType="1"/>
              </p:cNvSpPr>
              <p:nvPr/>
            </p:nvSpPr>
            <p:spPr bwMode="auto">
              <a:xfrm flipV="1">
                <a:off x="4014" y="2087"/>
                <a:ext cx="41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5" name="Line 1527"/>
              <p:cNvSpPr>
                <a:spLocks noChangeAspect="1" noChangeShapeType="1"/>
              </p:cNvSpPr>
              <p:nvPr/>
            </p:nvSpPr>
            <p:spPr bwMode="auto">
              <a:xfrm flipV="1">
                <a:off x="4015" y="2150"/>
                <a:ext cx="49" cy="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6" name="Line 1528"/>
              <p:cNvSpPr>
                <a:spLocks noChangeAspect="1" noChangeShapeType="1"/>
              </p:cNvSpPr>
              <p:nvPr/>
            </p:nvSpPr>
            <p:spPr bwMode="auto">
              <a:xfrm flipV="1">
                <a:off x="3967" y="2088"/>
                <a:ext cx="6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7" name="Line 15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73" y="2088"/>
                <a:ext cx="41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8" name="Line 15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67" y="2151"/>
                <a:ext cx="48" cy="2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  <p:sp>
            <p:nvSpPr>
              <p:cNvPr id="1569" name="Line 15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14" y="2090"/>
                <a:ext cx="1" cy="63"/>
              </a:xfrm>
              <a:prstGeom prst="line">
                <a:avLst/>
              </a:prstGeom>
              <a:grpFill/>
              <a:ln w="317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sng"/>
              </a:p>
            </p:txBody>
          </p:sp>
        </p:grpSp>
        <p:grpSp>
          <p:nvGrpSpPr>
            <p:cNvPr id="3" name="Группа 2"/>
            <p:cNvGrpSpPr/>
            <p:nvPr/>
          </p:nvGrpSpPr>
          <p:grpSpPr>
            <a:xfrm>
              <a:off x="876351" y="4667250"/>
              <a:ext cx="914400" cy="762000"/>
              <a:chOff x="876351" y="4667250"/>
              <a:chExt cx="914400" cy="762000"/>
            </a:xfrm>
          </p:grpSpPr>
          <p:sp>
            <p:nvSpPr>
              <p:cNvPr id="1570" name="Line 1532"/>
              <p:cNvSpPr>
                <a:spLocks noChangeShapeType="1"/>
              </p:cNvSpPr>
              <p:nvPr/>
            </p:nvSpPr>
            <p:spPr bwMode="auto">
              <a:xfrm>
                <a:off x="1333551" y="4895850"/>
                <a:ext cx="1524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1" name="Line 1533"/>
              <p:cNvSpPr>
                <a:spLocks noChangeShapeType="1"/>
              </p:cNvSpPr>
              <p:nvPr/>
            </p:nvSpPr>
            <p:spPr bwMode="auto">
              <a:xfrm flipH="1">
                <a:off x="1257351" y="4972050"/>
                <a:ext cx="2286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2" name="Line 1534"/>
              <p:cNvSpPr>
                <a:spLocks noChangeShapeType="1"/>
              </p:cNvSpPr>
              <p:nvPr/>
            </p:nvSpPr>
            <p:spPr bwMode="auto">
              <a:xfrm flipV="1">
                <a:off x="1257351" y="4895850"/>
                <a:ext cx="2286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3" name="Line 1535"/>
              <p:cNvSpPr>
                <a:spLocks noChangeShapeType="1"/>
              </p:cNvSpPr>
              <p:nvPr/>
            </p:nvSpPr>
            <p:spPr bwMode="auto">
              <a:xfrm>
                <a:off x="1485951" y="48958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4" name="Line 1536"/>
              <p:cNvSpPr>
                <a:spLocks noChangeShapeType="1"/>
              </p:cNvSpPr>
              <p:nvPr/>
            </p:nvSpPr>
            <p:spPr bwMode="auto">
              <a:xfrm flipV="1">
                <a:off x="1562151" y="4819650"/>
                <a:ext cx="1524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5" name="Line 1537"/>
              <p:cNvSpPr>
                <a:spLocks noChangeShapeType="1"/>
              </p:cNvSpPr>
              <p:nvPr/>
            </p:nvSpPr>
            <p:spPr bwMode="auto">
              <a:xfrm>
                <a:off x="1714551" y="48196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6" name="Line 1538"/>
              <p:cNvSpPr>
                <a:spLocks noChangeShapeType="1"/>
              </p:cNvSpPr>
              <p:nvPr/>
            </p:nvSpPr>
            <p:spPr bwMode="auto">
              <a:xfrm flipH="1">
                <a:off x="1714551" y="4895850"/>
                <a:ext cx="762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7" name="Line 1539"/>
              <p:cNvSpPr>
                <a:spLocks noChangeShapeType="1"/>
              </p:cNvSpPr>
              <p:nvPr/>
            </p:nvSpPr>
            <p:spPr bwMode="auto">
              <a:xfrm>
                <a:off x="1714551" y="48958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8" name="Line 1540"/>
              <p:cNvSpPr>
                <a:spLocks noChangeShapeType="1"/>
              </p:cNvSpPr>
              <p:nvPr/>
            </p:nvSpPr>
            <p:spPr bwMode="auto">
              <a:xfrm flipH="1">
                <a:off x="1714551" y="4972050"/>
                <a:ext cx="762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79" name="Line 1541"/>
              <p:cNvSpPr>
                <a:spLocks noChangeShapeType="1"/>
              </p:cNvSpPr>
              <p:nvPr/>
            </p:nvSpPr>
            <p:spPr bwMode="auto">
              <a:xfrm flipH="1">
                <a:off x="1562151" y="4972050"/>
                <a:ext cx="1524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0" name="Line 1542"/>
              <p:cNvSpPr>
                <a:spLocks noChangeShapeType="1"/>
              </p:cNvSpPr>
              <p:nvPr/>
            </p:nvSpPr>
            <p:spPr bwMode="auto">
              <a:xfrm flipV="1">
                <a:off x="1562151" y="4819650"/>
                <a:ext cx="0" cy="2286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1" name="Line 1543"/>
              <p:cNvSpPr>
                <a:spLocks noChangeShapeType="1"/>
              </p:cNvSpPr>
              <p:nvPr/>
            </p:nvSpPr>
            <p:spPr bwMode="auto">
              <a:xfrm flipH="1" flipV="1">
                <a:off x="1485951" y="4743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2" name="Line 1544"/>
              <p:cNvSpPr>
                <a:spLocks noChangeShapeType="1"/>
              </p:cNvSpPr>
              <p:nvPr/>
            </p:nvSpPr>
            <p:spPr bwMode="auto">
              <a:xfrm>
                <a:off x="1485951" y="47434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3" name="Line 1545"/>
              <p:cNvSpPr>
                <a:spLocks noChangeShapeType="1"/>
              </p:cNvSpPr>
              <p:nvPr/>
            </p:nvSpPr>
            <p:spPr bwMode="auto">
              <a:xfrm flipH="1" flipV="1">
                <a:off x="1409751" y="4743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4" name="Line 1546"/>
              <p:cNvSpPr>
                <a:spLocks noChangeShapeType="1"/>
              </p:cNvSpPr>
              <p:nvPr/>
            </p:nvSpPr>
            <p:spPr bwMode="auto">
              <a:xfrm flipV="1">
                <a:off x="1409751" y="46672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5" name="Line 1547"/>
              <p:cNvSpPr>
                <a:spLocks noChangeShapeType="1"/>
              </p:cNvSpPr>
              <p:nvPr/>
            </p:nvSpPr>
            <p:spPr bwMode="auto">
              <a:xfrm flipH="1">
                <a:off x="1257351" y="4667250"/>
                <a:ext cx="2286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6" name="Line 1548"/>
              <p:cNvSpPr>
                <a:spLocks noChangeShapeType="1"/>
              </p:cNvSpPr>
              <p:nvPr/>
            </p:nvSpPr>
            <p:spPr bwMode="auto">
              <a:xfrm flipH="1">
                <a:off x="1181151" y="4667250"/>
                <a:ext cx="762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7" name="Line 1549"/>
              <p:cNvSpPr>
                <a:spLocks noChangeShapeType="1"/>
              </p:cNvSpPr>
              <p:nvPr/>
            </p:nvSpPr>
            <p:spPr bwMode="auto">
              <a:xfrm flipH="1">
                <a:off x="876351" y="4819650"/>
                <a:ext cx="3048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8" name="Line 1550"/>
              <p:cNvSpPr>
                <a:spLocks noChangeShapeType="1"/>
              </p:cNvSpPr>
              <p:nvPr/>
            </p:nvSpPr>
            <p:spPr bwMode="auto">
              <a:xfrm flipV="1">
                <a:off x="876351" y="4819650"/>
                <a:ext cx="762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89" name="Line 1551"/>
              <p:cNvSpPr>
                <a:spLocks noChangeShapeType="1"/>
              </p:cNvSpPr>
              <p:nvPr/>
            </p:nvSpPr>
            <p:spPr bwMode="auto">
              <a:xfrm>
                <a:off x="952551" y="4819650"/>
                <a:ext cx="152400" cy="2286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0" name="Line 1552"/>
              <p:cNvSpPr>
                <a:spLocks noChangeShapeType="1"/>
              </p:cNvSpPr>
              <p:nvPr/>
            </p:nvSpPr>
            <p:spPr bwMode="auto">
              <a:xfrm flipH="1">
                <a:off x="1028751" y="50482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1" name="Line 1553"/>
              <p:cNvSpPr>
                <a:spLocks noChangeShapeType="1"/>
              </p:cNvSpPr>
              <p:nvPr/>
            </p:nvSpPr>
            <p:spPr bwMode="auto">
              <a:xfrm>
                <a:off x="1028751" y="5124450"/>
                <a:ext cx="7620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2" name="Line 1554"/>
              <p:cNvSpPr>
                <a:spLocks noChangeShapeType="1"/>
              </p:cNvSpPr>
              <p:nvPr/>
            </p:nvSpPr>
            <p:spPr bwMode="auto">
              <a:xfrm flipV="1">
                <a:off x="1104951" y="51244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3" name="Line 1555"/>
              <p:cNvSpPr>
                <a:spLocks noChangeShapeType="1"/>
              </p:cNvSpPr>
              <p:nvPr/>
            </p:nvSpPr>
            <p:spPr bwMode="auto">
              <a:xfrm>
                <a:off x="1104951" y="5124450"/>
                <a:ext cx="15240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4" name="Line 1556"/>
              <p:cNvSpPr>
                <a:spLocks noChangeShapeType="1"/>
              </p:cNvSpPr>
              <p:nvPr/>
            </p:nvSpPr>
            <p:spPr bwMode="auto">
              <a:xfrm>
                <a:off x="1257351" y="5124450"/>
                <a:ext cx="152400" cy="3048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5" name="Line 1557"/>
              <p:cNvSpPr>
                <a:spLocks noChangeShapeType="1"/>
              </p:cNvSpPr>
              <p:nvPr/>
            </p:nvSpPr>
            <p:spPr bwMode="auto">
              <a:xfrm flipV="1">
                <a:off x="1409751" y="5353050"/>
                <a:ext cx="0" cy="762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  <p:sp>
            <p:nvSpPr>
              <p:cNvPr id="1596" name="Line 1558"/>
              <p:cNvSpPr>
                <a:spLocks noChangeShapeType="1"/>
              </p:cNvSpPr>
              <p:nvPr/>
            </p:nvSpPr>
            <p:spPr bwMode="auto">
              <a:xfrm flipV="1">
                <a:off x="1409751" y="5200650"/>
                <a:ext cx="152400" cy="15240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lIns="90000" tIns="43200" rIns="90000" bIns="43200" anchor="ctr">
                <a:spAutoFit/>
              </a:bodyPr>
              <a:lstStyle/>
              <a:p>
                <a:endParaRPr lang="en-US" u="sng"/>
              </a:p>
            </p:txBody>
          </p:sp>
        </p:grpSp>
      </p:grpSp>
      <p:sp>
        <p:nvSpPr>
          <p:cNvPr id="5" name="Правая фигурная скобка 4"/>
          <p:cNvSpPr/>
          <p:nvPr/>
        </p:nvSpPr>
        <p:spPr>
          <a:xfrm>
            <a:off x="3563888" y="1444714"/>
            <a:ext cx="216024" cy="1408222"/>
          </a:xfrm>
          <a:prstGeom prst="rightBrace">
            <a:avLst>
              <a:gd name="adj1" fmla="val 3763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02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855643"/>
              </p:ext>
            </p:extLst>
          </p:nvPr>
        </p:nvGraphicFramePr>
        <p:xfrm>
          <a:off x="3275856" y="4264877"/>
          <a:ext cx="1216968" cy="892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09" name="Уравнение" r:id="rId4" imgW="545760" imgH="393480" progId="Equation.3">
                  <p:embed/>
                </p:oleObj>
              </mc:Choice>
              <mc:Fallback>
                <p:oleObj name="Уравнение" r:id="rId4" imgW="545760" imgH="393480" progId="Equation.3">
                  <p:embed/>
                  <p:pic>
                    <p:nvPicPr>
                      <p:cNvPr id="5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264877"/>
                        <a:ext cx="1216968" cy="8923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4" name="TextBox 1603"/>
          <p:cNvSpPr txBox="1"/>
          <p:nvPr/>
        </p:nvSpPr>
        <p:spPr>
          <a:xfrm>
            <a:off x="3275856" y="393305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Stokes’ law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5856" y="5373216"/>
            <a:ext cx="47115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l-G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values: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1.7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water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~100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amino acids in aqueous solution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8450" y="4553080"/>
            <a:ext cx="3803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viscosity,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volume)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19945</TotalTime>
  <Words>2035</Words>
  <Application>Microsoft Office PowerPoint</Application>
  <PresentationFormat>Экран (4:3)</PresentationFormat>
  <Paragraphs>564</Paragraphs>
  <Slides>31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6</vt:i4>
      </vt:variant>
      <vt:variant>
        <vt:lpstr>Заголовки слайдов</vt:lpstr>
      </vt:variant>
      <vt:variant>
        <vt:i4>31</vt:i4>
      </vt:variant>
    </vt:vector>
  </HeadingPairs>
  <TitlesOfParts>
    <vt:vector size="42" baseType="lpstr">
      <vt:lpstr>Arial</vt:lpstr>
      <vt:lpstr>Symbol</vt:lpstr>
      <vt:lpstr>Times New Roman</vt:lpstr>
      <vt:lpstr>Wingdings</vt:lpstr>
      <vt:lpstr>Оформление по умолчанию</vt:lpstr>
      <vt:lpstr>Формула</vt:lpstr>
      <vt:lpstr>Уравнение</vt:lpstr>
      <vt:lpstr>Formel</vt:lpstr>
      <vt:lpstr>Graph</vt:lpstr>
      <vt:lpstr>Microsoft Equation 3.0</vt:lpstr>
      <vt:lpstr>Equation</vt:lpstr>
      <vt:lpstr>NMR relaxation. BPP Theory</vt:lpstr>
      <vt:lpstr>Outline</vt:lpstr>
      <vt:lpstr>Macroscopic spin magnetization</vt:lpstr>
      <vt:lpstr>Free precession</vt:lpstr>
      <vt:lpstr>T1 and T2 relaxation</vt:lpstr>
      <vt:lpstr>Bloch equations and FID</vt:lpstr>
      <vt:lpstr>Origin of T1-relaxation</vt:lpstr>
      <vt:lpstr>Origin of T2-relaxation</vt:lpstr>
      <vt:lpstr>Origin of fluctuating interactions</vt:lpstr>
      <vt:lpstr>NMR relaxation mechanisms</vt:lpstr>
      <vt:lpstr>Noise spectral density</vt:lpstr>
      <vt:lpstr>From the Bloch to Redfield theory via BPP</vt:lpstr>
      <vt:lpstr>A bit of theory</vt:lpstr>
      <vt:lpstr>A bit of theory</vt:lpstr>
      <vt:lpstr>Expressions for T1 and T2</vt:lpstr>
      <vt:lpstr>T1-measurement: inversion-recovery</vt:lpstr>
      <vt:lpstr>Problem with T2 measurements: inhomogeneous linewidth</vt:lpstr>
      <vt:lpstr>T2-measurement: spin echo</vt:lpstr>
      <vt:lpstr>T2-measurement: spin echo</vt:lpstr>
      <vt:lpstr>Other relaxation times</vt:lpstr>
      <vt:lpstr>Cross-relaxation</vt:lpstr>
      <vt:lpstr>Cross-relaxation, Solomon equations</vt:lpstr>
      <vt:lpstr>Nuclear Overhauser effect = NOE</vt:lpstr>
      <vt:lpstr>Overhauser effect: cross-relaxation</vt:lpstr>
      <vt:lpstr>Overhauser effect: a cartoon</vt:lpstr>
      <vt:lpstr>Overhauser effect: a cartoon</vt:lpstr>
      <vt:lpstr>Overhauser effect: a cartoon</vt:lpstr>
      <vt:lpstr>Overhauser effect: a cartoon</vt:lpstr>
      <vt:lpstr>Cross-correlated relaxation</vt:lpstr>
      <vt:lpstr>Cross-correlated relaxation</vt:lpstr>
      <vt:lpstr>Summary</vt:lpstr>
    </vt:vector>
  </TitlesOfParts>
  <Company>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Перенос неравновесной поляризации и релаксация многоспиновых систем</dc:title>
  <dc:creator>Elena</dc:creator>
  <cp:lastModifiedBy>Konstantin L. Ivanov</cp:lastModifiedBy>
  <cp:revision>1342</cp:revision>
  <dcterms:created xsi:type="dcterms:W3CDTF">2010-06-05T11:54:26Z</dcterms:created>
  <dcterms:modified xsi:type="dcterms:W3CDTF">2018-12-17T09:59:44Z</dcterms:modified>
</cp:coreProperties>
</file>