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1" r:id="rId6"/>
    <p:sldId id="264" r:id="rId7"/>
    <p:sldId id="263" r:id="rId8"/>
    <p:sldId id="260" r:id="rId9"/>
    <p:sldId id="267" r:id="rId10"/>
    <p:sldId id="257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50"/>
    <p:restoredTop sz="75097"/>
  </p:normalViewPr>
  <p:slideViewPr>
    <p:cSldViewPr snapToGrid="0">
      <p:cViewPr varScale="1">
        <p:scale>
          <a:sx n="59" d="100"/>
          <a:sy n="59" d="100"/>
        </p:scale>
        <p:origin x="13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E917-80E0-8D4B-BF4D-9678366F6606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1B1F8-2FEE-8846-BCBA-6AB419335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1B1F8-2FEE-8846-BCBA-6AB419335C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1B1F8-2FEE-8846-BCBA-6AB419335C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33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71B1F8-2FEE-8846-BCBA-6AB419335C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36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8A66-4688-DF3F-1A24-9F170C758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55427E-B647-4DF6-48A2-4DD3058A9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9E5FF2-70F2-9FFE-7676-6C897742E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26716-C9A2-70D1-C167-371270DE4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905DC-864F-338D-7C6A-999E43E8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1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295A1-0ADC-ECD5-F14A-6787D8C7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8E8292-F30D-5B8B-E1DB-836A62557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455DF-4969-0513-3CC4-D1EA84947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6E053-337D-08E6-83C7-7C8F05F38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53BEB-368B-D22F-CB33-82B113C11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9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FB264D-6CB3-2BFB-4DA4-9C13B07DBE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F5DC59-1683-2A6C-DBE7-3D472089C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0B6B42-A3B3-F1D7-6920-1638475B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6841B-DA8A-DD7B-1A73-7266B0928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B6360-BC5E-9172-368C-EDD84FB3F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74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71CE-4146-FB11-D105-B89067A0F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6DCE-0DF5-0A74-70C7-6EC3453F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5C8C0-6FA6-716B-64C4-54C6E7C3F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10ED4-D1A9-1FC2-83E5-ADB1E235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E2D1C-341A-F6FF-B903-C44779DF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84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2CCB-06D8-D19B-692D-430F589C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D4049-244C-7D5D-CDE9-5877AE04C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1C917-A7E9-8083-4A70-6D886C1AB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BB0FC-707E-5DEE-B07F-105583EC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81A4-5895-5EE8-827A-E69AF5300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17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7AF6D-6B0F-80B8-BE0B-933B23258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72610-331F-3C4C-BB3B-CAB2EF5339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1C314-D1B3-5F43-4FB4-9703FB393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F0F2E-5750-A1BE-533D-385EDDB84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F0099-D72C-3136-C581-24529659F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229881-8100-23B8-87CD-74B9EFE1A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9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85120-DA94-6CAC-AE6E-90CEE469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6506E-61AE-C2CB-3CF1-44BAA6F10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2A0874-F330-BB55-BFBF-91C743814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82DEC7-FB35-E96E-56EE-95A4C0B71A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5E873-C006-D8F4-F4D5-7638D2FE6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5EEFB9-13B0-076B-0448-604BCDB3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1653A-FA4B-20C8-C459-7E07B742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B2A6E2-4303-692F-0031-7AF0FDF97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9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A84AB-E457-C628-8FB0-9A1E52F85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13AD6-2F00-B686-C991-9418102C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0225A-F7A6-7806-E076-04886D08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ABF50-0EF2-2D4C-7B47-711AC82DB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8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AE0C49-2B29-C420-FC64-3C9AC06A2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54DF36-B8BF-14B8-9B2B-2B1CA946B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842819-66CC-18C2-85C3-7E26CDD11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55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0FA1-E095-E63A-AE9A-DF4D1C837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0486-7914-54A2-0844-C04619E66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957F-AA2C-7BB2-4396-81FAF5E70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100D1E-D279-B80E-D810-EC1D01B86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4499C5-1A29-386F-67EF-CCE689E0E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5B174-CE47-83F3-0572-AB7F71B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14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674A-0F9A-A790-470A-41FF5D345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670976-814A-8F39-088D-48C68F0A5D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486D2-21CA-5A4B-C6F7-B4CA3FB0FA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B766F-CC3E-1212-54DA-CCEBE3013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D1808C-5D5F-C9E6-7C2C-A05DE8CA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615BC-516D-FB8B-C72A-58767F2FC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9FDC3-D029-D09C-8961-3095683D2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D06AC-B725-FED7-E17C-83002CDD6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88554-065D-1E5E-8723-3174F5D5B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F7B5A-92FE-8E47-A7D4-89CBEAED9624}" type="datetimeFigureOut">
              <a:rPr lang="en-US" smtClean="0"/>
              <a:t>12/8/22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393F3-A75C-F687-BC57-0505C46C0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79B61-D48B-02C5-F694-F1B9714A5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15E26-D807-FA40-AE70-64EE3EAC1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7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706A-5F7B-A1B1-F143-DA57CD13B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43000"/>
            <a:ext cx="12192000" cy="3626077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SIMPSON: </a:t>
            </a:r>
            <a:r>
              <a:rPr lang="en-US" sz="4400" b="1" dirty="0"/>
              <a:t>Sim</a:t>
            </a:r>
            <a:r>
              <a:rPr lang="en-US" sz="4400" dirty="0"/>
              <a:t>ulation </a:t>
            </a:r>
            <a:r>
              <a:rPr lang="en-US" sz="4400" b="1" dirty="0"/>
              <a:t>P</a:t>
            </a:r>
            <a:r>
              <a:rPr lang="en-US" sz="4400" dirty="0"/>
              <a:t>rogram for </a:t>
            </a:r>
            <a:r>
              <a:rPr lang="en-US" sz="4400" b="1" dirty="0"/>
              <a:t>So</a:t>
            </a:r>
            <a:r>
              <a:rPr lang="en-US" sz="4400" dirty="0"/>
              <a:t>lid state </a:t>
            </a:r>
            <a:r>
              <a:rPr lang="en-US" sz="4400" b="1" dirty="0"/>
              <a:t>N</a:t>
            </a:r>
            <a:r>
              <a:rPr lang="en-US" sz="4400" dirty="0"/>
              <a:t>MR</a:t>
            </a:r>
            <a:br>
              <a:rPr lang="en-US" sz="4400" dirty="0"/>
            </a:b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virtual spectrometer</a:t>
            </a:r>
            <a:br>
              <a:rPr lang="en-US" sz="36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JMR, 147, 296-330,2000 </a:t>
            </a:r>
            <a:br>
              <a:rPr lang="en-US" sz="4400" b="1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75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8B5A1-8501-9C29-6973-BA2267ADF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Workshop (Day 1 &amp;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A921A-E3E3-5AA6-0CAE-5253028FB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72757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Hamiltonian (Chemical Shift, Coupling, Quadrupolar, RF)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Anisotropy ( Euler angles, Power pattern)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Homogeneous and inhomogeneous interactions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Magic-angle spinning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Time-dependent Hamiltonian  and Resonances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36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8ACB-05A6-767C-86CC-3F0A722D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+mn-lt"/>
                <a:cs typeface="Times New Roman" panose="02020603050405020304" pitchFamily="18" charset="0"/>
              </a:rPr>
              <a:t>Let’s get started with Simpson Exercise…</a:t>
            </a:r>
          </a:p>
        </p:txBody>
      </p:sp>
    </p:spTree>
    <p:extLst>
      <p:ext uri="{BB962C8B-B14F-4D97-AF65-F5344CB8AC3E}">
        <p14:creationId xmlns:p14="http://schemas.microsoft.com/office/powerpoint/2010/main" val="4199142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E9DB3C-62E8-774E-B4A0-967D232F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48334"/>
              </p:ext>
            </p:extLst>
          </p:nvPr>
        </p:nvGraphicFramePr>
        <p:xfrm>
          <a:off x="839595" y="3011126"/>
          <a:ext cx="2064308" cy="2064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077">
                  <a:extLst>
                    <a:ext uri="{9D8B030D-6E8A-4147-A177-3AD203B41FA5}">
                      <a16:colId xmlns:a16="http://schemas.microsoft.com/office/drawing/2014/main" val="2049494010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465932213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2511680423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320665019"/>
                    </a:ext>
                  </a:extLst>
                </a:gridCol>
              </a:tblGrid>
              <a:tr h="501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38067"/>
                  </a:ext>
                </a:extLst>
              </a:tr>
              <a:tr h="501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713286"/>
                  </a:ext>
                </a:extLst>
              </a:tr>
              <a:tr h="501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25751"/>
                  </a:ext>
                </a:extLst>
              </a:tr>
              <a:tr h="560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9555"/>
                  </a:ext>
                </a:extLst>
              </a:tr>
            </a:tbl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BF7E460E-60A5-CC43-AC4D-E234D4B06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312"/>
            <a:ext cx="11757661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DNP Simulation: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SpinEvolution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9AFC9-D351-0142-BE5E-99E338C109DD}"/>
              </a:ext>
            </a:extLst>
          </p:cNvPr>
          <p:cNvSpPr txBox="1"/>
          <p:nvPr/>
        </p:nvSpPr>
        <p:spPr>
          <a:xfrm>
            <a:off x="1234395" y="5260404"/>
            <a:ext cx="12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spin ½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86D253-D4AB-ED48-A8B9-52808D66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12" y="1636817"/>
            <a:ext cx="5027613" cy="48163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CBCEDF-B1C8-C743-99B4-F82A512938B4}"/>
              </a:ext>
            </a:extLst>
          </p:cNvPr>
          <p:cNvSpPr/>
          <p:nvPr/>
        </p:nvSpPr>
        <p:spPr>
          <a:xfrm>
            <a:off x="4599091" y="4107593"/>
            <a:ext cx="4001983" cy="2345593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3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A4D8C-434C-4327-2F88-5E4577653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2377"/>
            <a:ext cx="10515600" cy="76328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NMR Workflow: 4 components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2C657D-4DCB-A3BE-A179-9AD2831B8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154" y="1035661"/>
            <a:ext cx="8533636" cy="52127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2E1BF9-2723-324C-AE87-CFA9A6907218}"/>
              </a:ext>
            </a:extLst>
          </p:cNvPr>
          <p:cNvSpPr txBox="1"/>
          <p:nvPr/>
        </p:nvSpPr>
        <p:spPr>
          <a:xfrm>
            <a:off x="1865429" y="10141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93F66-A74A-7D47-A986-6F04BAB53319}"/>
              </a:ext>
            </a:extLst>
          </p:cNvPr>
          <p:cNvSpPr txBox="1"/>
          <p:nvPr/>
        </p:nvSpPr>
        <p:spPr>
          <a:xfrm>
            <a:off x="2107762" y="33933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88C901-FDE7-8449-9CD0-63974096D64E}"/>
              </a:ext>
            </a:extLst>
          </p:cNvPr>
          <p:cNvSpPr txBox="1"/>
          <p:nvPr/>
        </p:nvSpPr>
        <p:spPr>
          <a:xfrm>
            <a:off x="5189709" y="33933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20CB2-E994-ED4B-B41A-FFFAF6CE1710}"/>
              </a:ext>
            </a:extLst>
          </p:cNvPr>
          <p:cNvSpPr txBox="1"/>
          <p:nvPr/>
        </p:nvSpPr>
        <p:spPr>
          <a:xfrm>
            <a:off x="8214252" y="3393324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9CE0EB-2503-3C4F-B97F-4CE6D1F36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314" y="3762656"/>
            <a:ext cx="2689224" cy="27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68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4F33-0CCF-280C-E514-6CBADFC3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6"/>
            <a:ext cx="10515600" cy="763284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SIMPSON: Virtual spectrometer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3C11A9-A97D-8E42-750A-41DE62DE0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614" r="38972" b="1957"/>
          <a:stretch/>
        </p:blipFill>
        <p:spPr>
          <a:xfrm>
            <a:off x="4800601" y="1308647"/>
            <a:ext cx="3555999" cy="50667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CA777D-8466-B24E-8779-08D6DB36F8B8}"/>
              </a:ext>
            </a:extLst>
          </p:cNvPr>
          <p:cNvSpPr txBox="1"/>
          <p:nvPr/>
        </p:nvSpPr>
        <p:spPr>
          <a:xfrm>
            <a:off x="3102429" y="1747158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Sample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4A7DD-F097-084F-9AF8-7BD4D628C283}"/>
              </a:ext>
            </a:extLst>
          </p:cNvPr>
          <p:cNvSpPr txBox="1"/>
          <p:nvPr/>
        </p:nvSpPr>
        <p:spPr>
          <a:xfrm>
            <a:off x="2422811" y="5428673"/>
            <a:ext cx="2249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Spectrum </a:t>
            </a:r>
          </a:p>
          <a:p>
            <a:pPr algn="ctr"/>
            <a:r>
              <a:rPr lang="en-US" sz="1400" b="1" dirty="0"/>
              <a:t>Acquisition &amp; processing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919C7-2C2E-694D-BA35-9F09918FAF81}"/>
              </a:ext>
            </a:extLst>
          </p:cNvPr>
          <p:cNvSpPr txBox="1"/>
          <p:nvPr/>
        </p:nvSpPr>
        <p:spPr>
          <a:xfrm>
            <a:off x="2382070" y="2842271"/>
            <a:ext cx="224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Spectrometer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E6BCE-AEE2-1741-9817-F29D2BF2E7BC}"/>
              </a:ext>
            </a:extLst>
          </p:cNvPr>
          <p:cNvSpPr txBox="1"/>
          <p:nvPr/>
        </p:nvSpPr>
        <p:spPr>
          <a:xfrm>
            <a:off x="2382070" y="4135472"/>
            <a:ext cx="224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Pulse sequence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E33ABF-5C68-584A-ACC4-A1BCCC6DA6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5" t="6445" r="76357" b="59511"/>
          <a:stretch/>
        </p:blipFill>
        <p:spPr>
          <a:xfrm>
            <a:off x="1315608" y="1339682"/>
            <a:ext cx="1107203" cy="1110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EEE9C8-A95F-364E-A797-2B004F8D0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539" t="60914" r="65354" b="6535"/>
          <a:stretch/>
        </p:blipFill>
        <p:spPr>
          <a:xfrm>
            <a:off x="1420303" y="4013690"/>
            <a:ext cx="1115350" cy="6128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3B369F-1BC8-4949-A6B8-D067DA2049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014" t="51283" r="-1115" b="916"/>
          <a:stretch/>
        </p:blipFill>
        <p:spPr>
          <a:xfrm>
            <a:off x="1654987" y="5428672"/>
            <a:ext cx="767824" cy="6984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DFB730-2AD2-5843-8856-76D2B1F6A5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356" y="2546954"/>
            <a:ext cx="1148297" cy="115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78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4B592E1-A2F7-7869-FADE-23E0F5DFE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344" y="150483"/>
            <a:ext cx="10515600" cy="70991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 file (*.in)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spinsys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C59789-8D1D-9DA1-EFA2-0E1BBAAB3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308" y="1071297"/>
            <a:ext cx="5334367" cy="1892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F0DFFE-F5EB-5283-6127-9E909E37AA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08" y="3275051"/>
            <a:ext cx="4110071" cy="33410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81302B-CB51-A940-9E66-17ECCB3B1950}"/>
              </a:ext>
            </a:extLst>
          </p:cNvPr>
          <p:cNvSpPr/>
          <p:nvPr/>
        </p:nvSpPr>
        <p:spPr>
          <a:xfrm>
            <a:off x="385280" y="1833051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Syntax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E80887-2937-164F-A9A9-66ABFA6AFFAE}"/>
              </a:ext>
            </a:extLst>
          </p:cNvPr>
          <p:cNvGrpSpPr/>
          <p:nvPr/>
        </p:nvGrpSpPr>
        <p:grpSpPr>
          <a:xfrm>
            <a:off x="6980716" y="4205472"/>
            <a:ext cx="2095816" cy="2108899"/>
            <a:chOff x="3705069" y="4649363"/>
            <a:chExt cx="2095816" cy="2108899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5612D4-9AEC-9A47-95B9-ECBFAFBB645F}"/>
                </a:ext>
              </a:extLst>
            </p:cNvPr>
            <p:cNvSpPr/>
            <p:nvPr/>
          </p:nvSpPr>
          <p:spPr>
            <a:xfrm>
              <a:off x="4493635" y="4649363"/>
              <a:ext cx="704538" cy="68793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aseline="30000" dirty="0"/>
                <a:t>13</a:t>
              </a:r>
              <a:r>
                <a:rPr lang="en-US" dirty="0"/>
                <a:t>C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D6B6D34-CDD2-6344-AC18-870B7BBC4F59}"/>
                </a:ext>
              </a:extLst>
            </p:cNvPr>
            <p:cNvSpPr/>
            <p:nvPr/>
          </p:nvSpPr>
          <p:spPr>
            <a:xfrm>
              <a:off x="3705069" y="5782963"/>
              <a:ext cx="365760" cy="36576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0E57752-A653-F14A-88EC-612AA5476D65}"/>
                </a:ext>
              </a:extLst>
            </p:cNvPr>
            <p:cNvSpPr/>
            <p:nvPr/>
          </p:nvSpPr>
          <p:spPr>
            <a:xfrm>
              <a:off x="4663024" y="6392502"/>
              <a:ext cx="365760" cy="36576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F14673C-5C1B-A44F-B20B-1CDCBFB2BDCD}"/>
                </a:ext>
              </a:extLst>
            </p:cNvPr>
            <p:cNvSpPr/>
            <p:nvPr/>
          </p:nvSpPr>
          <p:spPr>
            <a:xfrm>
              <a:off x="5435125" y="5854114"/>
              <a:ext cx="365760" cy="365760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H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3ED1A13-1DC7-FB41-B4E6-2BE3509217BC}"/>
                </a:ext>
              </a:extLst>
            </p:cNvPr>
            <p:cNvCxnSpPr>
              <a:stCxn id="6" idx="3"/>
              <a:endCxn id="8" idx="7"/>
            </p:cNvCxnSpPr>
            <p:nvPr/>
          </p:nvCxnSpPr>
          <p:spPr>
            <a:xfrm flipH="1">
              <a:off x="4017265" y="5236556"/>
              <a:ext cx="579547" cy="59997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FE22F60-44C0-5A41-91DE-AC69CA63C74C}"/>
                </a:ext>
              </a:extLst>
            </p:cNvPr>
            <p:cNvCxnSpPr>
              <a:cxnSpLocks/>
              <a:stCxn id="6" idx="4"/>
              <a:endCxn id="9" idx="0"/>
            </p:cNvCxnSpPr>
            <p:nvPr/>
          </p:nvCxnSpPr>
          <p:spPr>
            <a:xfrm>
              <a:off x="4845904" y="5337302"/>
              <a:ext cx="0" cy="10552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4F44E9A-81D3-6E45-8165-99655C8B341F}"/>
                </a:ext>
              </a:extLst>
            </p:cNvPr>
            <p:cNvCxnSpPr>
              <a:cxnSpLocks/>
              <a:stCxn id="6" idx="5"/>
              <a:endCxn id="10" idx="1"/>
            </p:cNvCxnSpPr>
            <p:nvPr/>
          </p:nvCxnSpPr>
          <p:spPr>
            <a:xfrm>
              <a:off x="5094996" y="5236556"/>
              <a:ext cx="393693" cy="67112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D6F9D08F-09F9-7348-B09D-AE449F10D9B3}"/>
              </a:ext>
            </a:extLst>
          </p:cNvPr>
          <p:cNvSpPr/>
          <p:nvPr/>
        </p:nvSpPr>
        <p:spPr>
          <a:xfrm>
            <a:off x="412749" y="4459580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Example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8BE5C8-964E-0144-A277-5063E0AE1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282" y="1224888"/>
            <a:ext cx="41148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C4B3F-6370-0785-4D7B-FDB22144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 file (*.in)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par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section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5DFEA6-B24E-F7D5-1AD7-F569B7862B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677" b="14307"/>
          <a:stretch/>
        </p:blipFill>
        <p:spPr>
          <a:xfrm>
            <a:off x="2023264" y="1816443"/>
            <a:ext cx="8539596" cy="4676432"/>
          </a:xfrm>
          <a:prstGeom prst="rect">
            <a:avLst/>
          </a:prstGeom>
        </p:spPr>
      </p:pic>
      <p:sp>
        <p:nvSpPr>
          <p:cNvPr id="3" name="Right Brace 2">
            <a:extLst>
              <a:ext uri="{FF2B5EF4-FFF2-40B4-BE49-F238E27FC236}">
                <a16:creationId xmlns:a16="http://schemas.microsoft.com/office/drawing/2014/main" id="{85BAE6C1-6F20-1147-B046-98FDFB3B0CD1}"/>
              </a:ext>
            </a:extLst>
          </p:cNvPr>
          <p:cNvSpPr/>
          <p:nvPr/>
        </p:nvSpPr>
        <p:spPr>
          <a:xfrm>
            <a:off x="7072313" y="4986338"/>
            <a:ext cx="242887" cy="585787"/>
          </a:xfrm>
          <a:prstGeom prst="rightBrac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324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E37AA25-DF5B-B342-4B33-71F778440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 file (*.in)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pulse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section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D60560-3DEC-D13B-A6BF-F9F9CD30B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30" r="2384" b="61445"/>
          <a:stretch/>
        </p:blipFill>
        <p:spPr>
          <a:xfrm>
            <a:off x="9872662" y="2636316"/>
            <a:ext cx="1981710" cy="20042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126994-1B1C-7D49-C444-1F5E44D18E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777" t="72382" r="40196"/>
          <a:stretch/>
        </p:blipFill>
        <p:spPr>
          <a:xfrm>
            <a:off x="0" y="4037527"/>
            <a:ext cx="2636520" cy="14831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205A70-77B0-9A46-9DF8-F613F1452BD8}"/>
              </a:ext>
            </a:extLst>
          </p:cNvPr>
          <p:cNvSpPr txBox="1"/>
          <p:nvPr/>
        </p:nvSpPr>
        <p:spPr>
          <a:xfrm>
            <a:off x="2113322" y="1616138"/>
            <a:ext cx="74366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i="1" dirty="0">
                <a:solidFill>
                  <a:srgbClr val="C00000"/>
                </a:solidFill>
              </a:rPr>
              <a:t>pulse</a:t>
            </a:r>
            <a:r>
              <a:rPr lang="en-US" dirty="0"/>
              <a:t> ”</a:t>
            </a:r>
            <a:r>
              <a:rPr lang="en-US" dirty="0">
                <a:solidFill>
                  <a:srgbClr val="0432FF"/>
                </a:solidFill>
              </a:rPr>
              <a:t>length</a:t>
            </a:r>
            <a:r>
              <a:rPr lang="en-US" dirty="0"/>
              <a:t>”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Power-Ch1</a:t>
            </a:r>
            <a:r>
              <a:rPr lang="en-US" dirty="0"/>
              <a:t>” “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Phase-Ch1</a:t>
            </a:r>
            <a:r>
              <a:rPr lang="en-US" dirty="0"/>
              <a:t>” “</a:t>
            </a:r>
            <a:r>
              <a:rPr lang="en-US" dirty="0">
                <a:solidFill>
                  <a:srgbClr val="7030A0"/>
                </a:solidFill>
              </a:rPr>
              <a:t>Power-Ch2</a:t>
            </a:r>
            <a:r>
              <a:rPr lang="en-US" dirty="0"/>
              <a:t>” “</a:t>
            </a:r>
            <a:r>
              <a:rPr lang="en-US" dirty="0">
                <a:solidFill>
                  <a:srgbClr val="7030A0"/>
                </a:solidFill>
              </a:rPr>
              <a:t>Phase-Ch2</a:t>
            </a:r>
            <a:r>
              <a:rPr lang="en-US" dirty="0"/>
              <a:t>”</a:t>
            </a:r>
          </a:p>
          <a:p>
            <a:r>
              <a:rPr lang="en-US" i="1" dirty="0">
                <a:solidFill>
                  <a:srgbClr val="C00000"/>
                </a:solidFill>
              </a:rPr>
              <a:t>	delay</a:t>
            </a:r>
          </a:p>
          <a:p>
            <a:r>
              <a:rPr lang="en-US" i="1" dirty="0">
                <a:solidFill>
                  <a:srgbClr val="C00000"/>
                </a:solidFill>
              </a:rPr>
              <a:t>                 </a:t>
            </a:r>
            <a:r>
              <a:rPr lang="en-US" i="1" dirty="0" err="1">
                <a:solidFill>
                  <a:srgbClr val="C00000"/>
                </a:solidFill>
              </a:rPr>
              <a:t>acq</a:t>
            </a:r>
            <a:endParaRPr lang="en-US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226A288-8AC2-914A-9FF1-6BF9145446B6}"/>
              </a:ext>
            </a:extLst>
          </p:cNvPr>
          <p:cNvSpPr/>
          <p:nvPr/>
        </p:nvSpPr>
        <p:spPr>
          <a:xfrm>
            <a:off x="2822257" y="2767812"/>
            <a:ext cx="6536056" cy="365064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proc 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pulseq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 {} {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	global par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	pulse 5 5000 y 0 0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 	pulse 200 45000 x 35000 x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	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	</a:t>
            </a:r>
            <a:r>
              <a:rPr lang="en-US" sz="2400" dirty="0" err="1">
                <a:solidFill>
                  <a:schemeClr val="tx1"/>
                </a:solidFill>
                <a:latin typeface="Courier" pitchFamily="2" charset="0"/>
              </a:rPr>
              <a:t>acq_block</a:t>
            </a:r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 {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 	pulse 10000 85000 x 0 0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	}</a:t>
            </a:r>
          </a:p>
          <a:p>
            <a:r>
              <a:rPr lang="en-US" sz="2400" dirty="0">
                <a:solidFill>
                  <a:schemeClr val="tx1"/>
                </a:solidFill>
                <a:latin typeface="Courier" pitchFamily="2" charset="0"/>
              </a:rPr>
              <a:t>}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F9E0154-A90A-B648-B16A-0FD028111780}"/>
              </a:ext>
            </a:extLst>
          </p:cNvPr>
          <p:cNvCxnSpPr>
            <a:cxnSpLocks/>
          </p:cNvCxnSpPr>
          <p:nvPr/>
        </p:nvCxnSpPr>
        <p:spPr>
          <a:xfrm>
            <a:off x="7486650" y="3871913"/>
            <a:ext cx="2228850" cy="0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9742875-BE04-7E4B-A60E-F6C84D3D9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630" t="49854" r="2384" b="38821"/>
          <a:stretch/>
        </p:blipFill>
        <p:spPr>
          <a:xfrm>
            <a:off x="9872663" y="5513103"/>
            <a:ext cx="1981710" cy="58870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FE63DB-3A64-7044-8FA6-8A762614D91F}"/>
              </a:ext>
            </a:extLst>
          </p:cNvPr>
          <p:cNvCxnSpPr>
            <a:cxnSpLocks/>
          </p:cNvCxnSpPr>
          <p:nvPr/>
        </p:nvCxnSpPr>
        <p:spPr>
          <a:xfrm>
            <a:off x="8758238" y="4300538"/>
            <a:ext cx="1084419" cy="112729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48CADB-AF65-5947-A0A2-15292558F4ED}"/>
              </a:ext>
            </a:extLst>
          </p:cNvPr>
          <p:cNvCxnSpPr>
            <a:cxnSpLocks/>
          </p:cNvCxnSpPr>
          <p:nvPr/>
        </p:nvCxnSpPr>
        <p:spPr>
          <a:xfrm>
            <a:off x="8301038" y="5503118"/>
            <a:ext cx="1571624" cy="192357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00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9D7561-8CE8-2E0C-383E-3D8F9084B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787" y="1690688"/>
            <a:ext cx="9314688" cy="50992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5CEE594-D2EF-6B2E-322B-5A4E6EA7F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 file (*.in)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proc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section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671D5DF-2BC6-8044-B23A-BBF5631441E7}"/>
              </a:ext>
            </a:extLst>
          </p:cNvPr>
          <p:cNvCxnSpPr>
            <a:cxnSpLocks/>
          </p:cNvCxnSpPr>
          <p:nvPr/>
        </p:nvCxnSpPr>
        <p:spPr>
          <a:xfrm>
            <a:off x="4602480" y="3200400"/>
            <a:ext cx="2194560" cy="0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FEFECA4-258A-7548-B1BC-5EB9EA62D229}"/>
              </a:ext>
            </a:extLst>
          </p:cNvPr>
          <p:cNvCxnSpPr>
            <a:cxnSpLocks/>
          </p:cNvCxnSpPr>
          <p:nvPr/>
        </p:nvCxnSpPr>
        <p:spPr>
          <a:xfrm>
            <a:off x="4495800" y="3642360"/>
            <a:ext cx="2194560" cy="0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7978C6-7A03-7141-86D1-81A3F94633AA}"/>
              </a:ext>
            </a:extLst>
          </p:cNvPr>
          <p:cNvCxnSpPr>
            <a:cxnSpLocks/>
          </p:cNvCxnSpPr>
          <p:nvPr/>
        </p:nvCxnSpPr>
        <p:spPr>
          <a:xfrm>
            <a:off x="5699760" y="4084320"/>
            <a:ext cx="1097280" cy="0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608090-1B63-1C4D-AEEA-57ED6A06DD34}"/>
              </a:ext>
            </a:extLst>
          </p:cNvPr>
          <p:cNvCxnSpPr>
            <a:cxnSpLocks/>
          </p:cNvCxnSpPr>
          <p:nvPr/>
        </p:nvCxnSpPr>
        <p:spPr>
          <a:xfrm>
            <a:off x="4817851" y="4526280"/>
            <a:ext cx="1872509" cy="396240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A95539C-B1A4-A84C-9BD3-935CCCFC3C6D}"/>
              </a:ext>
            </a:extLst>
          </p:cNvPr>
          <p:cNvCxnSpPr>
            <a:cxnSpLocks/>
          </p:cNvCxnSpPr>
          <p:nvPr/>
        </p:nvCxnSpPr>
        <p:spPr>
          <a:xfrm>
            <a:off x="4421611" y="5658124"/>
            <a:ext cx="396240" cy="803636"/>
          </a:xfrm>
          <a:prstGeom prst="straightConnector1">
            <a:avLst/>
          </a:prstGeom>
          <a:ln w="9525" cap="rnd" cmpd="sng" algn="ctr">
            <a:solidFill>
              <a:schemeClr val="dk1"/>
            </a:solidFill>
            <a:prstDash val="dash"/>
            <a:round/>
            <a:headEnd type="oval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7B5137-BBF6-C54C-8AD0-88A765C8AE92}"/>
              </a:ext>
            </a:extLst>
          </p:cNvPr>
          <p:cNvSpPr txBox="1"/>
          <p:nvPr/>
        </p:nvSpPr>
        <p:spPr>
          <a:xfrm>
            <a:off x="4301163" y="6441199"/>
            <a:ext cx="1613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chemeClr val="accent1">
                    <a:lumMod val="50000"/>
                  </a:schemeClr>
                </a:solidFill>
              </a:rPr>
              <a:t>save  spectrum</a:t>
            </a:r>
          </a:p>
        </p:txBody>
      </p:sp>
    </p:spTree>
    <p:extLst>
      <p:ext uri="{BB962C8B-B14F-4D97-AF65-F5344CB8AC3E}">
        <p14:creationId xmlns:p14="http://schemas.microsoft.com/office/powerpoint/2010/main" val="3597340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7D53-0390-49DE-172A-A24AB5484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62"/>
            <a:ext cx="10515600" cy="53691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SIMPSON Algorithms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FD845D-37AA-9B02-84F8-23FAF68263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781" b="15819"/>
          <a:stretch/>
        </p:blipFill>
        <p:spPr>
          <a:xfrm>
            <a:off x="3122827" y="2155437"/>
            <a:ext cx="8553300" cy="32738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2EA72-11B0-0947-FFA7-B2F930C30E21}"/>
              </a:ext>
            </a:extLst>
          </p:cNvPr>
          <p:cNvSpPr txBox="1"/>
          <p:nvPr/>
        </p:nvSpPr>
        <p:spPr>
          <a:xfrm>
            <a:off x="96794" y="1786105"/>
            <a:ext cx="3327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</a:rPr>
              <a:t>Liouville-von Neumann equation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BD1136-6626-0763-5E9F-1CD8C8FB3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284" y="1445266"/>
            <a:ext cx="3073419" cy="9519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5709D3-8D54-FA44-D99C-2DF2E947FA36}"/>
              </a:ext>
            </a:extLst>
          </p:cNvPr>
          <p:cNvSpPr txBox="1"/>
          <p:nvPr/>
        </p:nvSpPr>
        <p:spPr>
          <a:xfrm>
            <a:off x="4027191" y="544583"/>
            <a:ext cx="7225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Hamiltonian is time-dependent  ( rf, MAS ) </a:t>
            </a:r>
            <a:r>
              <a:rPr lang="en-US" dirty="0">
                <a:solidFill>
                  <a:srgbClr val="0432FF"/>
                </a:solidFill>
                <a:sym typeface="Wingdings" pitchFamily="2" charset="2"/>
              </a:rPr>
              <a:t> interactions and operations</a:t>
            </a:r>
            <a:r>
              <a:rPr lang="en-US" dirty="0">
                <a:solidFill>
                  <a:srgbClr val="0432FF"/>
                </a:solidFill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6A93EAD-23C8-3AAA-7027-0933D5382959}"/>
              </a:ext>
            </a:extLst>
          </p:cNvPr>
          <p:cNvCxnSpPr>
            <a:cxnSpLocks/>
          </p:cNvCxnSpPr>
          <p:nvPr/>
        </p:nvCxnSpPr>
        <p:spPr>
          <a:xfrm flipV="1">
            <a:off x="5461686" y="900636"/>
            <a:ext cx="98130" cy="885469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E595C6F-ACA0-47C8-4448-F5FB5FA8C439}"/>
              </a:ext>
            </a:extLst>
          </p:cNvPr>
          <p:cNvSpPr txBox="1"/>
          <p:nvPr/>
        </p:nvSpPr>
        <p:spPr>
          <a:xfrm>
            <a:off x="5976552" y="952165"/>
            <a:ext cx="579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Reduced density matrix representing the state of the system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F64A237-AA18-13D2-557D-941C014F3C5A}"/>
              </a:ext>
            </a:extLst>
          </p:cNvPr>
          <p:cNvCxnSpPr>
            <a:cxnSpLocks/>
          </p:cNvCxnSpPr>
          <p:nvPr/>
        </p:nvCxnSpPr>
        <p:spPr>
          <a:xfrm flipV="1">
            <a:off x="6215449" y="1283247"/>
            <a:ext cx="963827" cy="502858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D3E915-AEDA-9415-DCDE-EE1575FB69E5}"/>
              </a:ext>
            </a:extLst>
          </p:cNvPr>
          <p:cNvSpPr txBox="1"/>
          <p:nvPr/>
        </p:nvSpPr>
        <p:spPr>
          <a:xfrm>
            <a:off x="208005" y="2430818"/>
            <a:ext cx="1679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0432FF"/>
                </a:solidFill>
              </a:rPr>
              <a:t>Solution to  </a:t>
            </a:r>
            <a:r>
              <a:rPr lang="en-US" b="1" i="1" dirty="0" err="1">
                <a:solidFill>
                  <a:srgbClr val="0432FF"/>
                </a:solidFill>
              </a:rPr>
              <a:t>LvN</a:t>
            </a:r>
            <a:endParaRPr lang="en-US" b="1" i="1" dirty="0">
              <a:solidFill>
                <a:srgbClr val="0432FF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204C58E-9577-00B7-7C52-14BF02B86B04}"/>
              </a:ext>
            </a:extLst>
          </p:cNvPr>
          <p:cNvCxnSpPr>
            <a:cxnSpLocks/>
          </p:cNvCxnSpPr>
          <p:nvPr/>
        </p:nvCxnSpPr>
        <p:spPr>
          <a:xfrm flipH="1">
            <a:off x="2520778" y="3336062"/>
            <a:ext cx="903081" cy="611105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86D97DD-304B-4634-BE15-6F68EDBB7A9C}"/>
              </a:ext>
            </a:extLst>
          </p:cNvPr>
          <p:cNvSpPr txBox="1"/>
          <p:nvPr/>
        </p:nvSpPr>
        <p:spPr>
          <a:xfrm>
            <a:off x="96794" y="3734685"/>
            <a:ext cx="31018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432FF"/>
                </a:solidFill>
              </a:rPr>
              <a:t>Unitary propagator</a:t>
            </a:r>
          </a:p>
          <a:p>
            <a:pPr algn="ctr"/>
            <a:r>
              <a:rPr lang="en-US" b="1" i="1" dirty="0">
                <a:solidFill>
                  <a:srgbClr val="0432FF"/>
                </a:solidFill>
              </a:rPr>
              <a:t>Responsible for spin dynamics 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8778BB-88D9-189D-3011-A5729A6DF103}"/>
              </a:ext>
            </a:extLst>
          </p:cNvPr>
          <p:cNvCxnSpPr>
            <a:cxnSpLocks/>
          </p:cNvCxnSpPr>
          <p:nvPr/>
        </p:nvCxnSpPr>
        <p:spPr>
          <a:xfrm flipV="1">
            <a:off x="5362832" y="1921238"/>
            <a:ext cx="2036645" cy="599741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86DEF8-4103-DCE3-E9EF-B9D97FBA5D1C}"/>
              </a:ext>
            </a:extLst>
          </p:cNvPr>
          <p:cNvSpPr txBox="1"/>
          <p:nvPr/>
        </p:nvSpPr>
        <p:spPr>
          <a:xfrm>
            <a:off x="7069829" y="1563189"/>
            <a:ext cx="4783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432FF"/>
                </a:solidFill>
              </a:rPr>
              <a:t>Density operator at Equilibrium ( or preparation)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EECC5F6-59F9-5549-B31D-C8AAC20B05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1" t="10800" r="8937" b="58277"/>
          <a:stretch/>
        </p:blipFill>
        <p:spPr>
          <a:xfrm>
            <a:off x="1122923" y="5657850"/>
            <a:ext cx="1849395" cy="1014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9242E1-02F8-F74D-89B1-B755965D88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1" t="10800" r="8937" b="58277"/>
          <a:stretch/>
        </p:blipFill>
        <p:spPr>
          <a:xfrm>
            <a:off x="2972318" y="5646502"/>
            <a:ext cx="1849395" cy="10144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EBB07A-7720-B849-A152-5CB87D1244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1" t="10800" r="8937" b="58277"/>
          <a:stretch/>
        </p:blipFill>
        <p:spPr>
          <a:xfrm>
            <a:off x="4821713" y="5645238"/>
            <a:ext cx="1849395" cy="101441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12EEF9-54F7-D441-95C2-BAD60CCB6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1" t="10800" r="8937" b="58277"/>
          <a:stretch/>
        </p:blipFill>
        <p:spPr>
          <a:xfrm>
            <a:off x="6671108" y="5646502"/>
            <a:ext cx="1849395" cy="101441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86FBCC9-8E73-0249-AF25-061D1EF77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41" t="10800" r="8937" b="58277"/>
          <a:stretch/>
        </p:blipFill>
        <p:spPr>
          <a:xfrm>
            <a:off x="8520503" y="5646502"/>
            <a:ext cx="1849395" cy="10144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1B1EEB2-C032-B243-AD10-659AD2C93D77}"/>
              </a:ext>
            </a:extLst>
          </p:cNvPr>
          <p:cNvSpPr txBox="1"/>
          <p:nvPr/>
        </p:nvSpPr>
        <p:spPr>
          <a:xfrm>
            <a:off x="2660" y="5288518"/>
            <a:ext cx="2090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Periodic </a:t>
            </a:r>
            <a:r>
              <a:rPr lang="en-US" dirty="0" err="1"/>
              <a:t>Hamitonian</a:t>
            </a:r>
            <a:endParaRPr lang="en-US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1F65567-34D2-114F-8F6D-A2263EABDBBE}"/>
              </a:ext>
            </a:extLst>
          </p:cNvPr>
          <p:cNvCxnSpPr>
            <a:cxnSpLocks/>
          </p:cNvCxnSpPr>
          <p:nvPr/>
        </p:nvCxnSpPr>
        <p:spPr>
          <a:xfrm>
            <a:off x="1115508" y="6729408"/>
            <a:ext cx="184939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19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9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307484-95D1-5640-A094-23C6506CE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2055506"/>
              </p:ext>
            </p:extLst>
          </p:nvPr>
        </p:nvGraphicFramePr>
        <p:xfrm>
          <a:off x="1334216" y="3589429"/>
          <a:ext cx="1027986" cy="10130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3993">
                  <a:extLst>
                    <a:ext uri="{9D8B030D-6E8A-4147-A177-3AD203B41FA5}">
                      <a16:colId xmlns:a16="http://schemas.microsoft.com/office/drawing/2014/main" val="2707387007"/>
                    </a:ext>
                  </a:extLst>
                </a:gridCol>
                <a:gridCol w="513993">
                  <a:extLst>
                    <a:ext uri="{9D8B030D-6E8A-4147-A177-3AD203B41FA5}">
                      <a16:colId xmlns:a16="http://schemas.microsoft.com/office/drawing/2014/main" val="320665019"/>
                    </a:ext>
                  </a:extLst>
                </a:gridCol>
              </a:tblGrid>
              <a:tr h="506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38067"/>
                  </a:ext>
                </a:extLst>
              </a:tr>
              <a:tr h="50652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955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E9DB3C-62E8-774E-B4A0-967D232F3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655912"/>
              </p:ext>
            </p:extLst>
          </p:nvPr>
        </p:nvGraphicFramePr>
        <p:xfrm>
          <a:off x="4001214" y="2903629"/>
          <a:ext cx="2064308" cy="20646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16077">
                  <a:extLst>
                    <a:ext uri="{9D8B030D-6E8A-4147-A177-3AD203B41FA5}">
                      <a16:colId xmlns:a16="http://schemas.microsoft.com/office/drawing/2014/main" val="2049494010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465932213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2511680423"/>
                    </a:ext>
                  </a:extLst>
                </a:gridCol>
                <a:gridCol w="516077">
                  <a:extLst>
                    <a:ext uri="{9D8B030D-6E8A-4147-A177-3AD203B41FA5}">
                      <a16:colId xmlns:a16="http://schemas.microsoft.com/office/drawing/2014/main" val="320665019"/>
                    </a:ext>
                  </a:extLst>
                </a:gridCol>
              </a:tblGrid>
              <a:tr h="501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9538067"/>
                  </a:ext>
                </a:extLst>
              </a:tr>
              <a:tr h="501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713286"/>
                  </a:ext>
                </a:extLst>
              </a:tr>
              <a:tr h="5015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1825751"/>
                  </a:ext>
                </a:extLst>
              </a:tr>
              <a:tr h="560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0955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06320BE-84B8-2C4A-AE3A-609F05120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696874"/>
              </p:ext>
            </p:extLst>
          </p:nvPr>
        </p:nvGraphicFramePr>
        <p:xfrm>
          <a:off x="7704534" y="1801704"/>
          <a:ext cx="3865880" cy="38675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235">
                  <a:extLst>
                    <a:ext uri="{9D8B030D-6E8A-4147-A177-3AD203B41FA5}">
                      <a16:colId xmlns:a16="http://schemas.microsoft.com/office/drawing/2014/main" val="641462421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37774270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1538920460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3092520071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3484107736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10814128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3979566975"/>
                    </a:ext>
                  </a:extLst>
                </a:gridCol>
                <a:gridCol w="483235">
                  <a:extLst>
                    <a:ext uri="{9D8B030D-6E8A-4147-A177-3AD203B41FA5}">
                      <a16:colId xmlns:a16="http://schemas.microsoft.com/office/drawing/2014/main" val="844916018"/>
                    </a:ext>
                  </a:extLst>
                </a:gridCol>
              </a:tblGrid>
              <a:tr h="483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960150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756384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281762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849284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012576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278379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441014"/>
                  </a:ext>
                </a:extLst>
              </a:tr>
              <a:tr h="48344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24111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BF7E460E-60A5-CC43-AC4D-E234D4B06E4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-80312"/>
                <a:ext cx="11757661" cy="132556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Matrix Dimension of propagators;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𝑼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∫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sup>
                    </m:sSup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itle 1">
                <a:extLst>
                  <a:ext uri="{FF2B5EF4-FFF2-40B4-BE49-F238E27FC236}">
                    <a16:creationId xmlns:a16="http://schemas.microsoft.com/office/drawing/2014/main" id="{BF7E460E-60A5-CC43-AC4D-E234D4B06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-80312"/>
                <a:ext cx="11757661" cy="1325563"/>
              </a:xfrm>
              <a:blipFill>
                <a:blip r:embed="rId2"/>
                <a:stretch>
                  <a:fillRect l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BC590F20-6F56-FF48-80E0-DBC126779792}"/>
              </a:ext>
            </a:extLst>
          </p:cNvPr>
          <p:cNvSpPr txBox="1"/>
          <p:nvPr/>
        </p:nvSpPr>
        <p:spPr>
          <a:xfrm>
            <a:off x="1210855" y="4968241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spin ½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A9AFC9-D351-0142-BE5E-99E338C109DD}"/>
              </a:ext>
            </a:extLst>
          </p:cNvPr>
          <p:cNvSpPr txBox="1"/>
          <p:nvPr/>
        </p:nvSpPr>
        <p:spPr>
          <a:xfrm>
            <a:off x="4396014" y="5152907"/>
            <a:ext cx="1272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Two spin ½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CF5B1-1E46-CE4A-AE5C-55590ECFD879}"/>
              </a:ext>
            </a:extLst>
          </p:cNvPr>
          <p:cNvSpPr txBox="1"/>
          <p:nvPr/>
        </p:nvSpPr>
        <p:spPr>
          <a:xfrm>
            <a:off x="9181374" y="5841161"/>
            <a:ext cx="1427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Three spin ½ </a:t>
            </a:r>
          </a:p>
        </p:txBody>
      </p:sp>
    </p:spTree>
    <p:extLst>
      <p:ext uri="{BB962C8B-B14F-4D97-AF65-F5344CB8AC3E}">
        <p14:creationId xmlns:p14="http://schemas.microsoft.com/office/powerpoint/2010/main" val="156375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5108</TotalTime>
  <Words>268</Words>
  <Application>Microsoft Macintosh PowerPoint</Application>
  <PresentationFormat>Widescreen</PresentationFormat>
  <Paragraphs>65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</vt:lpstr>
      <vt:lpstr>Times New Roman</vt:lpstr>
      <vt:lpstr>Wingdings</vt:lpstr>
      <vt:lpstr>Office Theme</vt:lpstr>
      <vt:lpstr>SIMPSON: Simulation Program for Solid state NMR  The virtual spectrometer  JMR, 147, 296-330,2000  </vt:lpstr>
      <vt:lpstr>NMR Workflow: 4 components</vt:lpstr>
      <vt:lpstr>SIMPSON: Virtual spectrometer </vt:lpstr>
      <vt:lpstr>SIMPSON file (*.in) spinsys  </vt:lpstr>
      <vt:lpstr>SIMPSON file (*.in)  par section </vt:lpstr>
      <vt:lpstr>SIMPSON file (*.in)  pulse section </vt:lpstr>
      <vt:lpstr>SIMPSON file (*.in)  proc section </vt:lpstr>
      <vt:lpstr>SIMPSON Algorithms </vt:lpstr>
      <vt:lpstr>Matrix Dimension of propagators; U(t_2,t_1)=e^(-∫H(t)dt) </vt:lpstr>
      <vt:lpstr>Theoretical Workshop (Day 1 &amp; 2)</vt:lpstr>
      <vt:lpstr>Let’s get started with Simpson Exercise…</vt:lpstr>
      <vt:lpstr>DNP Simulation: SpinEvolution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SIMPSON</dc:title>
  <dc:creator>Vipin Agarwal</dc:creator>
  <cp:lastModifiedBy>asifequbal3@gmail.com</cp:lastModifiedBy>
  <cp:revision>49</cp:revision>
  <dcterms:created xsi:type="dcterms:W3CDTF">2022-12-01T11:34:03Z</dcterms:created>
  <dcterms:modified xsi:type="dcterms:W3CDTF">2022-12-08T02:59:35Z</dcterms:modified>
</cp:coreProperties>
</file>